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2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theme/themeOverride13.xml" ContentType="application/vnd.openxmlformats-officedocument.themeOverride+xml"/>
  <Override PartName="/ppt/notesSlides/notesSlide3.xml" ContentType="application/vnd.openxmlformats-officedocument.presentationml.notesSlide+xml"/>
  <Override PartName="/ppt/charts/chart15.xml" ContentType="application/vnd.openxmlformats-officedocument.drawingml.chart+xml"/>
  <Override PartName="/ppt/theme/themeOverride14.xml" ContentType="application/vnd.openxmlformats-officedocument.themeOverride+xml"/>
  <Override PartName="/ppt/notesSlides/notesSlide4.xml" ContentType="application/vnd.openxmlformats-officedocument.presentationml.notesSlide+xml"/>
  <Override PartName="/ppt/charts/chart16.xml" ContentType="application/vnd.openxmlformats-officedocument.drawingml.chart+xml"/>
  <Override PartName="/ppt/notesSlides/notesSlide5.xml" ContentType="application/vnd.openxmlformats-officedocument.presentationml.notesSlide+xml"/>
  <Override PartName="/ppt/charts/chart17.xml" ContentType="application/vnd.openxmlformats-officedocument.drawingml.chart+xml"/>
  <Override PartName="/ppt/theme/themeOverride15.xml" ContentType="application/vnd.openxmlformats-officedocument.themeOverride+xml"/>
  <Override PartName="/ppt/notesSlides/notesSlide6.xml" ContentType="application/vnd.openxmlformats-officedocument.presentationml.notesSlide+xml"/>
  <Override PartName="/ppt/charts/chart18.xml" ContentType="application/vnd.openxmlformats-officedocument.drawingml.chart+xml"/>
  <Override PartName="/ppt/notesSlides/notesSlide7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theme/themeOverride16.xml" ContentType="application/vnd.openxmlformats-officedocument.themeOverride+xml"/>
  <Override PartName="/ppt/notesSlides/notesSlide8.xml" ContentType="application/vnd.openxmlformats-officedocument.presentationml.notesSlide+xml"/>
  <Override PartName="/ppt/charts/chart21.xml" ContentType="application/vnd.openxmlformats-officedocument.drawingml.chart+xml"/>
  <Override PartName="/ppt/theme/themeOverride17.xml" ContentType="application/vnd.openxmlformats-officedocument.themeOverride+xml"/>
  <Override PartName="/ppt/notesSlides/notesSlide9.xml" ContentType="application/vnd.openxmlformats-officedocument.presentationml.notesSlide+xml"/>
  <Override PartName="/ppt/charts/chart22.xml" ContentType="application/vnd.openxmlformats-officedocument.drawingml.chart+xml"/>
  <Override PartName="/ppt/theme/themeOverride18.xml" ContentType="application/vnd.openxmlformats-officedocument.themeOverride+xml"/>
  <Override PartName="/ppt/notesSlides/notesSlide10.xml" ContentType="application/vnd.openxmlformats-officedocument.presentationml.notesSlide+xml"/>
  <Override PartName="/ppt/charts/chart23.xml" ContentType="application/vnd.openxmlformats-officedocument.drawingml.chart+xml"/>
  <Override PartName="/ppt/theme/themeOverride19.xml" ContentType="application/vnd.openxmlformats-officedocument.themeOverride+xml"/>
  <Override PartName="/ppt/charts/chart24.xml" ContentType="application/vnd.openxmlformats-officedocument.drawingml.chart+xml"/>
  <Override PartName="/ppt/theme/themeOverride20.xml" ContentType="application/vnd.openxmlformats-officedocument.themeOverride+xml"/>
  <Override PartName="/ppt/notesSlides/notesSlide11.xml" ContentType="application/vnd.openxmlformats-officedocument.presentationml.notesSlide+xml"/>
  <Override PartName="/ppt/charts/chart25.xml" ContentType="application/vnd.openxmlformats-officedocument.drawingml.chart+xml"/>
  <Override PartName="/ppt/theme/themeOverride21.xml" ContentType="application/vnd.openxmlformats-officedocument.themeOverride+xml"/>
  <Override PartName="/ppt/notesSlides/notesSlide12.xml" ContentType="application/vnd.openxmlformats-officedocument.presentationml.notesSlide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theme/themeOverride22.xml" ContentType="application/vnd.openxmlformats-officedocument.themeOverride+xml"/>
  <Override PartName="/ppt/charts/chart28.xml" ContentType="application/vnd.openxmlformats-officedocument.drawingml.chart+xml"/>
  <Override PartName="/ppt/theme/themeOverride23.xml" ContentType="application/vnd.openxmlformats-officedocument.themeOverride+xml"/>
  <Override PartName="/ppt/notesSlides/notesSlide13.xml" ContentType="application/vnd.openxmlformats-officedocument.presentationml.notesSlide+xml"/>
  <Override PartName="/ppt/charts/chart29.xml" ContentType="application/vnd.openxmlformats-officedocument.drawingml.chart+xml"/>
  <Override PartName="/ppt/theme/themeOverride24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30.xml" ContentType="application/vnd.openxmlformats-officedocument.drawingml.chart+xml"/>
  <Override PartName="/ppt/theme/themeOverride25.xml" ContentType="application/vnd.openxmlformats-officedocument.themeOverride+xml"/>
  <Override PartName="/ppt/notesSlides/notesSlide16.xml" ContentType="application/vnd.openxmlformats-officedocument.presentationml.notesSlide+xml"/>
  <Override PartName="/ppt/charts/chart31.xml" ContentType="application/vnd.openxmlformats-officedocument.drawingml.chart+xml"/>
  <Override PartName="/ppt/theme/themeOverride26.xml" ContentType="application/vnd.openxmlformats-officedocument.themeOverr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handoutMasterIdLst>
    <p:handoutMasterId r:id="rId22"/>
  </p:handoutMasterIdLst>
  <p:sldIdLst>
    <p:sldId id="271" r:id="rId2"/>
    <p:sldId id="1272" r:id="rId3"/>
    <p:sldId id="1929" r:id="rId4"/>
    <p:sldId id="1930" r:id="rId5"/>
    <p:sldId id="1918" r:id="rId6"/>
    <p:sldId id="1931" r:id="rId7"/>
    <p:sldId id="1932" r:id="rId8"/>
    <p:sldId id="1933" r:id="rId9"/>
    <p:sldId id="1934" r:id="rId10"/>
    <p:sldId id="1935" r:id="rId11"/>
    <p:sldId id="1936" r:id="rId12"/>
    <p:sldId id="1937" r:id="rId13"/>
    <p:sldId id="1938" r:id="rId14"/>
    <p:sldId id="1939" r:id="rId15"/>
    <p:sldId id="1940" r:id="rId16"/>
    <p:sldId id="1941" r:id="rId17"/>
    <p:sldId id="1942" r:id="rId18"/>
    <p:sldId id="1943" r:id="rId19"/>
    <p:sldId id="1928" r:id="rId20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" userDrawn="1">
          <p15:clr>
            <a:srgbClr val="A4A3A4"/>
          </p15:clr>
        </p15:guide>
        <p15:guide id="2" pos="5239" userDrawn="1">
          <p15:clr>
            <a:srgbClr val="A4A3A4"/>
          </p15:clr>
        </p15:guide>
        <p15:guide id="3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2">
          <p15:clr>
            <a:srgbClr val="A4A3A4"/>
          </p15:clr>
        </p15:guide>
        <p15:guide id="2" pos="3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Dvořáček" initials="advr" lastIdx="4" clrIdx="0"/>
  <p:cmAuthor id="1" name="Alena Opočenská" initials="AO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F22"/>
    <a:srgbClr val="CEEAB0"/>
    <a:srgbClr val="6699FF"/>
    <a:srgbClr val="CCFF99"/>
    <a:srgbClr val="4E4E4E"/>
    <a:srgbClr val="000000"/>
    <a:srgbClr val="FFCC99"/>
    <a:srgbClr val="FF9999"/>
    <a:srgbClr val="CCE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33" autoAdjust="0"/>
    <p:restoredTop sz="95401" autoAdjust="0"/>
  </p:normalViewPr>
  <p:slideViewPr>
    <p:cSldViewPr>
      <p:cViewPr>
        <p:scale>
          <a:sx n="90" d="100"/>
          <a:sy n="90" d="100"/>
        </p:scale>
        <p:origin x="-762" y="-522"/>
      </p:cViewPr>
      <p:guideLst>
        <p:guide orient="horz" pos="28"/>
        <p:guide pos="5239"/>
        <p:guide pos="22"/>
      </p:guideLst>
    </p:cSldViewPr>
  </p:slideViewPr>
  <p:outlineViewPr>
    <p:cViewPr>
      <p:scale>
        <a:sx n="33" d="100"/>
        <a:sy n="33" d="100"/>
      </p:scale>
      <p:origin x="0" y="89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2130" y="-114"/>
      </p:cViewPr>
      <p:guideLst>
        <p:guide orient="horz" pos="2142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" Type="http://schemas.openxmlformats.org/officeDocument/2006/relationships/slide" Target="slides/slide4.xml"/><Relationship Id="rId16" Type="http://schemas.openxmlformats.org/officeDocument/2006/relationships/slide" Target="slides/slide18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10" Type="http://schemas.openxmlformats.org/officeDocument/2006/relationships/slide" Target="slides/slide12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3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14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5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0.xlsx"/><Relationship Id="rId1" Type="http://schemas.openxmlformats.org/officeDocument/2006/relationships/themeOverride" Target="../theme/themeOverride16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17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18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3.xlsx"/><Relationship Id="rId1" Type="http://schemas.openxmlformats.org/officeDocument/2006/relationships/themeOverride" Target="../theme/themeOverride19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4.xlsx"/><Relationship Id="rId1" Type="http://schemas.openxmlformats.org/officeDocument/2006/relationships/themeOverride" Target="../theme/themeOverride20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5.xlsx"/><Relationship Id="rId1" Type="http://schemas.openxmlformats.org/officeDocument/2006/relationships/themeOverride" Target="../theme/themeOverride21.xm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7.xlsx"/><Relationship Id="rId1" Type="http://schemas.openxmlformats.org/officeDocument/2006/relationships/themeOverride" Target="../theme/themeOverride22.xm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8.xlsx"/><Relationship Id="rId1" Type="http://schemas.openxmlformats.org/officeDocument/2006/relationships/themeOverride" Target="../theme/themeOverride23.xm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9.xlsx"/><Relationship Id="rId1" Type="http://schemas.openxmlformats.org/officeDocument/2006/relationships/themeOverride" Target="../theme/themeOverride24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0.xlsx"/><Relationship Id="rId1" Type="http://schemas.openxmlformats.org/officeDocument/2006/relationships/themeOverride" Target="../theme/themeOverride25.xml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1.xlsx"/><Relationship Id="rId1" Type="http://schemas.openxmlformats.org/officeDocument/2006/relationships/themeOverride" Target="../theme/themeOverride26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19"/>
          <c:y val="0.3056954735568248"/>
          <c:w val="0.5094339622641505"/>
          <c:h val="0.50086291028008845"/>
        </c:manualLayout>
      </c:layout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2266787717070247E-2"/>
          <c:y val="0.90592623902353397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Příjem domácnosti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1974676424841684"/>
          <c:y val="0.17589873389966923"/>
          <c:w val="0.54472141984223976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do 10 000 Kč</c:v>
                </c:pt>
                <c:pt idx="1">
                  <c:v>10 001 - 20 000 Kč</c:v>
                </c:pt>
                <c:pt idx="2">
                  <c:v>20 001 - 30 000 Kč</c:v>
                </c:pt>
                <c:pt idx="3">
                  <c:v>30 001 - 40 000 Kč</c:v>
                </c:pt>
                <c:pt idx="4">
                  <c:v>40 001 - 50 000 Kč</c:v>
                </c:pt>
                <c:pt idx="5">
                  <c:v>50 001 - 75 000 Kč</c:v>
                </c:pt>
                <c:pt idx="6">
                  <c:v>75 001 a více</c:v>
                </c:pt>
                <c:pt idx="7">
                  <c:v>Nechci odpovědět, nevím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1.9159063378127245E-2</c:v>
                </c:pt>
                <c:pt idx="1">
                  <c:v>0.10750492168708776</c:v>
                </c:pt>
                <c:pt idx="2">
                  <c:v>0.20460013826955067</c:v>
                </c:pt>
                <c:pt idx="3">
                  <c:v>0.15341571590572733</c:v>
                </c:pt>
                <c:pt idx="4">
                  <c:v>0.13850872643893281</c:v>
                </c:pt>
                <c:pt idx="5">
                  <c:v>0.13798565581790895</c:v>
                </c:pt>
                <c:pt idx="6">
                  <c:v>3.3320580544096874E-2</c:v>
                </c:pt>
                <c:pt idx="7">
                  <c:v>0.20550519795856792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D2-423B-A45F-565F951A7B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37524480"/>
        <c:axId val="170088640"/>
      </c:barChart>
      <c:catAx>
        <c:axId val="23752448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170088640"/>
        <c:crosses val="autoZero"/>
        <c:auto val="1"/>
        <c:lblAlgn val="ctr"/>
        <c:lblOffset val="100"/>
        <c:noMultiLvlLbl val="0"/>
      </c:catAx>
      <c:valAx>
        <c:axId val="170088640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237524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Zaměstnání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43889984446172625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Zaměstnanec</c:v>
                </c:pt>
                <c:pt idx="1">
                  <c:v>Student, v domácnosti, na rodičovské dovolené</c:v>
                </c:pt>
                <c:pt idx="2">
                  <c:v>Nepracující důchodce</c:v>
                </c:pt>
                <c:pt idx="3">
                  <c:v>Podnikatel</c:v>
                </c:pt>
                <c:pt idx="4">
                  <c:v>Nezaměstnaný</c:v>
                </c:pt>
              </c:strCache>
            </c:strRef>
          </c:cat>
          <c:val>
            <c:numRef>
              <c:f>List1!$B$2:$B$6</c:f>
              <c:numCache>
                <c:formatCode>###0.0%</c:formatCode>
                <c:ptCount val="5"/>
                <c:pt idx="0">
                  <c:v>0.6124154665602124</c:v>
                </c:pt>
                <c:pt idx="1">
                  <c:v>0.20634417638494626</c:v>
                </c:pt>
                <c:pt idx="2">
                  <c:v>9.72337250065025E-2</c:v>
                </c:pt>
                <c:pt idx="3">
                  <c:v>5.5901356683688029E-2</c:v>
                </c:pt>
                <c:pt idx="4">
                  <c:v>2.8105275364650413E-2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85-4EB1-956B-6AC16C2EEB6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35904000"/>
        <c:axId val="238397696"/>
      </c:barChart>
      <c:catAx>
        <c:axId val="23590400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238397696"/>
        <c:crosses val="autoZero"/>
        <c:auto val="1"/>
        <c:lblAlgn val="ctr"/>
        <c:lblOffset val="100"/>
        <c:noMultiLvlLbl val="0"/>
      </c:catAx>
      <c:valAx>
        <c:axId val="238397696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235904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19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1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12-4CF4-A06C-4C4EC0D4919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0.50477158192573757</c:v>
                </c:pt>
                <c:pt idx="1">
                  <c:v>0.49522841807426238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12-4CF4-A06C-4C4EC0D491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2266787717070247E-2"/>
          <c:y val="0.90592623902353397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12889127392022"/>
          <c:y val="5.5459011912399742E-2"/>
          <c:w val="0.73676249251629722"/>
          <c:h val="0.6562020674974613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D14545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dLbl>
              <c:idx val="2"/>
              <c:layout>
                <c:manualLayout>
                  <c:x val="4.3990343389191014E-2"/>
                  <c:y val="8.819885503231764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50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65-48CD-840A-9A0F442A44F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0.47382691749163558</c:v>
                </c:pt>
                <c:pt idx="1">
                  <c:v>0.50089904705377197</c:v>
                </c:pt>
                <c:pt idx="2">
                  <c:v>2.5274035454592069E-2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16811105517352026"/>
          <c:y val="0.83209691597414592"/>
          <c:w val="0.59245077645679001"/>
          <c:h val="0.11161499538319483"/>
        </c:manualLayout>
      </c:layout>
      <c:overlay val="0"/>
      <c:txPr>
        <a:bodyPr/>
        <a:lstStyle/>
        <a:p>
          <a:pPr>
            <a:defRPr sz="9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440502971288751E-2"/>
          <c:y val="0.13234340249579346"/>
          <c:w val="0.92702783585538362"/>
          <c:h val="0.597638497428302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BFBFB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233-4EED-8730-703242A7DDA9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a více</c:v>
                </c:pt>
                <c:pt idx="4">
                  <c:v>Nevím</c:v>
                </c:pt>
              </c:strCache>
            </c:strRef>
          </c:cat>
          <c:val>
            <c:numRef>
              <c:f>List1!$B$2:$B$6</c:f>
              <c:numCache>
                <c:formatCode>###0.0%</c:formatCode>
                <c:ptCount val="5"/>
                <c:pt idx="0">
                  <c:v>0.64015945507719674</c:v>
                </c:pt>
                <c:pt idx="1">
                  <c:v>0.26732592766085905</c:v>
                </c:pt>
                <c:pt idx="2">
                  <c:v>5.4709432655058766E-2</c:v>
                </c:pt>
                <c:pt idx="3">
                  <c:v>8.1635531945055458E-3</c:v>
                </c:pt>
                <c:pt idx="4">
                  <c:v>2.964163141238093E-2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233-4EED-8730-703242A7DDA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9646848"/>
        <c:axId val="41965184"/>
      </c:barChart>
      <c:catAx>
        <c:axId val="149646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41965184"/>
        <c:crosses val="autoZero"/>
        <c:auto val="1"/>
        <c:lblAlgn val="ctr"/>
        <c:lblOffset val="100"/>
        <c:noMultiLvlLbl val="0"/>
      </c:catAx>
      <c:valAx>
        <c:axId val="4196518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49646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911697796993746"/>
          <c:y val="4.5110201803892781E-2"/>
          <c:w val="0.4719035315570147"/>
          <c:h val="0.84914934946222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12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05E-490A-970E-E3E66EAB5F3D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5E-490A-970E-E3E66EAB5F3D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5E-490A-970E-E3E66EAB5F3D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5E-490A-970E-E3E66EAB5F3D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List1!$A$2:$A$14</c:f>
              <c:strCache>
                <c:ptCount val="13"/>
                <c:pt idx="0">
                  <c:v>Zhubnout</c:v>
                </c:pt>
                <c:pt idx="1">
                  <c:v>Více se hýbat, sportovat</c:v>
                </c:pt>
                <c:pt idx="2">
                  <c:v>Zdravě jíst, méně alkoholu, zdravější způsob života</c:v>
                </c:pt>
                <c:pt idx="3">
                  <c:v>Přestat kouřit</c:v>
                </c:pt>
                <c:pt idx="4">
                  <c:v>Dokončit studium, semestr, zlepšit se ve studiu</c:v>
                </c:pt>
                <c:pt idx="5">
                  <c:v>Více si užívat života, zvolnit, méně pracovat</c:v>
                </c:pt>
                <c:pt idx="6">
                  <c:v>Osobní rozvoj, zdokonalování se</c:v>
                </c:pt>
                <c:pt idx="7">
                  <c:v>Ušetřit peníze, spořit, nezadlužit se, splatit dluhy</c:v>
                </c:pt>
                <c:pt idx="8">
                  <c:v>Více se věnovat rodině, dětem</c:v>
                </c:pt>
                <c:pt idx="9">
                  <c:v>Více se věnovat sobě</c:v>
                </c:pt>
                <c:pt idx="10">
                  <c:v>Udržet si váhu, nepřibrat</c:v>
                </c:pt>
                <c:pt idx="11">
                  <c:v>Jiná odpověď</c:v>
                </c:pt>
                <c:pt idx="12">
                  <c:v>Nevím, nechci uvést</c:v>
                </c:pt>
              </c:strCache>
            </c:strRef>
          </c:cat>
          <c:val>
            <c:numRef>
              <c:f>List1!$B$2:$B$14</c:f>
              <c:numCache>
                <c:formatCode>###0.0%</c:formatCode>
                <c:ptCount val="13"/>
                <c:pt idx="0">
                  <c:v>0.36997085046110084</c:v>
                </c:pt>
                <c:pt idx="1">
                  <c:v>0.15575262594367148</c:v>
                </c:pt>
                <c:pt idx="2">
                  <c:v>0.1465878438400614</c:v>
                </c:pt>
                <c:pt idx="3">
                  <c:v>9.3182231004432403E-2</c:v>
                </c:pt>
                <c:pt idx="4">
                  <c:v>8.6733011549073424E-2</c:v>
                </c:pt>
                <c:pt idx="5">
                  <c:v>8.5666335216110598E-2</c:v>
                </c:pt>
                <c:pt idx="6">
                  <c:v>8.1739305906717352E-2</c:v>
                </c:pt>
                <c:pt idx="7">
                  <c:v>5.1577209927517957E-2</c:v>
                </c:pt>
                <c:pt idx="8">
                  <c:v>4.6143236159418073E-2</c:v>
                </c:pt>
                <c:pt idx="9">
                  <c:v>3.9968113193996513E-2</c:v>
                </c:pt>
                <c:pt idx="10">
                  <c:v>8.5690768111371645E-3</c:v>
                </c:pt>
                <c:pt idx="11">
                  <c:v>0.11833585485903984</c:v>
                </c:pt>
                <c:pt idx="12">
                  <c:v>4.2483209170473428E-2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05E-490A-970E-E3E66EAB5F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9512320"/>
        <c:axId val="40203904"/>
      </c:barChart>
      <c:catAx>
        <c:axId val="1395123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7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40203904"/>
        <c:crosses val="autoZero"/>
        <c:auto val="1"/>
        <c:lblAlgn val="ctr"/>
        <c:lblOffset val="100"/>
        <c:noMultiLvlLbl val="0"/>
      </c:catAx>
      <c:valAx>
        <c:axId val="40203904"/>
        <c:scaling>
          <c:orientation val="minMax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cs-CZ"/>
          </a:p>
        </c:txPr>
        <c:crossAx val="139512320"/>
        <c:crosses val="max"/>
        <c:crossBetween val="between"/>
        <c:majorUnit val="0.2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042582030018196E-2"/>
          <c:y val="0.12127084025854107"/>
          <c:w val="0.86387110872607975"/>
          <c:h val="0.75026880886426583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D14545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dLbl>
              <c:idx val="2"/>
              <c:layout>
                <c:manualLayout>
                  <c:x val="9.6685398075869816E-2"/>
                  <c:y val="0.10696155124653739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50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65-48CD-840A-9A0F442A44F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0.51486494190776877</c:v>
                </c:pt>
                <c:pt idx="1">
                  <c:v>0.38624288547466196</c:v>
                </c:pt>
                <c:pt idx="2">
                  <c:v>9.8892172617569982E-2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19884983707408288"/>
          <c:y val="0.91090024007386883"/>
          <c:w val="0.54414697632733444"/>
          <c:h val="8.9099759926131117E-2"/>
        </c:manualLayout>
      </c:layout>
      <c:overlay val="0"/>
      <c:txPr>
        <a:bodyPr/>
        <a:lstStyle/>
        <a:p>
          <a:pPr>
            <a:defRPr sz="9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04714103496236"/>
          <c:y val="4.7696412563439532E-2"/>
          <c:w val="0.82266488209905386"/>
          <c:h val="0.506908982130430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58F5-47C1-8244-31F2920255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List1!$A$2:$A$14</c:f>
              <c:strCache>
                <c:ptCount val="13"/>
                <c:pt idx="0">
                  <c:v>Ušetřit peníze, spořit</c:v>
                </c:pt>
                <c:pt idx="1">
                  <c:v>Zdravější způsob života</c:v>
                </c:pt>
                <c:pt idx="2">
                  <c:v>Více se věnovat rodině</c:v>
                </c:pt>
                <c:pt idx="3">
                  <c:v>Zhubnout</c:v>
                </c:pt>
                <c:pt idx="4">
                  <c:v>Osobní rozvoj</c:v>
                </c:pt>
                <c:pt idx="5">
                  <c:v>Udržet si váhu, nepřibrat</c:v>
                </c:pt>
                <c:pt idx="6">
                  <c:v>Více se hýbat, sportovat</c:v>
                </c:pt>
                <c:pt idx="7">
                  <c:v>Více si užívat života, zvolnit</c:v>
                </c:pt>
                <c:pt idx="8">
                  <c:v>Více se věnovat sobě</c:v>
                </c:pt>
                <c:pt idx="9">
                  <c:v>Dokončit studium, zlepšit se</c:v>
                </c:pt>
                <c:pt idx="10">
                  <c:v>Přestat kouřit</c:v>
                </c:pt>
                <c:pt idx="11">
                  <c:v>Jiná odpověď</c:v>
                </c:pt>
                <c:pt idx="12">
                  <c:v>Nevím, nechci uvést</c:v>
                </c:pt>
              </c:strCache>
            </c:strRef>
          </c:cat>
          <c:val>
            <c:numRef>
              <c:f>List1!$B$2:$B$14</c:f>
              <c:numCache>
                <c:formatCode>###0.0%</c:formatCode>
                <c:ptCount val="13"/>
                <c:pt idx="0">
                  <c:v>0.77361887377209404</c:v>
                </c:pt>
                <c:pt idx="1">
                  <c:v>0.61420996302011099</c:v>
                </c:pt>
                <c:pt idx="2">
                  <c:v>0.57047231252969721</c:v>
                </c:pt>
                <c:pt idx="3">
                  <c:v>0.5474550246263219</c:v>
                </c:pt>
                <c:pt idx="4">
                  <c:v>0.53791836236176738</c:v>
                </c:pt>
                <c:pt idx="5">
                  <c:v>0.53598043002581686</c:v>
                </c:pt>
                <c:pt idx="6">
                  <c:v>0.53118022358531558</c:v>
                </c:pt>
                <c:pt idx="7">
                  <c:v>0.30830036443299724</c:v>
                </c:pt>
                <c:pt idx="8">
                  <c:v>0.30613632038816918</c:v>
                </c:pt>
                <c:pt idx="9">
                  <c:v>0.17470605243966883</c:v>
                </c:pt>
                <c:pt idx="10">
                  <c:v>0.11319786089510102</c:v>
                </c:pt>
                <c:pt idx="11">
                  <c:v>0.712325319838923</c:v>
                </c:pt>
                <c:pt idx="12">
                  <c:v>0.42510546037810715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F5-47C1-8244-31F2920255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9841024"/>
        <c:axId val="127003456"/>
      </c:barChart>
      <c:catAx>
        <c:axId val="139841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27003456"/>
        <c:crosses val="autoZero"/>
        <c:auto val="1"/>
        <c:lblAlgn val="ctr"/>
        <c:lblOffset val="100"/>
        <c:noMultiLvlLbl val="0"/>
      </c:catAx>
      <c:valAx>
        <c:axId val="127003456"/>
        <c:scaling>
          <c:orientation val="minMax"/>
          <c:max val="0.8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39841024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88638869185475"/>
          <c:y val="3.7602360954537416E-2"/>
          <c:w val="0.74236467687165197"/>
          <c:h val="0.71024530040902178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D14545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dLbl>
              <c:idx val="2"/>
              <c:layout>
                <c:manualLayout>
                  <c:x val="4.8244377459108256E-2"/>
                  <c:y val="7.127494206700929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50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65-48CD-840A-9A0F442A44F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0.62095467942567184</c:v>
                </c:pt>
                <c:pt idx="1">
                  <c:v>0.31415337146185907</c:v>
                </c:pt>
                <c:pt idx="2">
                  <c:v>6.4891949112469163E-2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22507945977017046"/>
          <c:y val="0.82194887993430699"/>
          <c:w val="0.5438790344049822"/>
          <c:h val="9.1762282778150156E-2"/>
        </c:manualLayout>
      </c:layout>
      <c:overlay val="0"/>
      <c:txPr>
        <a:bodyPr/>
        <a:lstStyle/>
        <a:p>
          <a:pPr>
            <a:defRPr sz="8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59351057429676"/>
          <c:y val="3.5420172829557443E-2"/>
          <c:w val="0.74602690895980106"/>
          <c:h val="0.6441245891299316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595-46D1-A421-48DBDA1A96E0}"/>
              </c:ext>
            </c:extLst>
          </c:dPt>
          <c:dPt>
            <c:idx val="1"/>
            <c:bubble3D val="0"/>
            <c:spPr>
              <a:solidFill>
                <a:srgbClr val="D14545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595-46D1-A421-48DBDA1A96E0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595-46D1-A421-48DBDA1A96E0}"/>
              </c:ext>
            </c:extLst>
          </c:dPt>
          <c:dPt>
            <c:idx val="3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595-46D1-A421-48DBDA1A96E0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595-46D1-A421-48DBDA1A96E0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595-46D1-A421-48DBDA1A96E0}"/>
              </c:ext>
            </c:extLst>
          </c:dPt>
          <c:dLbls>
            <c:dLbl>
              <c:idx val="2"/>
              <c:layout>
                <c:manualLayout>
                  <c:x val="0.14109856969297316"/>
                  <c:y val="2.721828124927728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50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95-46D1-A421-48DBDA1A96E0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50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  <c:pt idx="3">
                  <c:v>Nedali si předsevzetí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0.27648768697836645</c:v>
                </c:pt>
                <c:pt idx="1">
                  <c:v>0.49710670185775352</c:v>
                </c:pt>
                <c:pt idx="2">
                  <c:v>2.4953035908744255E-2</c:v>
                </c:pt>
                <c:pt idx="3">
                  <c:v>0.20145257525513582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C595-46D1-A421-48DBDA1A96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1.2198465403485634E-2"/>
          <c:y val="0.72118250259405281"/>
          <c:w val="0.94986107312862678"/>
          <c:h val="0.20381621345493287"/>
        </c:manualLayout>
      </c:layout>
      <c:overlay val="0"/>
      <c:txPr>
        <a:bodyPr/>
        <a:lstStyle/>
        <a:p>
          <a:pPr>
            <a:defRPr sz="8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33562117235345584"/>
          <c:w val="0.92702783585538362"/>
          <c:h val="0.44592027559055114"/>
        </c:manualLayout>
      </c:layout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9786112"/>
        <c:axId val="148848640"/>
      </c:barChart>
      <c:catAx>
        <c:axId val="149786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48848640"/>
        <c:crosses val="autoZero"/>
        <c:auto val="1"/>
        <c:lblAlgn val="ctr"/>
        <c:lblOffset val="100"/>
        <c:noMultiLvlLbl val="0"/>
      </c:catAx>
      <c:valAx>
        <c:axId val="148848640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49786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61670977280693717"/>
          <c:y val="0.10080508307090869"/>
          <c:w val="0.37219896812105835"/>
          <c:h val="0.856337480106904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1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3665-40E4-9568-272B9E04D5CA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65-40E4-9568-272B9E04D5CA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665-40E4-9568-272B9E04D5CA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65-40E4-9568-272B9E04D5CA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Více pít, dodržovat pitný režim, pravidelnost</c:v>
                </c:pt>
                <c:pt idx="1">
                  <c:v>Nepít slazené nápoje, omezit slazené nápoje</c:v>
                </c:pt>
                <c:pt idx="2">
                  <c:v>Více pít čistou vodu</c:v>
                </c:pt>
                <c:pt idx="3">
                  <c:v>Nepít kolové nápoje</c:v>
                </c:pt>
                <c:pt idx="4">
                  <c:v>Nepít sycené nápoje, omezit sycené nápoje</c:v>
                </c:pt>
                <c:pt idx="5">
                  <c:v>Pít více čaje</c:v>
                </c:pt>
                <c:pt idx="6">
                  <c:v>Nepít energetické nápoje, omezit energetické nápoje</c:v>
                </c:pt>
                <c:pt idx="7">
                  <c:v>Jiná odpověď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0.11343332356555658</c:v>
                </c:pt>
                <c:pt idx="1">
                  <c:v>7.1362880438560775E-2</c:v>
                </c:pt>
                <c:pt idx="2">
                  <c:v>6.771386277912432E-2</c:v>
                </c:pt>
                <c:pt idx="3">
                  <c:v>1.51481936240378E-2</c:v>
                </c:pt>
                <c:pt idx="4">
                  <c:v>9.2257511735299585E-3</c:v>
                </c:pt>
                <c:pt idx="5">
                  <c:v>6.3244571773971711E-3</c:v>
                </c:pt>
                <c:pt idx="6">
                  <c:v>5.1465683012559401E-3</c:v>
                </c:pt>
                <c:pt idx="7">
                  <c:v>2.3208845321206616E-2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665-40E4-9568-272B9E04D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0901888"/>
        <c:axId val="144978432"/>
      </c:barChart>
      <c:catAx>
        <c:axId val="1409018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44978432"/>
        <c:crosses val="autoZero"/>
        <c:auto val="1"/>
        <c:lblAlgn val="ctr"/>
        <c:lblOffset val="100"/>
        <c:noMultiLvlLbl val="0"/>
      </c:catAx>
      <c:valAx>
        <c:axId val="144978432"/>
        <c:scaling>
          <c:orientation val="minMax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40901888"/>
        <c:crosses val="max"/>
        <c:crossBetween val="between"/>
        <c:majorUnit val="5.000000000000001E-2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0774676880076505"/>
          <c:y val="0.10080508307090869"/>
          <c:w val="0.58116197301039429"/>
          <c:h val="0.856337480106904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D667-499E-A9EB-90599FC034F0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67-499E-A9EB-90599FC034F0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67-499E-A9EB-90599FC034F0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67-499E-A9EB-90599FC034F0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List1!$A$2:$A$14</c:f>
              <c:strCache>
                <c:ptCount val="13"/>
                <c:pt idx="0">
                  <c:v>Budu pít více</c:v>
                </c:pt>
                <c:pt idx="1">
                  <c:v>Budu pít pravidelně</c:v>
                </c:pt>
                <c:pt idx="2">
                  <c:v>Omezím pití slazených nealkoholických nápojů (limonád)</c:v>
                </c:pt>
                <c:pt idx="3">
                  <c:v>Budu pít jen čistou vodu</c:v>
                </c:pt>
                <c:pt idx="4">
                  <c:v>Budu důsledně dodržovat pitný režim</c:v>
                </c:pt>
                <c:pt idx="5">
                  <c:v>Přestanu pít slazené nealkoholické nápoje (limonády)</c:v>
                </c:pt>
                <c:pt idx="6">
                  <c:v>Budu pít zdravější nápoje</c:v>
                </c:pt>
                <c:pt idx="7">
                  <c:v>Budu pít více neperlivé vody</c:v>
                </c:pt>
                <c:pt idx="8">
                  <c:v>Omezím pití kávy</c:v>
                </c:pt>
                <c:pt idx="9">
                  <c:v>Budu pít více minerální vody</c:v>
                </c:pt>
                <c:pt idx="10">
                  <c:v>Budu pít více perlivé vody</c:v>
                </c:pt>
                <c:pt idx="11">
                  <c:v>Přestanu úplně pít kávu</c:v>
                </c:pt>
                <c:pt idx="12">
                  <c:v>Jiná odpověď</c:v>
                </c:pt>
              </c:strCache>
            </c:strRef>
          </c:cat>
          <c:val>
            <c:numRef>
              <c:f>List1!$B$2:$B$14</c:f>
              <c:numCache>
                <c:formatCode>###0.0%</c:formatCode>
                <c:ptCount val="13"/>
                <c:pt idx="0">
                  <c:v>0.1497333962521952</c:v>
                </c:pt>
                <c:pt idx="1">
                  <c:v>0.11603499870820874</c:v>
                </c:pt>
                <c:pt idx="2">
                  <c:v>0.10266441018566287</c:v>
                </c:pt>
                <c:pt idx="3">
                  <c:v>0.10204235652642141</c:v>
                </c:pt>
                <c:pt idx="4">
                  <c:v>9.1507176758574046E-2</c:v>
                </c:pt>
                <c:pt idx="5">
                  <c:v>7.3289236781800771E-2</c:v>
                </c:pt>
                <c:pt idx="6">
                  <c:v>6.7313550602955768E-2</c:v>
                </c:pt>
                <c:pt idx="7">
                  <c:v>4.8103041185294029E-2</c:v>
                </c:pt>
                <c:pt idx="8">
                  <c:v>3.2915806302103841E-2</c:v>
                </c:pt>
                <c:pt idx="9">
                  <c:v>2.4660200064787183E-2</c:v>
                </c:pt>
                <c:pt idx="10">
                  <c:v>1.4632936257018917E-2</c:v>
                </c:pt>
                <c:pt idx="11">
                  <c:v>1.2458655133600137E-2</c:v>
                </c:pt>
                <c:pt idx="12">
                  <c:v>1.1721618261810021E-2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667-499E-A9EB-90599FC034F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5481216"/>
        <c:axId val="126985344"/>
      </c:barChart>
      <c:catAx>
        <c:axId val="1454812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26985344"/>
        <c:crosses val="autoZero"/>
        <c:auto val="1"/>
        <c:lblAlgn val="ctr"/>
        <c:lblOffset val="100"/>
        <c:noMultiLvlLbl val="0"/>
      </c:catAx>
      <c:valAx>
        <c:axId val="126985344"/>
        <c:scaling>
          <c:orientation val="minMax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45481216"/>
        <c:crosses val="max"/>
        <c:crossBetween val="between"/>
        <c:majorUnit val="2.0000000000000004E-2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 algn="just">
        <a:defRPr sz="1800"/>
      </a:pPr>
      <a:endParaRPr lang="cs-CZ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04714103496236"/>
          <c:y val="4.7696412563439532E-2"/>
          <c:w val="0.8409673889961593"/>
          <c:h val="0.698958924889618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Nemá to smysl, nepotřebuji si dávat předsevzetí, nevěřím na to</c:v>
                </c:pt>
                <c:pt idx="1">
                  <c:v>Neměl/a jsem pro to důvod, nebylo třeba</c:v>
                </c:pt>
                <c:pt idx="2">
                  <c:v>Protože vím, že bych ho nedodržel/a</c:v>
                </c:pt>
                <c:pt idx="3">
                  <c:v>Spíše plánuji, dávám si cíle</c:v>
                </c:pt>
                <c:pt idx="4">
                  <c:v>Jiná odpověď</c:v>
                </c:pt>
              </c:strCache>
            </c:strRef>
          </c:cat>
          <c:val>
            <c:numRef>
              <c:f>List1!$B$2:$B$6</c:f>
              <c:numCache>
                <c:formatCode>###0.0%</c:formatCode>
                <c:ptCount val="5"/>
                <c:pt idx="0">
                  <c:v>0.44394452718851196</c:v>
                </c:pt>
                <c:pt idx="1">
                  <c:v>0.21610697526510816</c:v>
                </c:pt>
                <c:pt idx="2">
                  <c:v>0.16824297024651633</c:v>
                </c:pt>
                <c:pt idx="3">
                  <c:v>4.9358543381265461E-2</c:v>
                </c:pt>
                <c:pt idx="4">
                  <c:v>0.14170668060096028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C-4136-9EEB-5657EC841D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55405312"/>
        <c:axId val="144984896"/>
      </c:barChart>
      <c:catAx>
        <c:axId val="155405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44984896"/>
        <c:crosses val="autoZero"/>
        <c:auto val="1"/>
        <c:lblAlgn val="ctr"/>
        <c:lblOffset val="100"/>
        <c:noMultiLvlLbl val="0"/>
      </c:catAx>
      <c:valAx>
        <c:axId val="14498489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55405312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61670977280693717"/>
          <c:y val="0.10080508307090869"/>
          <c:w val="0.30576014446059002"/>
          <c:h val="0.793454326850261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C96-44E7-B728-7CA4EC92212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Řeknu si je sám/sama pro sebe</c:v>
                </c:pt>
                <c:pt idx="1">
                  <c:v>Řeknu o nich ostatním</c:v>
                </c:pt>
                <c:pt idx="2">
                  <c:v>Napíšu si je na papír</c:v>
                </c:pt>
                <c:pt idx="3">
                  <c:v>Oznámím své předsevzetí na sociálních sítích</c:v>
                </c:pt>
                <c:pt idx="4">
                  <c:v>Jiná odpověď</c:v>
                </c:pt>
                <c:pt idx="5">
                  <c:v>Nevím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0.90731366430521987</c:v>
                </c:pt>
                <c:pt idx="1">
                  <c:v>0.14884323375810118</c:v>
                </c:pt>
                <c:pt idx="2">
                  <c:v>6.9879348613560002E-2</c:v>
                </c:pt>
                <c:pt idx="3">
                  <c:v>1.1986345752243088E-2</c:v>
                </c:pt>
                <c:pt idx="4">
                  <c:v>9.110541095882994E-3</c:v>
                </c:pt>
                <c:pt idx="5">
                  <c:v>6.1171514676018664E-3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0296448"/>
        <c:axId val="144980736"/>
      </c:barChart>
      <c:catAx>
        <c:axId val="16029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44980736"/>
        <c:crosses val="autoZero"/>
        <c:auto val="1"/>
        <c:lblAlgn val="ctr"/>
        <c:lblOffset val="100"/>
        <c:noMultiLvlLbl val="0"/>
      </c:catAx>
      <c:valAx>
        <c:axId val="144980736"/>
        <c:scaling>
          <c:orientation val="minMax"/>
          <c:max val="1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 algn="ctr">
              <a:defRPr lang="cs-CZ"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029644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84068205192031"/>
          <c:y val="8.1766385715250203E-2"/>
          <c:w val="0.8409673889961593"/>
          <c:h val="0.698958924889618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Řeknu o nich ostatním</c:v>
                </c:pt>
                <c:pt idx="1">
                  <c:v>Napíšu si je na papír</c:v>
                </c:pt>
                <c:pt idx="2">
                  <c:v>Řeknu si je sám/sama pro sebe</c:v>
                </c:pt>
                <c:pt idx="3">
                  <c:v>Oznámím své předsevzetí na sociálních sítích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0.7560134619673784</c:v>
                </c:pt>
                <c:pt idx="1">
                  <c:v>0.57975152880816805</c:v>
                </c:pt>
                <c:pt idx="2">
                  <c:v>0.49208451582224311</c:v>
                </c:pt>
                <c:pt idx="3">
                  <c:v>0.4597066386290804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0C2-4E98-9FAF-DD003E698E4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59912960"/>
        <c:axId val="144988928"/>
      </c:barChart>
      <c:catAx>
        <c:axId val="159912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44988928"/>
        <c:crosses val="autoZero"/>
        <c:auto val="1"/>
        <c:lblAlgn val="ctr"/>
        <c:lblOffset val="100"/>
        <c:noMultiLvlLbl val="0"/>
      </c:catAx>
      <c:valAx>
        <c:axId val="14498892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59912960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7941297745979469"/>
          <c:y val="0.1008050934275783"/>
          <c:w val="0.62058702254020537"/>
          <c:h val="0.856337480106904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AC96-44E7-B728-7CA4EC922122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List1!$A$2:$A$18</c:f>
              <c:strCache>
                <c:ptCount val="17"/>
                <c:pt idx="0">
                  <c:v>Abych něco změnil/a, zlepšil/a, vyřešil/a</c:v>
                </c:pt>
                <c:pt idx="1">
                  <c:v>Abych dosáhl/a cíle, abych ho splnil/a</c:v>
                </c:pt>
                <c:pt idx="2">
                  <c:v>Abych byl/a spokojenější, měl/a se lépe</c:v>
                </c:pt>
                <c:pt idx="3">
                  <c:v>Kvůli motivaci, tvorba závazku, slibu</c:v>
                </c:pt>
                <c:pt idx="4">
                  <c:v>Kvůli zdraví, životnímu stylu</c:v>
                </c:pt>
                <c:pt idx="5">
                  <c:v>Abych se zlepšil/a, posunul/a</c:v>
                </c:pt>
                <c:pt idx="6">
                  <c:v>Nevím, jen tak, spontánně</c:v>
                </c:pt>
                <c:pt idx="7">
                  <c:v>Abych snížil/a svou váhu, zlepšil/a postavu</c:v>
                </c:pt>
                <c:pt idx="8">
                  <c:v>Osobní důvod, osobní rozvoj, růst</c:v>
                </c:pt>
                <c:pt idx="9">
                  <c:v>Už si předsevzetí nedávám</c:v>
                </c:pt>
                <c:pt idx="10">
                  <c:v>Abych měl/a cíl</c:v>
                </c:pt>
                <c:pt idx="11">
                  <c:v>Upevnění vůle, otestování vůle</c:v>
                </c:pt>
                <c:pt idx="12">
                  <c:v>Abych dokázal/a, že na to mám</c:v>
                </c:pt>
                <c:pt idx="13">
                  <c:v>Je to tradice, zvyk</c:v>
                </c:pt>
                <c:pt idx="14">
                  <c:v>Abych přestal/a kouřit</c:v>
                </c:pt>
                <c:pt idx="15">
                  <c:v>Je to forma výzvy, úkolu</c:v>
                </c:pt>
                <c:pt idx="16">
                  <c:v>Jiná odpověď</c:v>
                </c:pt>
              </c:strCache>
            </c:strRef>
          </c:cat>
          <c:val>
            <c:numRef>
              <c:f>List1!$B$2:$B$18</c:f>
              <c:numCache>
                <c:formatCode>###0.0%</c:formatCode>
                <c:ptCount val="17"/>
                <c:pt idx="0">
                  <c:v>0.17647321055904513</c:v>
                </c:pt>
                <c:pt idx="1">
                  <c:v>9.992275414625236E-2</c:v>
                </c:pt>
                <c:pt idx="2">
                  <c:v>8.8503746254935484E-2</c:v>
                </c:pt>
                <c:pt idx="3">
                  <c:v>8.8230480539247924E-2</c:v>
                </c:pt>
                <c:pt idx="4">
                  <c:v>8.7268796332803433E-2</c:v>
                </c:pt>
                <c:pt idx="5">
                  <c:v>8.7012824270616684E-2</c:v>
                </c:pt>
                <c:pt idx="6">
                  <c:v>8.6280701431974971E-2</c:v>
                </c:pt>
                <c:pt idx="7">
                  <c:v>7.292372167375355E-2</c:v>
                </c:pt>
                <c:pt idx="8">
                  <c:v>5.7860033451440793E-2</c:v>
                </c:pt>
                <c:pt idx="9">
                  <c:v>5.6824696588789116E-2</c:v>
                </c:pt>
                <c:pt idx="10">
                  <c:v>4.2143793749790888E-2</c:v>
                </c:pt>
                <c:pt idx="11">
                  <c:v>3.8012482747725555E-2</c:v>
                </c:pt>
                <c:pt idx="12">
                  <c:v>2.6697325669805139E-2</c:v>
                </c:pt>
                <c:pt idx="13">
                  <c:v>1.8294599465628815E-2</c:v>
                </c:pt>
                <c:pt idx="14">
                  <c:v>1.7495927888156498E-2</c:v>
                </c:pt>
                <c:pt idx="15">
                  <c:v>7.6247149511823372E-3</c:v>
                </c:pt>
                <c:pt idx="16">
                  <c:v>0.10685900355651229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0261504"/>
        <c:axId val="148854976"/>
      </c:barChart>
      <c:catAx>
        <c:axId val="1702615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48854976"/>
        <c:crosses val="autoZero"/>
        <c:auto val="1"/>
        <c:lblAlgn val="ctr"/>
        <c:lblOffset val="100"/>
        <c:noMultiLvlLbl val="0"/>
      </c:catAx>
      <c:valAx>
        <c:axId val="148854976"/>
        <c:scaling>
          <c:orientation val="minMax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70261504"/>
        <c:crosses val="max"/>
        <c:crossBetween val="between"/>
        <c:majorUnit val="0.1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83707051417768"/>
          <c:y val="6.0664126214292922E-2"/>
          <c:w val="0.73087605650654197"/>
          <c:h val="0.7596663213516805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595-46D1-A421-48DBDA1A96E0}"/>
              </c:ext>
            </c:extLst>
          </c:dPt>
          <c:dPt>
            <c:idx val="1"/>
            <c:bubble3D val="0"/>
            <c:spPr>
              <a:solidFill>
                <a:srgbClr val="D14545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595-46D1-A421-48DBDA1A96E0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595-46D1-A421-48DBDA1A96E0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595-46D1-A421-48DBDA1A96E0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595-46D1-A421-48DBDA1A96E0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595-46D1-A421-48DBDA1A96E0}"/>
              </c:ext>
            </c:extLst>
          </c:dPt>
          <c:dLbls>
            <c:dLbl>
              <c:idx val="2"/>
              <c:layout>
                <c:manualLayout>
                  <c:x val="4.8244377459108256E-2"/>
                  <c:y val="7.127494206700929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50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defRPr>
                  </a:pPr>
                  <a:endParaRPr lang="cs-CZ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95-46D1-A421-48DBDA1A96E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0.13116162968962894</c:v>
                </c:pt>
                <c:pt idx="1">
                  <c:v>0.80358903755636779</c:v>
                </c:pt>
                <c:pt idx="2">
                  <c:v>6.5249332754003839E-2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C595-46D1-A421-48DBDA1A96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23463763852865568"/>
          <c:y val="0.85209036193842891"/>
          <c:w val="0.56980517301484601"/>
          <c:h val="0.10609517019333775"/>
        </c:manualLayout>
      </c:layout>
      <c:overlay val="0"/>
      <c:txPr>
        <a:bodyPr/>
        <a:lstStyle/>
        <a:p>
          <a:pPr>
            <a:defRPr sz="8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61670977280693717"/>
          <c:y val="0.10080508307090869"/>
          <c:w val="0.30576014446059002"/>
          <c:h val="0.793454326850261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99E-424F-89CE-2438CA12EB67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9E-424F-89CE-2438CA12EB67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99E-424F-89CE-2438CA12EB6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99E-424F-89CE-2438CA12EB67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Koupím si něco za odměnu</c:v>
                </c:pt>
                <c:pt idx="1">
                  <c:v>Dovolená, výlet, volnočasová aktivita</c:v>
                </c:pt>
                <c:pt idx="2">
                  <c:v>Splněné předsevzetí je odměna sama o sobě, dobrý pocit</c:v>
                </c:pt>
                <c:pt idx="3">
                  <c:v>Nevím, odměna je různá, záleží na předsevzetí</c:v>
                </c:pt>
                <c:pt idx="4">
                  <c:v>Jiná odpověď</c:v>
                </c:pt>
              </c:strCache>
            </c:strRef>
          </c:cat>
          <c:val>
            <c:numRef>
              <c:f>List1!$B$2:$B$6</c:f>
              <c:numCache>
                <c:formatCode>###0.0%</c:formatCode>
                <c:ptCount val="5"/>
                <c:pt idx="0">
                  <c:v>0.63609115608319255</c:v>
                </c:pt>
                <c:pt idx="1">
                  <c:v>0.213138773372227</c:v>
                </c:pt>
                <c:pt idx="2">
                  <c:v>0.14101023526799403</c:v>
                </c:pt>
                <c:pt idx="3">
                  <c:v>8.8173368439179847E-2</c:v>
                </c:pt>
                <c:pt idx="4">
                  <c:v>9.1195230618653242E-2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E99E-424F-89CE-2438CA12EB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0835328"/>
        <c:axId val="149019968"/>
      </c:barChart>
      <c:catAx>
        <c:axId val="1808353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49019968"/>
        <c:crosses val="autoZero"/>
        <c:auto val="1"/>
        <c:lblAlgn val="ctr"/>
        <c:lblOffset val="100"/>
        <c:noMultiLvlLbl val="0"/>
      </c:catAx>
      <c:valAx>
        <c:axId val="14901996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8083532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1758250840726924"/>
          <c:y val="5.7598482292223689E-2"/>
          <c:w val="0.57161201759388514"/>
          <c:h val="0.793454326850261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D1454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FA3-42AD-B376-911B33505489}"/>
              </c:ext>
            </c:extLst>
          </c:dPt>
          <c:dPt>
            <c:idx val="12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FA3-42AD-B376-911B33505489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FA3-42AD-B376-911B33505489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A3-42AD-B376-911B33505489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FA3-42AD-B376-911B33505489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Nekoupím si nic za odměnu</c:v>
                </c:pt>
                <c:pt idx="1">
                  <c:v>Žádný, trestem je zklamání ze selhání, nutnost opakování</c:v>
                </c:pt>
                <c:pt idx="2">
                  <c:v>Omezím se v jídle</c:v>
                </c:pt>
                <c:pt idx="3">
                  <c:v>Jiná odpověď</c:v>
                </c:pt>
                <c:pt idx="4">
                  <c:v>Žádný, netrestám se</c:v>
                </c:pt>
              </c:strCache>
            </c:strRef>
          </c:cat>
          <c:val>
            <c:numRef>
              <c:f>List1!$B$2:$B$6</c:f>
              <c:numCache>
                <c:formatCode>###0.0%</c:formatCode>
                <c:ptCount val="5"/>
                <c:pt idx="0">
                  <c:v>0.16987050936676293</c:v>
                </c:pt>
                <c:pt idx="1">
                  <c:v>0.13492654971764312</c:v>
                </c:pt>
                <c:pt idx="2">
                  <c:v>6.055384573200015E-2</c:v>
                </c:pt>
                <c:pt idx="3">
                  <c:v>0.12971004443235065</c:v>
                </c:pt>
                <c:pt idx="4">
                  <c:v>0.50493905075124335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6FA3-42AD-B376-911B3350548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05934592"/>
        <c:axId val="149404992"/>
      </c:barChart>
      <c:catAx>
        <c:axId val="2059345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49404992"/>
        <c:crosses val="autoZero"/>
        <c:auto val="1"/>
        <c:lblAlgn val="ctr"/>
        <c:lblOffset val="100"/>
        <c:noMultiLvlLbl val="0"/>
      </c:catAx>
      <c:valAx>
        <c:axId val="14940499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0593459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4962792799325055"/>
          <c:y val="0.10080508307090869"/>
          <c:w val="0.43928097931023224"/>
          <c:h val="0.856337480106904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9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0A5-484B-A0B0-A7237EF12C15}"/>
              </c:ext>
            </c:extLst>
          </c:dPt>
          <c:dPt>
            <c:idx val="1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AC96-44E7-B728-7CA4EC92212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Stanovím si menší cíle, které vedou k dodržení mého předsevzetí</c:v>
                </c:pt>
                <c:pt idx="1">
                  <c:v>Každý den pracuji na tom, abych své předsevzetí dodržel/a</c:v>
                </c:pt>
                <c:pt idx="2">
                  <c:v>Stanovím si konkrétní plán, který vede k naplnění mých cílů</c:v>
                </c:pt>
                <c:pt idx="3">
                  <c:v>Řeknu o svém předsevzetí rodině/příbuzným</c:v>
                </c:pt>
                <c:pt idx="4">
                  <c:v>Řeknu o svém předsevzetí přátelům/známým</c:v>
                </c:pt>
                <c:pt idx="5">
                  <c:v>Řeknu o svém předsevzetí kolegům v práci</c:v>
                </c:pt>
                <c:pt idx="6">
                  <c:v>Mám pevnou vůli, snažím se</c:v>
                </c:pt>
                <c:pt idx="7">
                  <c:v>Oznámím své předsevzetí veřejně na sociálních sítích</c:v>
                </c:pt>
                <c:pt idx="8">
                  <c:v>Jiná odpověď</c:v>
                </c:pt>
                <c:pt idx="9">
                  <c:v>Nevím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0.45442526388352705</c:v>
                </c:pt>
                <c:pt idx="1">
                  <c:v>0.30831068387180605</c:v>
                </c:pt>
                <c:pt idx="2">
                  <c:v>0.28326782991059224</c:v>
                </c:pt>
                <c:pt idx="3">
                  <c:v>0.15201227908679418</c:v>
                </c:pt>
                <c:pt idx="4">
                  <c:v>0.12338415321573326</c:v>
                </c:pt>
                <c:pt idx="5">
                  <c:v>2.828196952790506E-2</c:v>
                </c:pt>
                <c:pt idx="6">
                  <c:v>2.2404804604718137E-2</c:v>
                </c:pt>
                <c:pt idx="7">
                  <c:v>8.7408265097242317E-3</c:v>
                </c:pt>
                <c:pt idx="8">
                  <c:v>1.1787945932131722E-2</c:v>
                </c:pt>
                <c:pt idx="9">
                  <c:v>0.11459215436783095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1592192"/>
        <c:axId val="137956736"/>
      </c:barChart>
      <c:catAx>
        <c:axId val="2115921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7956736"/>
        <c:crosses val="autoZero"/>
        <c:auto val="1"/>
        <c:lblAlgn val="ctr"/>
        <c:lblOffset val="100"/>
        <c:noMultiLvlLbl val="0"/>
      </c:catAx>
      <c:valAx>
        <c:axId val="137956736"/>
        <c:scaling>
          <c:orientation val="minMax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211592192"/>
        <c:crosses val="max"/>
        <c:crossBetween val="between"/>
        <c:majorUnit val="0.1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>
        <c:manualLayout>
          <c:xMode val="edge"/>
          <c:yMode val="edge"/>
          <c:x val="0.27488044257708744"/>
          <c:y val="3.02049772247528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27053565863955498"/>
          <c:w val="0.92702783585538362"/>
          <c:h val="0.45944624039063409"/>
        </c:manualLayout>
      </c:layout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9643264"/>
        <c:axId val="148853824"/>
      </c:barChart>
      <c:catAx>
        <c:axId val="149643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48853824"/>
        <c:crosses val="autoZero"/>
        <c:auto val="1"/>
        <c:lblAlgn val="ctr"/>
        <c:lblOffset val="100"/>
        <c:noMultiLvlLbl val="0"/>
      </c:catAx>
      <c:valAx>
        <c:axId val="148853824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49643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1758250840726924"/>
          <c:y val="5.7598482292223689E-2"/>
          <c:w val="0.546914069128002"/>
          <c:h val="0.853027162520705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Pt>
            <c:idx val="9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1B8E-411A-AE9E-3FE322979106}"/>
              </c:ext>
            </c:extLst>
          </c:dPt>
          <c:dPt>
            <c:idx val="1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AC96-44E7-B728-7CA4EC92212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Hned druhý den</c:v>
                </c:pt>
                <c:pt idx="1">
                  <c:v>Do týdne</c:v>
                </c:pt>
                <c:pt idx="2">
                  <c:v>Do měsíce</c:v>
                </c:pt>
                <c:pt idx="3">
                  <c:v>Do čtvrt roku</c:v>
                </c:pt>
                <c:pt idx="4">
                  <c:v>Do půl roku</c:v>
                </c:pt>
                <c:pt idx="5">
                  <c:v>Do tři čtvrtě roku</c:v>
                </c:pt>
                <c:pt idx="6">
                  <c:v>Do roka</c:v>
                </c:pt>
                <c:pt idx="7">
                  <c:v>Rok a více ode dne, kdy si dám předsevzetí</c:v>
                </c:pt>
                <c:pt idx="8">
                  <c:v>Nikdy</c:v>
                </c:pt>
                <c:pt idx="9">
                  <c:v>Nevím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2.7011354554234042E-2</c:v>
                </c:pt>
                <c:pt idx="1">
                  <c:v>5.2737823018941372E-2</c:v>
                </c:pt>
                <c:pt idx="2">
                  <c:v>0.1459629450158472</c:v>
                </c:pt>
                <c:pt idx="3">
                  <c:v>0.11033658996262914</c:v>
                </c:pt>
                <c:pt idx="4">
                  <c:v>8.0616145023644406E-2</c:v>
                </c:pt>
                <c:pt idx="5">
                  <c:v>7.0867932119551514E-3</c:v>
                </c:pt>
                <c:pt idx="6">
                  <c:v>6.5635023415429733E-2</c:v>
                </c:pt>
                <c:pt idx="7">
                  <c:v>4.4258675694556597E-2</c:v>
                </c:pt>
                <c:pt idx="8">
                  <c:v>0.21869843848383078</c:v>
                </c:pt>
                <c:pt idx="9">
                  <c:v>0.2476562116189312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1009024"/>
        <c:axId val="151691264"/>
      </c:barChart>
      <c:catAx>
        <c:axId val="1710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51691264"/>
        <c:crosses val="autoZero"/>
        <c:auto val="1"/>
        <c:lblAlgn val="ctr"/>
        <c:lblOffset val="100"/>
        <c:noMultiLvlLbl val="0"/>
      </c:catAx>
      <c:valAx>
        <c:axId val="151691264"/>
        <c:scaling>
          <c:orientation val="minMax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71009024"/>
        <c:crosses val="max"/>
        <c:crossBetween val="between"/>
        <c:majorUnit val="0.1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513248043569983"/>
          <c:y val="8.4015476152389287E-2"/>
          <c:w val="0.51696088879995472"/>
          <c:h val="0.832831801150531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Pt>
            <c:idx val="1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AC96-44E7-B728-7CA4EC922122}"/>
              </c:ext>
            </c:extLst>
          </c:dPt>
          <c:dPt>
            <c:idx val="20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28E-406B-A954-F881602B54FD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List1!$A$2:$A$22</c:f>
              <c:strCache>
                <c:ptCount val="21"/>
                <c:pt idx="0">
                  <c:v>Slabá vůle, chybějící vytrvalost, trpělivost</c:v>
                </c:pt>
                <c:pt idx="1">
                  <c:v>Dodržel/a jsem zatím všechna předsevzetí</c:v>
                </c:pt>
                <c:pt idx="2">
                  <c:v>Nedostatek času</c:v>
                </c:pt>
                <c:pt idx="3">
                  <c:v>Lenost, pohodlnost</c:v>
                </c:pt>
                <c:pt idx="4">
                  <c:v>Jiné aktivity, povinnosti, práce</c:v>
                </c:pt>
                <c:pt idx="5">
                  <c:v>Nedostatečná motivace</c:v>
                </c:pt>
                <c:pt idx="6">
                  <c:v>Stres</c:v>
                </c:pt>
                <c:pt idx="7">
                  <c:v>Podlehnutí, selhání, návrat návykům</c:v>
                </c:pt>
                <c:pt idx="8">
                  <c:v>Komplikace znemožňující splnění</c:v>
                </c:pt>
                <c:pt idx="9">
                  <c:v>Vnější vlivy, okolnosti</c:v>
                </c:pt>
                <c:pt idx="10">
                  <c:v>Ztráta zájmu, přehodnocení</c:v>
                </c:pt>
                <c:pt idx="11">
                  <c:v>Příliš náročný cíl</c:v>
                </c:pt>
                <c:pt idx="12">
                  <c:v>Zdravotní problémy, nemoc</c:v>
                </c:pt>
                <c:pt idx="13">
                  <c:v>Stereotyp, neochota něco měnit</c:v>
                </c:pt>
                <c:pt idx="14">
                  <c:v>Zapomenutí</c:v>
                </c:pt>
                <c:pt idx="15">
                  <c:v>Nedostatečná podpora rodiny, okolí</c:v>
                </c:pt>
                <c:pt idx="16">
                  <c:v>Neprojevování pokroků, úspěchu</c:v>
                </c:pt>
                <c:pt idx="17">
                  <c:v>Únava, nedostatek energie</c:v>
                </c:pt>
                <c:pt idx="18">
                  <c:v>Nedostatek financí</c:v>
                </c:pt>
                <c:pt idx="19">
                  <c:v>Jiná odpověď</c:v>
                </c:pt>
                <c:pt idx="20">
                  <c:v>Nevím, nechci uvést</c:v>
                </c:pt>
              </c:strCache>
            </c:strRef>
          </c:cat>
          <c:val>
            <c:numRef>
              <c:f>List1!$B$2:$B$22</c:f>
              <c:numCache>
                <c:formatCode>###0.0%</c:formatCode>
                <c:ptCount val="21"/>
                <c:pt idx="0">
                  <c:v>0.23579798189518161</c:v>
                </c:pt>
                <c:pt idx="1">
                  <c:v>0.15641849438244201</c:v>
                </c:pt>
                <c:pt idx="2">
                  <c:v>0.1204200929698012</c:v>
                </c:pt>
                <c:pt idx="3">
                  <c:v>7.9286526594709875E-2</c:v>
                </c:pt>
                <c:pt idx="4">
                  <c:v>4.6191267291454077E-2</c:v>
                </c:pt>
                <c:pt idx="5">
                  <c:v>4.5456626929211597E-2</c:v>
                </c:pt>
                <c:pt idx="6">
                  <c:v>4.2760254573920194E-2</c:v>
                </c:pt>
                <c:pt idx="7">
                  <c:v>3.7867993702109977E-2</c:v>
                </c:pt>
                <c:pt idx="8">
                  <c:v>2.5252568510193682E-2</c:v>
                </c:pt>
                <c:pt idx="9">
                  <c:v>2.4601039035122108E-2</c:v>
                </c:pt>
                <c:pt idx="10">
                  <c:v>2.3176696961230626E-2</c:v>
                </c:pt>
                <c:pt idx="11">
                  <c:v>2.2041750803525814E-2</c:v>
                </c:pt>
                <c:pt idx="12">
                  <c:v>1.9929075176816406E-2</c:v>
                </c:pt>
                <c:pt idx="13">
                  <c:v>1.529192660299962E-2</c:v>
                </c:pt>
                <c:pt idx="14">
                  <c:v>1.3296928732081164E-2</c:v>
                </c:pt>
                <c:pt idx="15">
                  <c:v>1.0557872208379589E-2</c:v>
                </c:pt>
                <c:pt idx="16">
                  <c:v>9.496622560838627E-3</c:v>
                </c:pt>
                <c:pt idx="17">
                  <c:v>8.9168043689479195E-3</c:v>
                </c:pt>
                <c:pt idx="18">
                  <c:v>6.6418337322440343E-3</c:v>
                </c:pt>
                <c:pt idx="19">
                  <c:v>5.7250465006140366E-2</c:v>
                </c:pt>
                <c:pt idx="20">
                  <c:v>0.19033406993182825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8841216"/>
        <c:axId val="151693568"/>
      </c:barChart>
      <c:catAx>
        <c:axId val="1688412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51693568"/>
        <c:crosses val="autoZero"/>
        <c:auto val="1"/>
        <c:lblAlgn val="ctr"/>
        <c:lblOffset val="100"/>
        <c:noMultiLvlLbl val="0"/>
      </c:catAx>
      <c:valAx>
        <c:axId val="151693568"/>
        <c:scaling>
          <c:orientation val="minMax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6884121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3"/>
          <c:y val="0.3056954735568248"/>
          <c:w val="0.5094339622641505"/>
          <c:h val="0.50086291028008845"/>
        </c:manualLayout>
      </c:layout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7735849056604008E-2"/>
          <c:y val="0.91287047640469443"/>
          <c:w val="0.94339622641509702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Zaměstnání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3459577408065771"/>
          <c:h val="0.77367587626123779"/>
        </c:manualLayout>
      </c:layout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9783040"/>
        <c:axId val="149403264"/>
      </c:barChart>
      <c:catAx>
        <c:axId val="14978304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149403264"/>
        <c:crosses val="autoZero"/>
        <c:auto val="1"/>
        <c:lblAlgn val="ctr"/>
        <c:lblOffset val="100"/>
        <c:noMultiLvlLbl val="0"/>
      </c:catAx>
      <c:valAx>
        <c:axId val="149403264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149783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33562117235345584"/>
          <c:w val="0.92702783585538362"/>
          <c:h val="0.44592027559055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16-35</c:v>
                </c:pt>
                <c:pt idx="1">
                  <c:v>36-55</c:v>
                </c:pt>
                <c:pt idx="2">
                  <c:v>56 a více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0.39117854625207976</c:v>
                </c:pt>
                <c:pt idx="1">
                  <c:v>0.40366126900754457</c:v>
                </c:pt>
                <c:pt idx="2">
                  <c:v>0.20516018474037537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5B-411F-9536-7E2AD1364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35902464"/>
        <c:axId val="151695872"/>
      </c:barChart>
      <c:catAx>
        <c:axId val="235902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51695872"/>
        <c:crosses val="autoZero"/>
        <c:auto val="1"/>
        <c:lblAlgn val="ctr"/>
        <c:lblOffset val="100"/>
        <c:noMultiLvlLbl val="0"/>
      </c:catAx>
      <c:valAx>
        <c:axId val="151695872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235902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>
        <c:manualLayout>
          <c:xMode val="edge"/>
          <c:yMode val="edge"/>
          <c:x val="0.27488044257708744"/>
          <c:y val="3.02049772247528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1558393983420992"/>
          <c:w val="0.92702783585538362"/>
          <c:h val="0.574142121584657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Do 4 999 obyvatel</c:v>
                </c:pt>
                <c:pt idx="1">
                  <c:v>5000 - 19 999 obyvatel</c:v>
                </c:pt>
                <c:pt idx="2">
                  <c:v>20 000 - 99 999 obyvatel</c:v>
                </c:pt>
                <c:pt idx="3">
                  <c:v>100 000 a více obyvatel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0.38428991528861223</c:v>
                </c:pt>
                <c:pt idx="1">
                  <c:v>0.18255750101534601</c:v>
                </c:pt>
                <c:pt idx="2">
                  <c:v>0.21644349605461946</c:v>
                </c:pt>
                <c:pt idx="3">
                  <c:v>0.21670908764142227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C-4136-9EEB-5657EC841D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35902976"/>
        <c:axId val="151698176"/>
      </c:barChart>
      <c:catAx>
        <c:axId val="235902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51698176"/>
        <c:crosses val="autoZero"/>
        <c:auto val="1"/>
        <c:lblAlgn val="ctr"/>
        <c:lblOffset val="100"/>
        <c:noMultiLvlLbl val="0"/>
      </c:catAx>
      <c:valAx>
        <c:axId val="151698176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2359029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Vzdělání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43889984446172625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Základní a nižší</c:v>
                </c:pt>
                <c:pt idx="1">
                  <c:v>Středoškolské bez maturity / vyučen</c:v>
                </c:pt>
                <c:pt idx="2">
                  <c:v>Středoškolské s maturitou </c:v>
                </c:pt>
                <c:pt idx="3">
                  <c:v>Vysokoškolské nebo vyšší odborné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0.10237156339729958</c:v>
                </c:pt>
                <c:pt idx="1">
                  <c:v>0.34809039930549734</c:v>
                </c:pt>
                <c:pt idx="2">
                  <c:v>0.35547623285322805</c:v>
                </c:pt>
                <c:pt idx="3">
                  <c:v>0.19406180444397506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5-4D3B-89E6-AD1FA5B7BC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35903488"/>
        <c:axId val="156891328"/>
      </c:barChart>
      <c:catAx>
        <c:axId val="2359034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156891328"/>
        <c:crosses val="autoZero"/>
        <c:auto val="1"/>
        <c:lblAlgn val="ctr"/>
        <c:lblOffset val="100"/>
        <c:noMultiLvlLbl val="0"/>
      </c:catAx>
      <c:valAx>
        <c:axId val="156891328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235903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897352105014895"/>
          <c:y val="0.21621005879983513"/>
          <c:w val="0.630864911035658"/>
          <c:h val="0.62017737421802799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ED-4829-B965-95357A964BF9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ED-4829-B965-95357A964BF9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Praha</c:v>
                </c:pt>
                <c:pt idx="1">
                  <c:v>Čechy (bez Prahy)</c:v>
                </c:pt>
                <c:pt idx="2">
                  <c:v>Morava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0.10724021505625733</c:v>
                </c:pt>
                <c:pt idx="1">
                  <c:v>0.53922452406865984</c:v>
                </c:pt>
                <c:pt idx="2">
                  <c:v>0.35353526087508258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0ED-4829-B965-95357A964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7735849056604008E-2"/>
          <c:y val="0.74135647121133297"/>
          <c:w val="0.94339622641509702"/>
          <c:h val="0.23495507514095171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52B5D401-AC88-404D-831C-2EB2B4A421F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6EF5915F-3B21-42C9-8BC6-14F39586C90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529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ECAC3CE6-10D7-4ECA-9EE6-CB165BC4D7C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1413" tIns="45705" rIns="91413" bIns="4570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A7349DA9-BD81-423A-A0BE-E4DCEA2E9D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74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wmf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AA9F5FA-7977-49C2-92F0-E2663F3D13EB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4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grpSp>
        <p:nvGrpSpPr>
          <p:cNvPr id="39" name="Skupina 3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2" name="Obdélník 4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3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5" name="Obdélník 44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8" name="Obdélník 47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9" name="Obdélník 48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0" name="Obdélník 49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60" name="Obdélník 59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61" name="Zástupný symbol pro text 38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7" name="Obrázek 2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DĚLOVACÍ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779F4EFA-3619-4900-A375-D148A9F9A6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grpSp>
          <p:nvGrpSpPr>
            <p:cNvPr id="48" name="Skupina 47"/>
            <p:cNvGrpSpPr/>
            <p:nvPr userDrawn="1"/>
          </p:nvGrpSpPr>
          <p:grpSpPr>
            <a:xfrm>
              <a:off x="1" y="6357982"/>
              <a:ext cx="9144000" cy="428604"/>
              <a:chOff x="1" y="6357982"/>
              <a:chExt cx="9144000" cy="4286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51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61" name="Obdélník 60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2" name="Obdélník 61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3" name="Obdélník 62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4" name="Obdélník 63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5" name="Obdélník 64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6" name="Obdélník 65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7" name="Obdélník 66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8" name="Obdélník 67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</p:grpSp>
        <p:pic>
          <p:nvPicPr>
            <p:cNvPr id="49" name="Obrázek 48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956376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6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F1BE794-195A-4F58-9C4B-E8A39F0570D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400" b="1" cap="none" spc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sp>
        <p:nvSpPr>
          <p:cNvPr id="23" name="Zástupný symbol pro obrázek 24"/>
          <p:cNvSpPr>
            <a:spLocks noGrp="1"/>
          </p:cNvSpPr>
          <p:nvPr>
            <p:ph type="pic" sz="quarter" idx="13" hasCustomPrompt="1"/>
          </p:nvPr>
        </p:nvSpPr>
        <p:spPr>
          <a:xfrm>
            <a:off x="3462339" y="928688"/>
            <a:ext cx="2214569" cy="5000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  <a:latin typeface="Verdana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rgbClr val="4E4E4E">
                    <a:lumMod val="60000"/>
                    <a:lumOff val="40000"/>
                  </a:srgbClr>
                </a:solidFill>
                <a:effectLst/>
                <a:uLnTx/>
                <a:uFillTx/>
              </a:rPr>
              <a:t>vložte logo klienta</a:t>
            </a:r>
          </a:p>
        </p:txBody>
      </p:sp>
      <p:grpSp>
        <p:nvGrpSpPr>
          <p:cNvPr id="20" name="Skupina 19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22" name="Obdélník 2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24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27" name="Obdélník 26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8" name="Obdélník 27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9" name="Obdélník 28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0" name="Obdélník 29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1" name="Obdélník 30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2" name="Obdélník 31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3" name="Obdélník 32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4" name="Obdélník 33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5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6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Obrázek 3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2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1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0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9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8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67BB4789-35F1-4D5E-90B1-01D99ACE57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17685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29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grpSp>
        <p:nvGrpSpPr>
          <p:cNvPr id="45" name="Skupina 4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7" name="Obdélník 4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2" name="Obdélník 5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58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0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Obrázek 30" descr="research.wmf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7082" y="428616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6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6288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52596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7" name="Zástupný symbol pro text 3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9" name="Obdélník 48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50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2" name="Obdélník 51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8" name="Obdélník 57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9" name="Obdélník 58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9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Obrázek 29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D0AD14A-52E4-452C-A3EC-797B6A61A77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9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1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2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3937324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35" name="Skupina 3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7" name="Obdélník 3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0" name="Obdélník 3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2" name="Obdélník 4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3" name="Obdélník 4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4" name="Obdélník 4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5" name="Obdélník 4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8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Obrázek 48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bsah +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84800" y="1600200"/>
            <a:ext cx="49284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lang="cs-CZ" sz="12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>
              <a:buFontTx/>
              <a:buBlip>
                <a:blip r:embed="rId4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5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90E0613-6F99-4D1D-A840-429A0C6B6FA7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obrázek 23"/>
          <p:cNvSpPr>
            <a:spLocks noGrp="1"/>
          </p:cNvSpPr>
          <p:nvPr>
            <p:ph type="pic" sz="quarter" idx="13"/>
          </p:nvPr>
        </p:nvSpPr>
        <p:spPr>
          <a:xfrm>
            <a:off x="5929200" y="1602000"/>
            <a:ext cx="2430000" cy="4525200"/>
          </a:xfrm>
        </p:spPr>
        <p:txBody>
          <a:bodyPr/>
          <a:lstStyle/>
          <a:p>
            <a:r>
              <a:rPr lang="cs-CZ"/>
              <a:t>Klepnutím na ikonu přidáte obrázek.</a:t>
            </a:r>
            <a:endParaRPr lang="cs-CZ" dirty="0"/>
          </a:p>
        </p:txBody>
      </p:sp>
      <p:sp>
        <p:nvSpPr>
          <p:cNvPr id="30" name="Zástupný symbol pro text 30"/>
          <p:cNvSpPr>
            <a:spLocks noGrp="1"/>
          </p:cNvSpPr>
          <p:nvPr>
            <p:ph type="body" sz="quarter" idx="14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26" name="Skupina 25"/>
          <p:cNvGrpSpPr/>
          <p:nvPr userDrawn="1"/>
        </p:nvGrpSpPr>
        <p:grpSpPr>
          <a:xfrm>
            <a:off x="1" y="6286520"/>
            <a:ext cx="9144000" cy="517348"/>
            <a:chOff x="1" y="6286520"/>
            <a:chExt cx="9144000" cy="517348"/>
          </a:xfrm>
        </p:grpSpPr>
        <p:grpSp>
          <p:nvGrpSpPr>
            <p:cNvPr id="29" name="Skupina 28"/>
            <p:cNvGrpSpPr/>
            <p:nvPr userDrawn="1"/>
          </p:nvGrpSpPr>
          <p:grpSpPr>
            <a:xfrm>
              <a:off x="1" y="6286520"/>
              <a:ext cx="9144000" cy="517348"/>
              <a:chOff x="1" y="6286520"/>
              <a:chExt cx="9144000" cy="517348"/>
            </a:xfrm>
          </p:grpSpPr>
          <p:sp>
            <p:nvSpPr>
              <p:cNvPr id="35" name="Obdélník 34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36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38" name="Obdélník 37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39" name="Obdélník 38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0" name="Obdélník 39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1" name="Obdélník 40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2" name="Obdélník 41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3" name="Obdélník 42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4" name="Obdélník 43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5" name="Obdélník 44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  <p:pic>
            <p:nvPicPr>
              <p:cNvPr id="37" name="Obrázek 7" descr="twitter ALI profilovka"/>
              <p:cNvPicPr>
                <a:picLocks noChangeAspect="1" noChangeArrowheads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925" r="3169" b="20270"/>
              <a:stretch/>
            </p:blipFill>
            <p:spPr bwMode="auto">
              <a:xfrm>
                <a:off x="8028384" y="6286520"/>
                <a:ext cx="1115616" cy="5173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1" name="Obrázek 30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020272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46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ESEARCH_Zadní strana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 userDrawn="1"/>
        </p:nvSpPr>
        <p:spPr>
          <a:xfrm>
            <a:off x="0" y="0"/>
            <a:ext cx="9144000" cy="6286520"/>
          </a:xfrm>
          <a:prstGeom prst="rect">
            <a:avLst/>
          </a:prstGeom>
          <a:gradFill flip="none" rotWithShape="1">
            <a:gsLst>
              <a:gs pos="0">
                <a:srgbClr val="77AD1C">
                  <a:shade val="30000"/>
                  <a:satMod val="115000"/>
                </a:srgbClr>
              </a:gs>
              <a:gs pos="50000">
                <a:srgbClr val="77AD1C">
                  <a:shade val="67500"/>
                  <a:satMod val="115000"/>
                </a:srgbClr>
              </a:gs>
              <a:gs pos="100000">
                <a:srgbClr val="77AD1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sp>
        <p:nvSpPr>
          <p:cNvPr id="21" name="Obdélník 20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6" name="Skupina 1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12" name="Obdélník 1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467894DC-3377-4869-AE9D-5609C945635D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3ED72DB-90F1-4573-830B-ECB5752A4DE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457200" y="4500578"/>
            <a:ext cx="8229600" cy="1285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yriad Pro" pitchFamily="34" charset="0"/>
                <a:ea typeface="+mj-ea"/>
                <a:cs typeface="Tahom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MÉDEA RESEARCH, k.s.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Mikuleckého 1311/8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147 00 Praha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Tel.: +420 241 004 500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www.medea.cz</a:t>
            </a:r>
          </a:p>
        </p:txBody>
      </p:sp>
      <p:pic>
        <p:nvPicPr>
          <p:cNvPr id="23" name="Obrázek 2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43200" y="3857628"/>
            <a:ext cx="1857600" cy="503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24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6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9701E3FF-FCDF-4742-A7AF-BC86ECEEDFD9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grpSp>
        <p:nvGrpSpPr>
          <p:cNvPr id="29" name="Skupina 2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1" name="Obdélník 30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2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34" name="Obdélník 33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5" name="Obdélník 34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6" name="Obdélník 35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7" name="Obdélník 36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8" name="Obdélník 37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9" name="Obdélník 38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0" name="Obdélník 39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2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Obrázek 43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7A557-FE65-4BDA-835E-47AE98C51EE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4" r:id="rId2"/>
    <p:sldLayoutId id="2147483721" r:id="rId3"/>
    <p:sldLayoutId id="2147483722" r:id="rId4"/>
    <p:sldLayoutId id="2147483735" r:id="rId5"/>
    <p:sldLayoutId id="2147483730" r:id="rId6"/>
    <p:sldLayoutId id="2147483731" r:id="rId7"/>
    <p:sldLayoutId id="2147483733" r:id="rId8"/>
    <p:sldLayoutId id="2147483736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chart" Target="../charts/char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.png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13" Type="http://schemas.openxmlformats.org/officeDocument/2006/relationships/chart" Target="../charts/chart10.xml"/><Relationship Id="rId3" Type="http://schemas.openxmlformats.org/officeDocument/2006/relationships/image" Target="../media/image6.jpeg"/><Relationship Id="rId7" Type="http://schemas.openxmlformats.org/officeDocument/2006/relationships/chart" Target="../charts/chart4.xml"/><Relationship Id="rId12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5" Type="http://schemas.openxmlformats.org/officeDocument/2006/relationships/chart" Target="../charts/chart1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Relationship Id="rId14" Type="http://schemas.openxmlformats.org/officeDocument/2006/relationships/chart" Target="../charts/char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PŘEDSEVZETÍ A JEJICH DODRŽOVÁNÍ</a:t>
            </a:r>
            <a:r>
              <a:rPr lang="cs-CZ" dirty="0">
                <a:solidFill>
                  <a:srgbClr val="4E4E4E"/>
                </a:solidFill>
              </a:rPr>
              <a:t/>
            </a:r>
            <a:br>
              <a:rPr lang="cs-CZ" dirty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zpráva </a:t>
            </a:r>
            <a:r>
              <a:rPr lang="cs-CZ" sz="2000" dirty="0">
                <a:solidFill>
                  <a:srgbClr val="4E4E4E"/>
                </a:solidFill>
              </a:rPr>
              <a:t>z </a:t>
            </a:r>
            <a:r>
              <a:rPr lang="cs-CZ" sz="2000" dirty="0" smtClean="0">
                <a:solidFill>
                  <a:srgbClr val="4E4E4E"/>
                </a:solidFill>
              </a:rPr>
              <a:t>průzkumu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5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KONKRÉTNÍ PŘEDSEVZETÍ O NEALKOHOLICKÝCH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NÁPOJÍCH (POPULACE)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NEJOBVYKLEJŠÍ PŘEDSEVZETÍ TÝKAJÍCÍ SE NEALKO NÁPOJŮ JE PÍT VÍCE – tento cíl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si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někdy dalo 15 % české populace. DÁLE PRAVIDELNÉ PITÍ, OMEZENÍ SLAZENÝCH NÁPOJŮ A PITÍ POUZE ČISTÉ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VODY.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9792A492-FCCA-433E-9976-2EE041E71D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1918449"/>
              </p:ext>
            </p:extLst>
          </p:nvPr>
        </p:nvGraphicFramePr>
        <p:xfrm>
          <a:off x="311789" y="2103854"/>
          <a:ext cx="8508683" cy="3512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0220B468-6958-431B-944F-8DBDEB3794C2}"/>
              </a:ext>
            </a:extLst>
          </p:cNvPr>
          <p:cNvSpPr txBox="1"/>
          <p:nvPr/>
        </p:nvSpPr>
        <p:spPr>
          <a:xfrm>
            <a:off x="323528" y="2061176"/>
            <a:ext cx="8363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Konkrétní předsevzetí o nealko nápojích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AC92E2EE-4613-4C7B-8EDB-5F1CDC8136BD}"/>
              </a:ext>
            </a:extLst>
          </p:cNvPr>
          <p:cNvSpPr txBox="1"/>
          <p:nvPr/>
        </p:nvSpPr>
        <p:spPr>
          <a:xfrm>
            <a:off x="3923928" y="5659440"/>
            <a:ext cx="1714997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509</a:t>
            </a:r>
          </a:p>
        </p:txBody>
      </p:sp>
    </p:spTree>
    <p:extLst>
      <p:ext uri="{BB962C8B-B14F-4D97-AF65-F5344CB8AC3E}">
        <p14:creationId xmlns:p14="http://schemas.microsoft.com/office/powerpoint/2010/main" val="174971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PROČ </a:t>
            </a:r>
            <a:r>
              <a:rPr lang="cs-CZ" sz="2000" dirty="0" smtClean="0">
                <a:solidFill>
                  <a:srgbClr val="4E4E4E"/>
                </a:solidFill>
              </a:rPr>
              <a:t>SI LIDÉ </a:t>
            </a:r>
            <a:r>
              <a:rPr lang="cs-CZ" sz="2000" dirty="0">
                <a:solidFill>
                  <a:srgbClr val="4E4E4E"/>
                </a:solidFill>
              </a:rPr>
              <a:t>NEDÁVAJÍ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44 % lidí, kteří si nikdy nedali žádné předsevzetí, si ho nedalo z  toho důvodu, že to podle jejich názoru nemá smysl, nepotřebují to, nevěří na to.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Zástupný symbol pro obsah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107159"/>
              </p:ext>
            </p:extLst>
          </p:nvPr>
        </p:nvGraphicFramePr>
        <p:xfrm>
          <a:off x="323528" y="2842495"/>
          <a:ext cx="4968552" cy="3106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22FD97A1-942B-4082-A958-D0E16D50C61B}"/>
              </a:ext>
            </a:extLst>
          </p:cNvPr>
          <p:cNvSpPr txBox="1"/>
          <p:nvPr/>
        </p:nvSpPr>
        <p:spPr>
          <a:xfrm>
            <a:off x="1907704" y="5947966"/>
            <a:ext cx="1930832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nedali žádné předsevzetí; N = 81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75AFABFC-0891-472E-B9FD-19F552F99D9C}"/>
              </a:ext>
            </a:extLst>
          </p:cNvPr>
          <p:cNvSpPr txBox="1"/>
          <p:nvPr/>
        </p:nvSpPr>
        <p:spPr>
          <a:xfrm>
            <a:off x="1553369" y="2364660"/>
            <a:ext cx="416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Důvody nedávání si předsevzetí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25141FA4-CA70-4392-BF84-D2B69D41E866}"/>
              </a:ext>
            </a:extLst>
          </p:cNvPr>
          <p:cNvSpPr txBox="1"/>
          <p:nvPr/>
        </p:nvSpPr>
        <p:spPr>
          <a:xfrm>
            <a:off x="5220072" y="2848287"/>
            <a:ext cx="367240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Ženy statisticky významně častěji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než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muži deklarují, že si nedávají žádné předsevzetí z toho důvodu, že by ho nedodržely. Domnívá se to 27 % žen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z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těch, které si nedávají předsevzetí.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Lidé žijící na Moravě častěji oproti obyvatelům Čech s výjimkou obyvatel Prahy nemají důvod si dávat předsevzetí, protože ho nepotřebují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a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nemá to pro ně smysl. </a:t>
            </a:r>
          </a:p>
        </p:txBody>
      </p:sp>
    </p:spTree>
    <p:extLst>
      <p:ext uri="{BB962C8B-B14F-4D97-AF65-F5344CB8AC3E}">
        <p14:creationId xmlns:p14="http://schemas.microsoft.com/office/powerpoint/2010/main" val="318739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JAK SI LIDÉ DÁVAJÍ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Nejčastěji si lidé dávají předsevzetí pouze tak, že si ho řeknou sami pro sebe.</a:t>
            </a:r>
          </a:p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Nejvíce efektivním způsobem pro dodržování předsevzetí je zmínit se o něm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před ostatními. 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608250419"/>
              </p:ext>
            </p:extLst>
          </p:nvPr>
        </p:nvGraphicFramePr>
        <p:xfrm>
          <a:off x="323528" y="2537455"/>
          <a:ext cx="3528392" cy="2446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043608" y="5013756"/>
            <a:ext cx="2736304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dávají předsevzetí; N = 406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3C8C241A-2972-45A8-A765-240FAB6FADAA}"/>
              </a:ext>
            </a:extLst>
          </p:cNvPr>
          <p:cNvSpPr txBox="1"/>
          <p:nvPr/>
        </p:nvSpPr>
        <p:spPr>
          <a:xfrm>
            <a:off x="1067344" y="2309009"/>
            <a:ext cx="416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Způsoby dávání si předsevzetí</a:t>
            </a:r>
          </a:p>
        </p:txBody>
      </p:sp>
      <p:graphicFrame>
        <p:nvGraphicFramePr>
          <p:cNvPr id="8" name="Zástupný symbol pro obsah 13">
            <a:extLst>
              <a:ext uri="{FF2B5EF4-FFF2-40B4-BE49-F238E27FC236}">
                <a16:creationId xmlns:a16="http://schemas.microsoft.com/office/drawing/2014/main" xmlns="" id="{268A4A1D-E26D-40C3-A52A-20EB608E55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3789139"/>
              </p:ext>
            </p:extLst>
          </p:nvPr>
        </p:nvGraphicFramePr>
        <p:xfrm>
          <a:off x="4572000" y="2564904"/>
          <a:ext cx="3816425" cy="2236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69F9F90F-89DC-48DA-82CD-EEF13B2C798B}"/>
              </a:ext>
            </a:extLst>
          </p:cNvPr>
          <p:cNvSpPr txBox="1"/>
          <p:nvPr/>
        </p:nvSpPr>
        <p:spPr>
          <a:xfrm>
            <a:off x="4564854" y="2316260"/>
            <a:ext cx="416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Způsoby dávání si předsevzetí a jejich dodržení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0DD51FF3-9A64-41DE-84A7-F2036D0C29FD}"/>
              </a:ext>
            </a:extLst>
          </p:cNvPr>
          <p:cNvSpPr txBox="1"/>
          <p:nvPr/>
        </p:nvSpPr>
        <p:spPr>
          <a:xfrm>
            <a:off x="5292080" y="4890646"/>
            <a:ext cx="273630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dávají předsevzetí určitým způsobem a dodrží ho; N = 165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xmlns="" id="{ADCBB77B-8A97-43BF-A972-5418EB29C7BD}"/>
              </a:ext>
            </a:extLst>
          </p:cNvPr>
          <p:cNvSpPr txBox="1"/>
          <p:nvPr/>
        </p:nvSpPr>
        <p:spPr>
          <a:xfrm>
            <a:off x="4644008" y="5401379"/>
            <a:ext cx="424847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5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76 % lidí, kteří řekli o svém předsevzetí ostatním, ho také nakonec dodrželo.</a:t>
            </a:r>
          </a:p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5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58 % těch, kteří si napsali předsevzetí na papír, ho také dodrželo. 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xmlns="" id="{ADA8B127-25C4-4FEF-97FB-A6E70F7D12E8}"/>
              </a:ext>
            </a:extLst>
          </p:cNvPr>
          <p:cNvSpPr txBox="1"/>
          <p:nvPr/>
        </p:nvSpPr>
        <p:spPr>
          <a:xfrm>
            <a:off x="251520" y="5401379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5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Ve způsobu dávání si předsevzetí nejsou statisticky významné rozdíly mezi dílčími věkovými skupinami, pohlavím a vzděláním.</a:t>
            </a:r>
          </a:p>
        </p:txBody>
      </p:sp>
    </p:spTree>
    <p:extLst>
      <p:ext uri="{BB962C8B-B14F-4D97-AF65-F5344CB8AC3E}">
        <p14:creationId xmlns:p14="http://schemas.microsoft.com/office/powerpoint/2010/main" val="43836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DŮVODY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Nejčastěji lidé chtějí pomocí předsevzetí něco změnit, zlepšit, vyřešit.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869389721"/>
              </p:ext>
            </p:extLst>
          </p:nvPr>
        </p:nvGraphicFramePr>
        <p:xfrm>
          <a:off x="323528" y="2087403"/>
          <a:ext cx="8496944" cy="3803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E460860D-E357-48FF-BB43-BE62DDD21C9F}"/>
              </a:ext>
            </a:extLst>
          </p:cNvPr>
          <p:cNvSpPr txBox="1"/>
          <p:nvPr/>
        </p:nvSpPr>
        <p:spPr>
          <a:xfrm>
            <a:off x="323528" y="2007308"/>
            <a:ext cx="84969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Z jakých důvodů si lidé dávají předsevzetí?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F2AC1E3E-62B5-4020-852A-AE7509303863}"/>
              </a:ext>
            </a:extLst>
          </p:cNvPr>
          <p:cNvSpPr txBox="1"/>
          <p:nvPr/>
        </p:nvSpPr>
        <p:spPr>
          <a:xfrm>
            <a:off x="3104567" y="5949280"/>
            <a:ext cx="2736304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dávají předsevzetí; N = 406</a:t>
            </a:r>
          </a:p>
        </p:txBody>
      </p:sp>
    </p:spTree>
    <p:extLst>
      <p:ext uri="{BB962C8B-B14F-4D97-AF65-F5344CB8AC3E}">
        <p14:creationId xmlns:p14="http://schemas.microsoft.com/office/powerpoint/2010/main" val="226476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ODMĚNA ČI TREST ZA (NE)DODRŽENÍ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Naprostá většina lidí (80 %), kteří si dávají předsevzetí, si neurčuje ani odměnu ani trest za dodržení resp. Nedodržení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předsevzetí. 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6383E91D-309D-4158-A7D8-D240F8BE63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0230756"/>
              </p:ext>
            </p:extLst>
          </p:nvPr>
        </p:nvGraphicFramePr>
        <p:xfrm>
          <a:off x="759054" y="2503731"/>
          <a:ext cx="2607493" cy="2213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44AB9291-5A61-48FC-BC00-69F2107B2EC9}"/>
              </a:ext>
            </a:extLst>
          </p:cNvPr>
          <p:cNvSpPr txBox="1"/>
          <p:nvPr/>
        </p:nvSpPr>
        <p:spPr>
          <a:xfrm>
            <a:off x="782191" y="2067022"/>
            <a:ext cx="416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Odměna či trest za (ne)dodržení předsevzetí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B971DA1E-807E-4293-94E3-CCF2AF68F9AE}"/>
              </a:ext>
            </a:extLst>
          </p:cNvPr>
          <p:cNvSpPr txBox="1"/>
          <p:nvPr/>
        </p:nvSpPr>
        <p:spPr>
          <a:xfrm>
            <a:off x="817684" y="5009398"/>
            <a:ext cx="2736304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dávají předsevzetí; N = 406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F6C3B4D6-9222-41D6-A6D5-57FB16A995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094035"/>
              </p:ext>
            </p:extLst>
          </p:nvPr>
        </p:nvGraphicFramePr>
        <p:xfrm>
          <a:off x="4320501" y="2015623"/>
          <a:ext cx="3456384" cy="173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F4980477-1042-4190-BC39-D4684014E5DA}"/>
              </a:ext>
            </a:extLst>
          </p:cNvPr>
          <p:cNvSpPr txBox="1"/>
          <p:nvPr/>
        </p:nvSpPr>
        <p:spPr>
          <a:xfrm>
            <a:off x="4958797" y="1814757"/>
            <a:ext cx="416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Odměna za dodržení předsevzetí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13CD5AF6-D45A-4DB9-884A-2DEFF56D0F60}"/>
              </a:ext>
            </a:extLst>
          </p:cNvPr>
          <p:cNvSpPr txBox="1"/>
          <p:nvPr/>
        </p:nvSpPr>
        <p:spPr>
          <a:xfrm>
            <a:off x="6048693" y="6000410"/>
            <a:ext cx="2650912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stanovují odměnu či trest; N = 53</a:t>
            </a:r>
          </a:p>
        </p:txBody>
      </p:sp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xmlns="" id="{293DD5E8-3115-4229-BE65-84586B210E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0326541"/>
              </p:ext>
            </p:extLst>
          </p:nvPr>
        </p:nvGraphicFramePr>
        <p:xfrm>
          <a:off x="4716016" y="4050027"/>
          <a:ext cx="4127604" cy="1785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Šipka doprava 15">
            <a:extLst>
              <a:ext uri="{FF2B5EF4-FFF2-40B4-BE49-F238E27FC236}">
                <a16:creationId xmlns:a16="http://schemas.microsoft.com/office/drawing/2014/main" xmlns="" id="{77D21684-40B1-431E-A60D-570F457844C3}"/>
              </a:ext>
            </a:extLst>
          </p:cNvPr>
          <p:cNvSpPr/>
          <p:nvPr/>
        </p:nvSpPr>
        <p:spPr>
          <a:xfrm rot="20479534">
            <a:off x="3478351" y="2801056"/>
            <a:ext cx="958897" cy="343263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 doprava 15">
            <a:extLst>
              <a:ext uri="{FF2B5EF4-FFF2-40B4-BE49-F238E27FC236}">
                <a16:creationId xmlns:a16="http://schemas.microsoft.com/office/drawing/2014/main" xmlns="" id="{C63B9750-B4E4-4700-84EB-0BEE2B37D98A}"/>
              </a:ext>
            </a:extLst>
          </p:cNvPr>
          <p:cNvSpPr/>
          <p:nvPr/>
        </p:nvSpPr>
        <p:spPr>
          <a:xfrm rot="2028509">
            <a:off x="3453979" y="3672501"/>
            <a:ext cx="958897" cy="299917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xmlns="" id="{9104ED4A-46A2-49DD-9E3D-067FF53B97FA}"/>
              </a:ext>
            </a:extLst>
          </p:cNvPr>
          <p:cNvSpPr txBox="1"/>
          <p:nvPr/>
        </p:nvSpPr>
        <p:spPr>
          <a:xfrm>
            <a:off x="239640" y="5293657"/>
            <a:ext cx="4620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6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Většina lidí, kteří si stanoví odměnu či trest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za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předsevzetí, si vybírá jako odměnu koupi něčeho nového. 17 % lidí, kteří si dávají odměnu nebo trest za dodržení resp. nedodržení předsevzetí, si jako trest určí to, že si nic nekoupí za odměnu.</a:t>
            </a:r>
          </a:p>
        </p:txBody>
      </p:sp>
    </p:spTree>
    <p:extLst>
      <p:ext uri="{BB962C8B-B14F-4D97-AF65-F5344CB8AC3E}">
        <p14:creationId xmlns:p14="http://schemas.microsoft.com/office/powerpoint/2010/main" val="50302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JAK DODRŽET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Lidé si nejčastěji stanovují menší cíle, aby dodrželi svá předsevzetí – uvedlo to 45 % z těch, kteří si někdy nějaké předsevzetí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dávají.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4042633052"/>
              </p:ext>
            </p:extLst>
          </p:nvPr>
        </p:nvGraphicFramePr>
        <p:xfrm>
          <a:off x="323528" y="2422506"/>
          <a:ext cx="4755813" cy="3319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0709C69F-8DFE-4F2F-B15F-CCBCBD3E916C}"/>
              </a:ext>
            </a:extLst>
          </p:cNvPr>
          <p:cNvSpPr txBox="1"/>
          <p:nvPr/>
        </p:nvSpPr>
        <p:spPr>
          <a:xfrm>
            <a:off x="323528" y="2232394"/>
            <a:ext cx="4975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Způsob dodržení předsevzetí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C2F477AE-7D7A-4919-A3E9-59DB0F7C07CA}"/>
              </a:ext>
            </a:extLst>
          </p:cNvPr>
          <p:cNvSpPr txBox="1"/>
          <p:nvPr/>
        </p:nvSpPr>
        <p:spPr>
          <a:xfrm>
            <a:off x="1475656" y="5949860"/>
            <a:ext cx="2736304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dávají předsevzetí; N = 406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5F79FF3D-AF8F-4BD8-80E4-E1B3B17CE240}"/>
              </a:ext>
            </a:extLst>
          </p:cNvPr>
          <p:cNvSpPr txBox="1"/>
          <p:nvPr/>
        </p:nvSpPr>
        <p:spPr>
          <a:xfrm>
            <a:off x="5220072" y="2848287"/>
            <a:ext cx="3672408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Dále pak 31 % z nich uvedlo, že pracují každý den na tom, aby své předsevzetí dodrželi a 28 % z nich si stanovuje konkrétní plán, který vede k naplnění jejich cílů.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Lidé se základním a nižším vzděláním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si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statisticky méně často stanovují konkrétní cíl, který vede k naplnění jejich cílů jakožto cestu k dodržení předsevzetí oproti lidem s vyšším vzděláním.</a:t>
            </a:r>
          </a:p>
        </p:txBody>
      </p:sp>
    </p:spTree>
    <p:extLst>
      <p:ext uri="{BB962C8B-B14F-4D97-AF65-F5344CB8AC3E}">
        <p14:creationId xmlns:p14="http://schemas.microsoft.com/office/powerpoint/2010/main" val="230775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RELATIVNÍ ÚSPĚŠNOST DODRŽOVÁNÍ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KONKRÉTNÍCH </a:t>
            </a:r>
            <a:r>
              <a:rPr lang="cs-CZ" sz="2000" dirty="0">
                <a:solidFill>
                  <a:srgbClr val="4E4E4E"/>
                </a:solidFill>
              </a:rPr>
              <a:t>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FD6BF5E0-91EF-445A-BAF3-909013EE2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21" y="1258543"/>
            <a:ext cx="4959451" cy="4906762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4F0FDED4-E707-43A3-BC56-5774AAF6F861}"/>
              </a:ext>
            </a:extLst>
          </p:cNvPr>
          <p:cNvSpPr txBox="1"/>
          <p:nvPr/>
        </p:nvSpPr>
        <p:spPr>
          <a:xfrm>
            <a:off x="5292080" y="1258543"/>
            <a:ext cx="3600400" cy="504545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Konkrétní předsevzetí dokáže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průměru dodržet 55 % lidí,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kteří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si toto předsevzetí dali.</a:t>
            </a:r>
          </a:p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Nejčastější předsevzetí – zhubnout – se podařilo dodržet 56 % lidí, kteří si ho někdy v minulosti dali.</a:t>
            </a:r>
          </a:p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Relativně nejúspěšnější jsou ale lidé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případě dodržování předsevzetí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o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trávení času u televize a věnování se více rodině - tato dvě předsevzetí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se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podařilo dodržet 82 % lidí, kteří si je někdy v minulosti dali.</a:t>
            </a:r>
          </a:p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Relativně úspěšní byli také lidé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dodržování předsevzetí spojených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prací nebo se studiem.</a:t>
            </a:r>
          </a:p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Naopak nejméně úspěšní v dodržení vlastního předsevzetí byli lidé, kteří si někdy v minulosti předsevzali přestat pít alkohol.</a:t>
            </a:r>
          </a:p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Podprůměrně se také lidem daří dodržovat předsevzetí spojená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se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sportem, s učením se cizích jazyků, nebo trávením času na internetu.</a:t>
            </a:r>
          </a:p>
        </p:txBody>
      </p:sp>
    </p:spTree>
    <p:extLst>
      <p:ext uri="{BB962C8B-B14F-4D97-AF65-F5344CB8AC3E}">
        <p14:creationId xmlns:p14="http://schemas.microsoft.com/office/powerpoint/2010/main" val="311142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KDY VZDAJÍ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22 % lidí, kteří si dávají předsevzetí, deklaruje, že nikdy předsevzetí nevzdává.</a:t>
            </a:r>
          </a:p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15 % z nich vzdává předsevzetí do měsíce, 11 % do čtvrt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roku.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456346785"/>
              </p:ext>
            </p:extLst>
          </p:nvPr>
        </p:nvGraphicFramePr>
        <p:xfrm>
          <a:off x="167277" y="2092639"/>
          <a:ext cx="5052795" cy="341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C54EE2BF-EFE4-40BF-8738-CF124EC4FFDF}"/>
              </a:ext>
            </a:extLst>
          </p:cNvPr>
          <p:cNvSpPr txBox="1"/>
          <p:nvPr/>
        </p:nvSpPr>
        <p:spPr>
          <a:xfrm>
            <a:off x="1979712" y="1844824"/>
            <a:ext cx="416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Vzdávání předsevzetí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5CB2495D-F6FE-46D6-8D40-64BD6D616644}"/>
              </a:ext>
            </a:extLst>
          </p:cNvPr>
          <p:cNvSpPr txBox="1"/>
          <p:nvPr/>
        </p:nvSpPr>
        <p:spPr>
          <a:xfrm>
            <a:off x="1364835" y="5555939"/>
            <a:ext cx="2736304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dávají předsevzetí; N = 406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7C371AEC-641B-4722-B742-254BF594CFB2}"/>
              </a:ext>
            </a:extLst>
          </p:cNvPr>
          <p:cNvSpPr txBox="1"/>
          <p:nvPr/>
        </p:nvSpPr>
        <p:spPr>
          <a:xfrm>
            <a:off x="5220072" y="2092639"/>
            <a:ext cx="3672408" cy="37454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 dodržování svých předsevzetí jsou podle jejich vlastních slov úspěšnější muži, kteří výrazně častěji než ženy uvádějí, že svá předsevzetí nikdy nevzdávají.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Lidé ve věku 16 až 35 let častěji uvádí, že vzdají předsevzetí do prvního měsíce oproti věkové kategorii 36 až 55 let.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Lidé se základním a nižším vzděláním častěji vzdávají předsevzetí do měsíce ve srovnání s lidmi se středoškolským vzděláním s maturitou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a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vysokoškolským nebo vyšším odborným vzděláním.</a:t>
            </a:r>
          </a:p>
        </p:txBody>
      </p:sp>
    </p:spTree>
    <p:extLst>
      <p:ext uri="{BB962C8B-B14F-4D97-AF65-F5344CB8AC3E}">
        <p14:creationId xmlns:p14="http://schemas.microsoft.com/office/powerpoint/2010/main" val="280979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DŮVODY NEDODRŽENÍ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Téměř čtvrtina lidí, kteří si dávají předsevzetí, uvádí, že ho nedodrží kvůli slabé vůli a chybějící vytrvalosti či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trpělivosti.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391122892"/>
              </p:ext>
            </p:extLst>
          </p:nvPr>
        </p:nvGraphicFramePr>
        <p:xfrm>
          <a:off x="260621" y="2023187"/>
          <a:ext cx="4818720" cy="3782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3B83A174-9AA5-4D65-95BB-FD345F5CD342}"/>
              </a:ext>
            </a:extLst>
          </p:cNvPr>
          <p:cNvSpPr txBox="1"/>
          <p:nvPr/>
        </p:nvSpPr>
        <p:spPr>
          <a:xfrm>
            <a:off x="323528" y="1855857"/>
            <a:ext cx="48965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Důvody nedodržení předsevzetí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D833B7AB-B8B4-4EEA-AED9-3D02E24894EA}"/>
              </a:ext>
            </a:extLst>
          </p:cNvPr>
          <p:cNvSpPr txBox="1"/>
          <p:nvPr/>
        </p:nvSpPr>
        <p:spPr>
          <a:xfrm>
            <a:off x="1691680" y="5805844"/>
            <a:ext cx="2736304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dávají předsevzetí; N = 406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7141AC2C-BE0B-47FD-A805-42BD0AD088C9}"/>
              </a:ext>
            </a:extLst>
          </p:cNvPr>
          <p:cNvSpPr txBox="1"/>
          <p:nvPr/>
        </p:nvSpPr>
        <p:spPr>
          <a:xfrm>
            <a:off x="5220072" y="2270536"/>
            <a:ext cx="3672408" cy="37454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Muži častěji než ženy tvrdí, že dodrželi zatím všechna předsevzetí, která si dali.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Téměř 30 % žen uvádí jako důvod nedodržení předsevzetí slabou vůli, chybějící vytrvalost a trpělivost, u mužů je to významně méně, tento důvod přiznává 18 % mužů, kteří si dávají předsevzetí.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Dále ženy častěji než muži za důvod nedodržení předsevzetí označují nedostatek času či motivace.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Lidé ve věku 16 až 35 let ve srovnání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lidmi ve věku 56 a více let statisticky významně častěji uvádí za důvod nedostatek času.</a:t>
            </a:r>
          </a:p>
        </p:txBody>
      </p:sp>
    </p:spTree>
    <p:extLst>
      <p:ext uri="{BB962C8B-B14F-4D97-AF65-F5344CB8AC3E}">
        <p14:creationId xmlns:p14="http://schemas.microsoft.com/office/powerpoint/2010/main" val="372814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DĚKUJEME ZA POZORNOST!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4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7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4"/>
            <a:ext cx="7429552" cy="503193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Východisko: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Společnost Médea </a:t>
            </a:r>
            <a:r>
              <a:rPr lang="cs-CZ" dirty="0" err="1">
                <a:solidFill>
                  <a:schemeClr val="tx1"/>
                </a:solidFill>
              </a:rPr>
              <a:t>Research</a:t>
            </a:r>
            <a:r>
              <a:rPr lang="cs-CZ" dirty="0">
                <a:solidFill>
                  <a:schemeClr val="tx1"/>
                </a:solidFill>
              </a:rPr>
              <a:t> realizovala pro </a:t>
            </a:r>
            <a:r>
              <a:rPr lang="cs-CZ" dirty="0" err="1">
                <a:solidFill>
                  <a:schemeClr val="tx1"/>
                </a:solidFill>
              </a:rPr>
              <a:t>AquaLife</a:t>
            </a:r>
            <a:r>
              <a:rPr lang="cs-CZ" dirty="0">
                <a:solidFill>
                  <a:schemeClr val="tx1"/>
                </a:solidFill>
              </a:rPr>
              <a:t> Institute kvantitativní výzkum,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jehož </a:t>
            </a:r>
            <a:r>
              <a:rPr lang="cs-CZ" dirty="0">
                <a:solidFill>
                  <a:schemeClr val="tx1"/>
                </a:solidFill>
              </a:rPr>
              <a:t>cílem bylo </a:t>
            </a:r>
            <a:r>
              <a:rPr lang="cs-CZ" dirty="0">
                <a:solidFill>
                  <a:schemeClr val="tx1"/>
                </a:solidFill>
              </a:rPr>
              <a:t>zmapovat zvyky a postoje široké veřejnosti týkající se dávání a dodržování předsevzetí.</a:t>
            </a:r>
            <a:endParaRPr lang="cs-CZ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Konkrétně se výzkum </a:t>
            </a:r>
            <a:r>
              <a:rPr lang="cs-CZ" dirty="0" smtClean="0">
                <a:solidFill>
                  <a:schemeClr val="tx1"/>
                </a:solidFill>
              </a:rPr>
              <a:t>zajímal nejen </a:t>
            </a:r>
            <a:r>
              <a:rPr lang="cs-CZ" dirty="0">
                <a:solidFill>
                  <a:schemeClr val="tx1"/>
                </a:solidFill>
              </a:rPr>
              <a:t>o „tradiční“ novoroční předsevzetí a jejich dodržování zhruba po půl roce, ale také o jakákoli další předsevzetí, která si lidé dávají kdykoli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v </a:t>
            </a:r>
            <a:r>
              <a:rPr lang="cs-CZ" dirty="0">
                <a:solidFill>
                  <a:schemeClr val="tx1"/>
                </a:solidFill>
              </a:rPr>
              <a:t>průběhu roku, zejména pak předsevzetí spojená s pitným režimem a konzumací nealkoholických nápojů. </a:t>
            </a:r>
            <a:endParaRPr lang="cs-CZ" dirty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Sběr </a:t>
            </a:r>
            <a:r>
              <a:rPr lang="cs-CZ" sz="1200" b="1" dirty="0">
                <a:solidFill>
                  <a:srgbClr val="4E4E4E"/>
                </a:solidFill>
              </a:rPr>
              <a:t>dat: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28.5. - 3.6.2019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 smtClean="0">
                <a:solidFill>
                  <a:schemeClr val="tx1"/>
                </a:solidFill>
              </a:rPr>
              <a:t>Sběr </a:t>
            </a:r>
            <a:r>
              <a:rPr lang="cs-CZ" dirty="0">
                <a:solidFill>
                  <a:schemeClr val="tx1"/>
                </a:solidFill>
              </a:rPr>
              <a:t>dat probíhal formou online dotazování za pomoci respondenty samostatně vyplněného online dotazníku (metoda CAWI – </a:t>
            </a:r>
            <a:r>
              <a:rPr lang="cs-CZ" dirty="0" err="1">
                <a:solidFill>
                  <a:schemeClr val="tx1"/>
                </a:solidFill>
              </a:rPr>
              <a:t>Computer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Assisted</a:t>
            </a:r>
            <a:r>
              <a:rPr lang="cs-CZ" dirty="0">
                <a:solidFill>
                  <a:schemeClr val="tx1"/>
                </a:solidFill>
              </a:rPr>
              <a:t> Web </a:t>
            </a:r>
            <a:r>
              <a:rPr lang="cs-CZ" dirty="0" err="1">
                <a:solidFill>
                  <a:schemeClr val="tx1"/>
                </a:solidFill>
              </a:rPr>
              <a:t>Interviewing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Dotazování bylo provedeno prostřednictvím online panelu respondentů společnosti MÉDEA RESEARCH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endParaRPr lang="cs-CZ" dirty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Vzorek </a:t>
            </a:r>
            <a:r>
              <a:rPr lang="cs-CZ" sz="1200" b="1" dirty="0">
                <a:solidFill>
                  <a:srgbClr val="4E4E4E"/>
                </a:solidFill>
              </a:rPr>
              <a:t>respondentů: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Cílová skupina: Online populace 16+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509 respondentů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Vzorek byl vybrán kombinací náhodného a kvótního výběru a byl převážen tak, aby byl reprezentativní na online populaci ČR z hlediska pohlaví, věkových skupin (16 +), vzdělání, regionu, velikosti místa bydliště, zaměstnání a příjmu domácnosti.</a:t>
            </a:r>
          </a:p>
          <a:p>
            <a:pPr marL="0" indent="0">
              <a:buNone/>
            </a:pPr>
            <a:endParaRPr lang="cs-CZ" dirty="0">
              <a:solidFill>
                <a:srgbClr val="4E4E4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4E4E4E"/>
                </a:solidFill>
              </a:rPr>
              <a:t>Metodika </a:t>
            </a:r>
            <a:endParaRPr lang="cs-CZ" dirty="0">
              <a:solidFill>
                <a:srgbClr val="4E4E4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0"/>
            <a:ext cx="8218812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základní </a:t>
            </a:r>
            <a:r>
              <a:rPr lang="cs-CZ" dirty="0" err="1">
                <a:solidFill>
                  <a:srgbClr val="4E4E4E"/>
                </a:solidFill>
              </a:rPr>
              <a:t>cs</a:t>
            </a:r>
            <a:r>
              <a:rPr lang="cs-CZ" dirty="0">
                <a:solidFill>
                  <a:srgbClr val="4E4E4E"/>
                </a:solidFill>
              </a:rPr>
              <a:t> výzkumu + demografie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2267744" y="1272826"/>
            <a:ext cx="6120680" cy="795340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obsah 3"/>
          <p:cNvSpPr txBox="1">
            <a:spLocks/>
          </p:cNvSpPr>
          <p:nvPr/>
        </p:nvSpPr>
        <p:spPr>
          <a:xfrm>
            <a:off x="2339752" y="1340768"/>
            <a:ext cx="5832648" cy="864096"/>
          </a:xfrm>
          <a:prstGeom prst="rect">
            <a:avLst/>
          </a:prstGeom>
        </p:spPr>
        <p:txBody>
          <a:bodyPr vert="horz" lIns="91440" tIns="45720" rIns="91440" bIns="46800" rtlCol="0">
            <a:noAutofit/>
          </a:bodyPr>
          <a:lstStyle/>
          <a:p>
            <a:pPr marL="177800" lvl="0" indent="-177800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1050" noProof="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Základní </a:t>
            </a: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kumimoji="0" lang="cs-CZ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ílová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skupina:</a:t>
            </a:r>
            <a:r>
              <a:rPr kumimoji="0" lang="cs-CZ" sz="1050" b="0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cs-CZ" sz="1050" b="1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Online </a:t>
            </a:r>
            <a:r>
              <a:rPr lang="cs-CZ" sz="1050" b="1" noProof="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cs-CZ" sz="1050" b="1" dirty="0" err="1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opulace</a:t>
            </a:r>
            <a:r>
              <a:rPr lang="cs-CZ" sz="1050" b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cs-CZ" sz="1050" b="1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16+</a:t>
            </a:r>
            <a:endParaRPr lang="cs-CZ" sz="1050" b="1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105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509 </a:t>
            </a:r>
            <a:endParaRPr lang="cs-CZ" sz="105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E4E4E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Obrázek 13" descr="7616476-velka-rozmanita-dav-lida-ha-lkovitou-postavia-ku-barevna-socia-lna-ma-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196752"/>
            <a:ext cx="1088132" cy="1088132"/>
          </a:xfrm>
          <a:prstGeom prst="rect">
            <a:avLst/>
          </a:prstGeom>
        </p:spPr>
      </p:pic>
      <p:graphicFrame>
        <p:nvGraphicFramePr>
          <p:cNvPr id="13" name="Zástupný symbol pro obsah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6157015"/>
              </p:ext>
            </p:extLst>
          </p:nvPr>
        </p:nvGraphicFramePr>
        <p:xfrm>
          <a:off x="457200" y="2272806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2976570"/>
              </p:ext>
            </p:extLst>
          </p:nvPr>
        </p:nvGraphicFramePr>
        <p:xfrm>
          <a:off x="2843808" y="2265400"/>
          <a:ext cx="3312368" cy="1667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Zástupný symbol pro obsah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7105039"/>
              </p:ext>
            </p:extLst>
          </p:nvPr>
        </p:nvGraphicFramePr>
        <p:xfrm>
          <a:off x="2915816" y="4510356"/>
          <a:ext cx="3168352" cy="1652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9742037"/>
              </p:ext>
            </p:extLst>
          </p:nvPr>
        </p:nvGraphicFramePr>
        <p:xfrm>
          <a:off x="457200" y="4501716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2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530819"/>
              </p:ext>
            </p:extLst>
          </p:nvPr>
        </p:nvGraphicFramePr>
        <p:xfrm>
          <a:off x="6330592" y="4228339"/>
          <a:ext cx="2880320" cy="210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2" name="Zástupný symbol pro obsah 10"/>
          <p:cNvGraphicFramePr>
            <a:graphicFrameLocks/>
          </p:cNvGraphicFramePr>
          <p:nvPr/>
        </p:nvGraphicFramePr>
        <p:xfrm>
          <a:off x="2282720" y="2433279"/>
          <a:ext cx="1949611" cy="1318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5" name="Zástupný symbol pro obsah 13"/>
          <p:cNvGraphicFramePr>
            <a:graphicFrameLocks/>
          </p:cNvGraphicFramePr>
          <p:nvPr/>
        </p:nvGraphicFramePr>
        <p:xfrm>
          <a:off x="5378374" y="4538332"/>
          <a:ext cx="3308426" cy="1771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8" name="Zástupný symbol pro obsah 10"/>
          <p:cNvGraphicFramePr>
            <a:graphicFrameLocks/>
          </p:cNvGraphicFramePr>
          <p:nvPr/>
        </p:nvGraphicFramePr>
        <p:xfrm>
          <a:off x="6961529" y="2221941"/>
          <a:ext cx="1646155" cy="2184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21" name="Zástupný symbol pro obsah 9"/>
          <p:cNvGraphicFramePr>
            <a:graphicFrameLocks/>
          </p:cNvGraphicFramePr>
          <p:nvPr/>
        </p:nvGraphicFramePr>
        <p:xfrm>
          <a:off x="3377350" y="4448533"/>
          <a:ext cx="2001024" cy="1771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23" name="Zástupný symbol pro obsah 10">
            <a:extLst>
              <a:ext uri="{FF2B5EF4-FFF2-40B4-BE49-F238E27FC236}">
                <a16:creationId xmlns:a16="http://schemas.microsoft.com/office/drawing/2014/main" xmlns="" id="{E1F21A8F-3D5E-4027-971C-9AD64880866D}"/>
              </a:ext>
            </a:extLst>
          </p:cNvPr>
          <p:cNvGraphicFramePr>
            <a:graphicFrameLocks/>
          </p:cNvGraphicFramePr>
          <p:nvPr/>
        </p:nvGraphicFramePr>
        <p:xfrm>
          <a:off x="4033558" y="2224559"/>
          <a:ext cx="2880320" cy="210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24" name="Zástupný symbol pro obsah 10">
            <a:extLst>
              <a:ext uri="{FF2B5EF4-FFF2-40B4-BE49-F238E27FC236}">
                <a16:creationId xmlns:a16="http://schemas.microsoft.com/office/drawing/2014/main" xmlns="" id="{1B50D7F5-2E1B-4EB7-BD8F-F375F8DDE871}"/>
              </a:ext>
            </a:extLst>
          </p:cNvPr>
          <p:cNvGraphicFramePr>
            <a:graphicFrameLocks/>
          </p:cNvGraphicFramePr>
          <p:nvPr/>
        </p:nvGraphicFramePr>
        <p:xfrm>
          <a:off x="1295104" y="4101605"/>
          <a:ext cx="2412800" cy="2184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25" name="Zástupný symbol pro obsah 9"/>
          <p:cNvGraphicFramePr>
            <a:graphicFrameLocks/>
          </p:cNvGraphicFramePr>
          <p:nvPr/>
        </p:nvGraphicFramePr>
        <p:xfrm>
          <a:off x="457200" y="2398540"/>
          <a:ext cx="1882552" cy="1703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</p:spTree>
    <p:extLst>
      <p:ext uri="{BB962C8B-B14F-4D97-AF65-F5344CB8AC3E}">
        <p14:creationId xmlns:p14="http://schemas.microsoft.com/office/powerpoint/2010/main" val="378860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LETOŠNÍ NOVOROČNÍ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Na začátku tohoto roku si nějaké předsevzetí dalo celkem 28 % obyvatel ČR,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což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je téměř polovina lidí, kteří si již někdy v minulosti dali nějaké novoroční předsevzetí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Také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letos si největší část z nich dala jen jedno předsevzetí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2865566316"/>
              </p:ext>
            </p:extLst>
          </p:nvPr>
        </p:nvGraphicFramePr>
        <p:xfrm>
          <a:off x="1197506" y="2822802"/>
          <a:ext cx="2370002" cy="2787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237CCFFA-66BA-44AC-A11D-DAF2EF88BA2D}"/>
              </a:ext>
            </a:extLst>
          </p:cNvPr>
          <p:cNvSpPr txBox="1"/>
          <p:nvPr/>
        </p:nvSpPr>
        <p:spPr>
          <a:xfrm>
            <a:off x="1075332" y="250650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Dali si letos novoroční předsevzetí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82BE1D28-9607-4D43-9774-72A124AE47C5}"/>
              </a:ext>
            </a:extLst>
          </p:cNvPr>
          <p:cNvSpPr txBox="1"/>
          <p:nvPr/>
        </p:nvSpPr>
        <p:spPr>
          <a:xfrm>
            <a:off x="899592" y="5502942"/>
            <a:ext cx="3312368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dávají novoroční předsevzetí; N = 302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7FF456C2-D323-4B82-B119-44B3C54D0109}"/>
              </a:ext>
            </a:extLst>
          </p:cNvPr>
          <p:cNvSpPr txBox="1"/>
          <p:nvPr/>
        </p:nvSpPr>
        <p:spPr>
          <a:xfrm>
            <a:off x="4830720" y="5394702"/>
            <a:ext cx="293894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dali letos novoroční předsevzetí; N = 143</a:t>
            </a:r>
          </a:p>
        </p:txBody>
      </p:sp>
      <p:graphicFrame>
        <p:nvGraphicFramePr>
          <p:cNvPr id="9" name="Zástupný symbol pro obsah 13">
            <a:extLst>
              <a:ext uri="{FF2B5EF4-FFF2-40B4-BE49-F238E27FC236}">
                <a16:creationId xmlns:a16="http://schemas.microsoft.com/office/drawing/2014/main" xmlns="" id="{C2BD8952-1BA6-40D5-9FBF-52702759D5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3823261"/>
              </p:ext>
            </p:extLst>
          </p:nvPr>
        </p:nvGraphicFramePr>
        <p:xfrm>
          <a:off x="4702304" y="2822802"/>
          <a:ext cx="3195776" cy="2532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9DA850AF-AA87-4BE0-9134-4DC8DA0AA4DB}"/>
              </a:ext>
            </a:extLst>
          </p:cNvPr>
          <p:cNvSpPr txBox="1"/>
          <p:nvPr/>
        </p:nvSpPr>
        <p:spPr>
          <a:xfrm>
            <a:off x="4671757" y="2512606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Počet letošních novoročních předsevzetí</a:t>
            </a:r>
          </a:p>
        </p:txBody>
      </p:sp>
      <p:sp>
        <p:nvSpPr>
          <p:cNvPr id="11" name="Šipka doprava 15">
            <a:extLst>
              <a:ext uri="{FF2B5EF4-FFF2-40B4-BE49-F238E27FC236}">
                <a16:creationId xmlns:a16="http://schemas.microsoft.com/office/drawing/2014/main" xmlns="" id="{2A551DCB-BEEF-4E2D-97A5-74BFF0CFAB7A}"/>
              </a:ext>
            </a:extLst>
          </p:cNvPr>
          <p:cNvSpPr/>
          <p:nvPr/>
        </p:nvSpPr>
        <p:spPr>
          <a:xfrm>
            <a:off x="3851920" y="3717032"/>
            <a:ext cx="479608" cy="307777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92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KONKRÉTNÍ LETOŠNÍ </a:t>
            </a:r>
            <a:r>
              <a:rPr lang="cs-CZ" sz="2000" dirty="0">
                <a:solidFill>
                  <a:srgbClr val="4E4E4E"/>
                </a:solidFill>
              </a:rPr>
              <a:t>NOVOROČNÍ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Nejčastějším letošním novoročním předsevzetím bylo zhubnout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Dále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si pak lidé za svůj cíl do nového roku nejčastěji určili více sportovat a hýbat se, omezit pití alkoholu a vést zdravější způsob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život.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22FD97A1-942B-4082-A958-D0E16D50C61B}"/>
              </a:ext>
            </a:extLst>
          </p:cNvPr>
          <p:cNvSpPr txBox="1"/>
          <p:nvPr/>
        </p:nvSpPr>
        <p:spPr>
          <a:xfrm>
            <a:off x="1403648" y="5970766"/>
            <a:ext cx="293894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dali letos novoroční předsevzetí; N = 143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xmlns="" id="{E4FB0A9B-D439-4D9D-B89B-3059F6E792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8124089"/>
              </p:ext>
            </p:extLst>
          </p:nvPr>
        </p:nvGraphicFramePr>
        <p:xfrm>
          <a:off x="323528" y="2396404"/>
          <a:ext cx="4896544" cy="3608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AC1CC6EA-EC44-4573-8C03-1A54D697F4B5}"/>
              </a:ext>
            </a:extLst>
          </p:cNvPr>
          <p:cNvSpPr txBox="1"/>
          <p:nvPr/>
        </p:nvSpPr>
        <p:spPr>
          <a:xfrm>
            <a:off x="1172542" y="2138373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Letošní novoroční předsevzetí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36FADC53-7316-402A-870E-8A4F92EB9D8F}"/>
              </a:ext>
            </a:extLst>
          </p:cNvPr>
          <p:cNvSpPr txBox="1"/>
          <p:nvPr/>
        </p:nvSpPr>
        <p:spPr>
          <a:xfrm>
            <a:off x="5220072" y="2132856"/>
            <a:ext cx="36724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Zhubnout si v letošním roce předsevzalo 37 % z lidí, kteří si letos dali nějaké novoroční předsevzetí, což představuje 10 % lidí z celé české populace. 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4 % obyvatel ČR pak chtějí více sporovat a hýbat se a vést zdravější život.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Mezi ženami je oproti mužům statisticky významně vyšší podíl těch, které uvedly, že chtějí letos zvolnit a více si užívat života. Také si častěji než muži daly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za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cíl dokončit studium nebo se v něm zlepšit.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Lidé žijící na Moravě si oproti obyvatelům Čech s výjimkou Prahy statisticky významně častěji dali předsevzetí o zhubnutí.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Co se týče předsevzetí o zhubnutí, není statisticky významný rozdíl mezi muži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a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ženami.</a:t>
            </a:r>
            <a:endParaRPr lang="en-US" sz="1200" dirty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93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DODRŽENÍ LETOŠNÍHO NOVOROČNÍHO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PŘEDSEVZETÍ </a:t>
            </a:r>
            <a:r>
              <a:rPr lang="cs-CZ" sz="2000" dirty="0">
                <a:solidFill>
                  <a:srgbClr val="4E4E4E"/>
                </a:solidFill>
              </a:rPr>
              <a:t>I.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polovina lidí, kteří si letos dali novoroční předsevzetí, ho i dodržela nebo zatím dodržuje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Z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celé české populace novoroční předsevzetí letos dodrželo nebo dodržuje 15 % lidí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739659659"/>
              </p:ext>
            </p:extLst>
          </p:nvPr>
        </p:nvGraphicFramePr>
        <p:xfrm>
          <a:off x="1530110" y="2529174"/>
          <a:ext cx="2386164" cy="2570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3416774E-C40F-4F4F-AA7C-02C5A48CE299}"/>
              </a:ext>
            </a:extLst>
          </p:cNvPr>
          <p:cNvSpPr txBox="1"/>
          <p:nvPr/>
        </p:nvSpPr>
        <p:spPr>
          <a:xfrm>
            <a:off x="827584" y="2389046"/>
            <a:ext cx="416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Dodržení letošního novoročního předsevzetí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7AB33889-D5E8-4120-B995-979798325A7B}"/>
              </a:ext>
            </a:extLst>
          </p:cNvPr>
          <p:cNvSpPr txBox="1"/>
          <p:nvPr/>
        </p:nvSpPr>
        <p:spPr>
          <a:xfrm>
            <a:off x="1253720" y="5229780"/>
            <a:ext cx="2938944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dali letos předsevzetí; N = 143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D24B6087-1A39-4D04-AA4C-022BEE0554A5}"/>
              </a:ext>
            </a:extLst>
          </p:cNvPr>
          <p:cNvSpPr txBox="1"/>
          <p:nvPr/>
        </p:nvSpPr>
        <p:spPr>
          <a:xfrm>
            <a:off x="5220072" y="2492896"/>
            <a:ext cx="367240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 dodržování letošních předsevzetí jsou zatím výrazně úspěšnější muži.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Ti z nich, kteří si dali letos nějaké předsevzetí, ho ve srovnání se ženami dodržují statisticky významně častěji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–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zatímco mezi ženami je 39 % těch, které letošní novoroční předsevzetí dodržují, mezi muži je tento podíl 65 %.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Úspěšnější v dodržování letošních předsevzetí jsou také lidé se středoškolským vzděláním bez maturity nebo s vyučením. Statisticky významně častěji dodrželi nebo dodržují letošní novoroční předsevzetí zejména oproti lidem se základním a nižším vzděláním. </a:t>
            </a:r>
            <a:endParaRPr lang="en-US" sz="1200" dirty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4"/>
              </a:buBlip>
            </a:pPr>
            <a:endParaRPr lang="en-US" sz="1200" dirty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39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DODRŽENÍ LETOŠNÍHO NOVOROČNÍHO </a:t>
            </a:r>
            <a:r>
              <a:rPr lang="cs-CZ" sz="2000" dirty="0" smtClean="0">
                <a:solidFill>
                  <a:srgbClr val="4E4E4E"/>
                </a:solidFill>
              </a:rPr>
              <a:t/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PŘEDSEVZETÍ </a:t>
            </a:r>
            <a:r>
              <a:rPr lang="cs-CZ" sz="2000" dirty="0">
                <a:solidFill>
                  <a:srgbClr val="4E4E4E"/>
                </a:solidFill>
              </a:rPr>
              <a:t>II.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NEJČASTĚJI DODRŽOVANÉ LETOŠNÍ NOVOROČNÍ PŘEDSEVZETÍ BYLO UŠETŘIT PENÍZE, SPOŘIT. 77 % lidí, kteří si dali za cíl ušetřit peníze, své předsevzetí dodrželo nebo ho dodržuje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3416774E-C40F-4F4F-AA7C-02C5A48CE299}"/>
              </a:ext>
            </a:extLst>
          </p:cNvPr>
          <p:cNvSpPr txBox="1"/>
          <p:nvPr/>
        </p:nvSpPr>
        <p:spPr>
          <a:xfrm>
            <a:off x="2353334" y="2024786"/>
            <a:ext cx="416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Dodržení letošního novoročního předsevzetí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7AB33889-D5E8-4120-B995-979798325A7B}"/>
              </a:ext>
            </a:extLst>
          </p:cNvPr>
          <p:cNvSpPr txBox="1"/>
          <p:nvPr/>
        </p:nvSpPr>
        <p:spPr>
          <a:xfrm>
            <a:off x="5521488" y="4900709"/>
            <a:ext cx="293894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si dali letos předsevzetí a dodrželi ho; N = 94</a:t>
            </a:r>
          </a:p>
        </p:txBody>
      </p:sp>
      <p:graphicFrame>
        <p:nvGraphicFramePr>
          <p:cNvPr id="7" name="Zástupný symbol pro obsah 13">
            <a:extLst>
              <a:ext uri="{FF2B5EF4-FFF2-40B4-BE49-F238E27FC236}">
                <a16:creationId xmlns:a16="http://schemas.microsoft.com/office/drawing/2014/main" xmlns="" id="{0497E377-57D6-4B7E-9E10-E7285FEE21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733056"/>
              </p:ext>
            </p:extLst>
          </p:nvPr>
        </p:nvGraphicFramePr>
        <p:xfrm>
          <a:off x="817684" y="2274624"/>
          <a:ext cx="7236354" cy="2684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60E7B72E-389B-4A61-8023-1B226EF5CC94}"/>
              </a:ext>
            </a:extLst>
          </p:cNvPr>
          <p:cNvSpPr txBox="1"/>
          <p:nvPr/>
        </p:nvSpPr>
        <p:spPr>
          <a:xfrm>
            <a:off x="260621" y="5303139"/>
            <a:ext cx="8631859" cy="1034204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Předsevzetí, které se nejméně dodržuje, je přestat s kouřením. Pouze 11 % lidí, kteří chtěli přestat kouřit, své předsevzetí dodrželo. Druhým nejméně dodržovaným předsevzetím je o dokončení studia a zlepšení se ve studiu.</a:t>
            </a:r>
          </a:p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Naopak nejvíce dodržovanými předsevzetími jsou ušetření peněz, zdravější životní styl a více se věnovat rodině.</a:t>
            </a:r>
          </a:p>
          <a:p>
            <a:pPr marL="342900" lvl="1" indent="-342900"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Nejčastější předsevzetí o zhubnutí letos dodrželo 55 % těch, kteří si to dali za úkol.</a:t>
            </a:r>
            <a:endParaRPr lang="en-US" sz="1200" dirty="0">
              <a:solidFill>
                <a:schemeClr val="tx2">
                  <a:lumMod val="5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92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DALŠÍ PŘEDSEVZETÍ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62 % české populace si někdy dalo předsevzetí také v jiné části roku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než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na jeho začátku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 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2282582021"/>
              </p:ext>
            </p:extLst>
          </p:nvPr>
        </p:nvGraphicFramePr>
        <p:xfrm>
          <a:off x="1292014" y="2743846"/>
          <a:ext cx="2808312" cy="2701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181EAE9F-F260-414D-916A-E78FAAFD3702}"/>
              </a:ext>
            </a:extLst>
          </p:cNvPr>
          <p:cNvSpPr txBox="1"/>
          <p:nvPr/>
        </p:nvSpPr>
        <p:spPr>
          <a:xfrm>
            <a:off x="1115616" y="2431921"/>
            <a:ext cx="33618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Dávají si jiná než novoroční předsevzetí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52FDCDB2-699E-490A-973E-52ECE7AB383C}"/>
              </a:ext>
            </a:extLst>
          </p:cNvPr>
          <p:cNvSpPr txBox="1"/>
          <p:nvPr/>
        </p:nvSpPr>
        <p:spPr>
          <a:xfrm>
            <a:off x="1773583" y="5445804"/>
            <a:ext cx="1786817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509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09BA6FAE-D5DA-4ADE-A2B3-D9021FA5926F}"/>
              </a:ext>
            </a:extLst>
          </p:cNvPr>
          <p:cNvSpPr txBox="1"/>
          <p:nvPr/>
        </p:nvSpPr>
        <p:spPr>
          <a:xfrm>
            <a:off x="5079341" y="3145611"/>
            <a:ext cx="367240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Častěji si předsevzetí v jiných částech roku dávají ženy.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92D050"/>
              </a:buClr>
              <a:buBlip>
                <a:blip r:embed="rId4"/>
              </a:buBlip>
            </a:pP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Také lidé se středoškolským vzděláním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maturitou a vysokoškolsky vzdělaní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si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ve srovnání s lidmi s nižším vzděláním dávají významně častěji předsevzetí také v jiných částech roku než jen </a:t>
            </a: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/>
            </a:r>
            <a:b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</a:b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na </a:t>
            </a:r>
            <a:r>
              <a:rPr lang="cs-CZ" sz="1200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jeho začátku.</a:t>
            </a:r>
          </a:p>
        </p:txBody>
      </p:sp>
    </p:spTree>
    <p:extLst>
      <p:ext uri="{BB962C8B-B14F-4D97-AF65-F5344CB8AC3E}">
        <p14:creationId xmlns:p14="http://schemas.microsoft.com/office/powerpoint/2010/main" val="342836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PŘEDSEVZETÍ O NEALKOHOLICKÝCH NÁPOJÍCH</a:t>
            </a:r>
            <a:br>
              <a:rPr lang="cs-CZ" sz="2000" dirty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(POPULACE)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Jakékoli předsevzetí o pitném režimu a nealkoholických nápojích si někdy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minulosti dalo 28 % české populace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Nejčastější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předsevzetí týkající se nealkoholických nápojů, je více pít a dodržovat pitný režim – toto předsevzetí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si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někdy dalo 11 % české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populace. 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6383E91D-309D-4158-A7D8-D240F8BE63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8430253"/>
              </p:ext>
            </p:extLst>
          </p:nvPr>
        </p:nvGraphicFramePr>
        <p:xfrm>
          <a:off x="1152721" y="2855607"/>
          <a:ext cx="2232248" cy="2594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xmlns="" id="{6AC06E04-1E44-4148-89AD-700C2C7A02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9549570"/>
              </p:ext>
            </p:extLst>
          </p:nvPr>
        </p:nvGraphicFramePr>
        <p:xfrm>
          <a:off x="3525360" y="2520782"/>
          <a:ext cx="5059052" cy="3069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45AE5303-1979-4159-90FD-20CBCB8F9927}"/>
              </a:ext>
            </a:extLst>
          </p:cNvPr>
          <p:cNvSpPr txBox="1"/>
          <p:nvPr/>
        </p:nvSpPr>
        <p:spPr>
          <a:xfrm>
            <a:off x="5796136" y="5674430"/>
            <a:ext cx="1714997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509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34F5E061-0529-4A11-891C-9F147FAF0F04}"/>
              </a:ext>
            </a:extLst>
          </p:cNvPr>
          <p:cNvSpPr txBox="1"/>
          <p:nvPr/>
        </p:nvSpPr>
        <p:spPr>
          <a:xfrm>
            <a:off x="1411346" y="5375284"/>
            <a:ext cx="1714997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509</a:t>
            </a:r>
          </a:p>
        </p:txBody>
      </p:sp>
      <p:sp>
        <p:nvSpPr>
          <p:cNvPr id="9" name="Šipka doprava 15">
            <a:extLst>
              <a:ext uri="{FF2B5EF4-FFF2-40B4-BE49-F238E27FC236}">
                <a16:creationId xmlns:a16="http://schemas.microsoft.com/office/drawing/2014/main" xmlns="" id="{644EDF70-68B1-41CD-B94A-02D947471228}"/>
              </a:ext>
            </a:extLst>
          </p:cNvPr>
          <p:cNvSpPr/>
          <p:nvPr/>
        </p:nvSpPr>
        <p:spPr>
          <a:xfrm>
            <a:off x="3397193" y="3452720"/>
            <a:ext cx="479608" cy="40832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xmlns="" id="{39FD369F-F27D-48B5-A5CF-B2CDDBD935C2}"/>
              </a:ext>
            </a:extLst>
          </p:cNvPr>
          <p:cNvSpPr txBox="1"/>
          <p:nvPr/>
        </p:nvSpPr>
        <p:spPr>
          <a:xfrm>
            <a:off x="903817" y="2414680"/>
            <a:ext cx="3095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Dali si předsevzetí o nealkoholických nápojích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xmlns="" id="{588B103C-DC47-4577-BA54-ABF7B7672A3F}"/>
              </a:ext>
            </a:extLst>
          </p:cNvPr>
          <p:cNvSpPr txBox="1"/>
          <p:nvPr/>
        </p:nvSpPr>
        <p:spPr>
          <a:xfrm>
            <a:off x="4283968" y="2414680"/>
            <a:ext cx="417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Předsevzetí o nealkoholických nápojích</a:t>
            </a:r>
          </a:p>
        </p:txBody>
      </p:sp>
    </p:spTree>
    <p:extLst>
      <p:ext uri="{BB962C8B-B14F-4D97-AF65-F5344CB8AC3E}">
        <p14:creationId xmlns:p14="http://schemas.microsoft.com/office/powerpoint/2010/main" val="31009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věrečná zpráva MAGNESIA AD-TRIX_140401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l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Závěrečná zpráva MAGNESIA AD-TRIX_140401</Template>
  <TotalTime>23745</TotalTime>
  <Words>1183</Words>
  <Application>Microsoft Office PowerPoint</Application>
  <PresentationFormat>Předvádění na obrazovce (4:3)</PresentationFormat>
  <Paragraphs>159</Paragraphs>
  <Slides>19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Závěrečná zpráva MAGNESIA AD-TRIX_140401</vt:lpstr>
      <vt:lpstr>PŘEDSEVZETÍ A JEJICH DODRŽOVÁNÍ zpráva z průzkumu</vt:lpstr>
      <vt:lpstr>Metodika </vt:lpstr>
      <vt:lpstr>základní cs výzkumu + demografie</vt:lpstr>
      <vt:lpstr>LETOŠNÍ NOVOROČNÍ PŘEDSEVZETÍ</vt:lpstr>
      <vt:lpstr>KONKRÉTNÍ LETOŠNÍ NOVOROČNÍ PŘEDSEVZETÍ</vt:lpstr>
      <vt:lpstr>DODRŽENÍ LETOŠNÍHO NOVOROČNÍHO  PŘEDSEVZETÍ I.</vt:lpstr>
      <vt:lpstr>DODRŽENÍ LETOŠNÍHO NOVOROČNÍHO  PŘEDSEVZETÍ II.</vt:lpstr>
      <vt:lpstr>DALŠÍ PŘEDSEVZETÍ</vt:lpstr>
      <vt:lpstr>PŘEDSEVZETÍ O NEALKOHOLICKÝCH NÁPOJÍCH (POPULACE)</vt:lpstr>
      <vt:lpstr>KONKRÉTNÍ PŘEDSEVZETÍ O NEALKOHOLICKÝCH  NÁPOJÍCH (POPULACE)</vt:lpstr>
      <vt:lpstr>PROČ SI LIDÉ NEDÁVAJÍ PŘEDSEVZETÍ</vt:lpstr>
      <vt:lpstr>JAK SI LIDÉ DÁVAJÍ PŘEDSEVZETÍ</vt:lpstr>
      <vt:lpstr>DŮVODY PŘEDSEVZETÍ</vt:lpstr>
      <vt:lpstr>ODMĚNA ČI TREST ZA (NE)DODRŽENÍ  PŘEDSEVZETÍ</vt:lpstr>
      <vt:lpstr>JAK DODRŽET PŘEDSEVZETÍ</vt:lpstr>
      <vt:lpstr>RELATIVNÍ ÚSPĚŠNOST DODRŽOVÁNÍ  KONKRÉTNÍCH PŘEDSEVZETÍ</vt:lpstr>
      <vt:lpstr>KDY VZDAJÍ PŘEDSEVZETÍ</vt:lpstr>
      <vt:lpstr>DŮVODY NEDODRŽENÍ PŘEDSEVZETÍ</vt:lpstr>
      <vt:lpstr>DĚKUJEME ZA POZORNOST!</vt:lpstr>
    </vt:vector>
  </TitlesOfParts>
  <Company>MÉDEA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průzkum dehydratace</dc:title>
  <dc:creator>pperlikova</dc:creator>
  <cp:lastModifiedBy>pperlikova</cp:lastModifiedBy>
  <cp:revision>4235</cp:revision>
  <cp:lastPrinted>2019-11-01T14:30:50Z</cp:lastPrinted>
  <dcterms:created xsi:type="dcterms:W3CDTF">2014-04-07T11:54:03Z</dcterms:created>
  <dcterms:modified xsi:type="dcterms:W3CDTF">2020-08-24T10:29:31Z</dcterms:modified>
</cp:coreProperties>
</file>