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notesSlides/notesSlide2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theme/themeOverride13.xml" ContentType="application/vnd.openxmlformats-officedocument.themeOverride+xml"/>
  <Override PartName="/ppt/notesSlides/notesSlide3.xml" ContentType="application/vnd.openxmlformats-officedocument.presentationml.notesSlide+xml"/>
  <Override PartName="/ppt/charts/chart15.xml" ContentType="application/vnd.openxmlformats-officedocument.drawingml.chart+xml"/>
  <Override PartName="/ppt/theme/themeOverride14.xml" ContentType="application/vnd.openxmlformats-officedocument.themeOverride+xml"/>
  <Override PartName="/ppt/notesSlides/notesSlide4.xml" ContentType="application/vnd.openxmlformats-officedocument.presentationml.notesSlide+xml"/>
  <Override PartName="/ppt/charts/chart16.xml" ContentType="application/vnd.openxmlformats-officedocument.drawingml.chart+xml"/>
  <Override PartName="/ppt/notesSlides/notesSlide5.xml" ContentType="application/vnd.openxmlformats-officedocument.presentationml.notesSlide+xml"/>
  <Override PartName="/ppt/charts/chart17.xml" ContentType="application/vnd.openxmlformats-officedocument.drawingml.chart+xml"/>
  <Override PartName="/ppt/theme/themeOverride15.xml" ContentType="application/vnd.openxmlformats-officedocument.themeOverride+xml"/>
  <Override PartName="/ppt/notesSlides/notesSlide6.xml" ContentType="application/vnd.openxmlformats-officedocument.presentationml.notesSlide+xml"/>
  <Override PartName="/ppt/charts/chart18.xml" ContentType="application/vnd.openxmlformats-officedocument.drawingml.chart+xml"/>
  <Override PartName="/ppt/notesSlides/notesSlide7.xml" ContentType="application/vnd.openxmlformats-officedocument.presentationml.notesSlide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theme/themeOverride16.xml" ContentType="application/vnd.openxmlformats-officedocument.themeOverride+xml"/>
  <Override PartName="/ppt/notesSlides/notesSlide8.xml" ContentType="application/vnd.openxmlformats-officedocument.presentationml.notesSlide+xml"/>
  <Override PartName="/ppt/charts/chart21.xml" ContentType="application/vnd.openxmlformats-officedocument.drawingml.chart+xml"/>
  <Override PartName="/ppt/theme/themeOverride17.xml" ContentType="application/vnd.openxmlformats-officedocument.themeOverride+xml"/>
  <Override PartName="/ppt/notesSlides/notesSlide9.xml" ContentType="application/vnd.openxmlformats-officedocument.presentationml.notesSlide+xml"/>
  <Override PartName="/ppt/charts/chart22.xml" ContentType="application/vnd.openxmlformats-officedocument.drawingml.chart+xml"/>
  <Override PartName="/ppt/theme/themeOverride18.xml" ContentType="application/vnd.openxmlformats-officedocument.themeOverride+xml"/>
  <Override PartName="/ppt/notesSlides/notesSlide10.xml" ContentType="application/vnd.openxmlformats-officedocument.presentationml.notesSlide+xml"/>
  <Override PartName="/ppt/charts/chart23.xml" ContentType="application/vnd.openxmlformats-officedocument.drawingml.chart+xml"/>
  <Override PartName="/ppt/theme/themeOverride19.xml" ContentType="application/vnd.openxmlformats-officedocument.themeOverride+xml"/>
  <Override PartName="/ppt/charts/chart24.xml" ContentType="application/vnd.openxmlformats-officedocument.drawingml.chart+xml"/>
  <Override PartName="/ppt/theme/themeOverride20.xml" ContentType="application/vnd.openxmlformats-officedocument.themeOverride+xml"/>
  <Override PartName="/ppt/notesSlides/notesSlide11.xml" ContentType="application/vnd.openxmlformats-officedocument.presentationml.notesSlide+xml"/>
  <Override PartName="/ppt/charts/chart25.xml" ContentType="application/vnd.openxmlformats-officedocument.drawingml.chart+xml"/>
  <Override PartName="/ppt/theme/themeOverride21.xml" ContentType="application/vnd.openxmlformats-officedocument.themeOverride+xml"/>
  <Override PartName="/ppt/notesSlides/notesSlide12.xml" ContentType="application/vnd.openxmlformats-officedocument.presentationml.notesSlide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theme/themeOverride22.xml" ContentType="application/vnd.openxmlformats-officedocument.themeOverride+xml"/>
  <Override PartName="/ppt/charts/chart28.xml" ContentType="application/vnd.openxmlformats-officedocument.drawingml.chart+xml"/>
  <Override PartName="/ppt/theme/themeOverride23.xml" ContentType="application/vnd.openxmlformats-officedocument.themeOverride+xml"/>
  <Override PartName="/ppt/notesSlides/notesSlide13.xml" ContentType="application/vnd.openxmlformats-officedocument.presentationml.notesSlide+xml"/>
  <Override PartName="/ppt/charts/chart29.xml" ContentType="application/vnd.openxmlformats-officedocument.drawingml.chart+xml"/>
  <Override PartName="/ppt/theme/themeOverride24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30.xml" ContentType="application/vnd.openxmlformats-officedocument.drawingml.chart+xml"/>
  <Override PartName="/ppt/theme/themeOverride25.xml" ContentType="application/vnd.openxmlformats-officedocument.themeOverride+xml"/>
  <Override PartName="/ppt/notesSlides/notesSlide16.xml" ContentType="application/vnd.openxmlformats-officedocument.presentationml.notesSlide+xml"/>
  <Override PartName="/ppt/charts/chart31.xml" ContentType="application/vnd.openxmlformats-officedocument.drawingml.chart+xml"/>
  <Override PartName="/ppt/theme/themeOverride26.xml" ContentType="application/vnd.openxmlformats-officedocument.themeOverr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handoutMasterIdLst>
    <p:handoutMasterId r:id="rId22"/>
  </p:handoutMasterIdLst>
  <p:sldIdLst>
    <p:sldId id="271" r:id="rId2"/>
    <p:sldId id="1272" r:id="rId3"/>
    <p:sldId id="1929" r:id="rId4"/>
    <p:sldId id="1930" r:id="rId5"/>
    <p:sldId id="1918" r:id="rId6"/>
    <p:sldId id="1931" r:id="rId7"/>
    <p:sldId id="1932" r:id="rId8"/>
    <p:sldId id="1933" r:id="rId9"/>
    <p:sldId id="1934" r:id="rId10"/>
    <p:sldId id="1935" r:id="rId11"/>
    <p:sldId id="1936" r:id="rId12"/>
    <p:sldId id="1937" r:id="rId13"/>
    <p:sldId id="1938" r:id="rId14"/>
    <p:sldId id="1939" r:id="rId15"/>
    <p:sldId id="1940" r:id="rId16"/>
    <p:sldId id="1941" r:id="rId17"/>
    <p:sldId id="1942" r:id="rId18"/>
    <p:sldId id="1943" r:id="rId19"/>
    <p:sldId id="1928" r:id="rId20"/>
  </p:sldIdLst>
  <p:sldSz cx="9144000" cy="6858000" type="screen4x3"/>
  <p:notesSz cx="9928225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" userDrawn="1">
          <p15:clr>
            <a:srgbClr val="A4A3A4"/>
          </p15:clr>
        </p15:guide>
        <p15:guide id="2" pos="5239" userDrawn="1">
          <p15:clr>
            <a:srgbClr val="A4A3A4"/>
          </p15:clr>
        </p15:guide>
        <p15:guide id="3" pos="2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42">
          <p15:clr>
            <a:srgbClr val="A4A3A4"/>
          </p15:clr>
        </p15:guide>
        <p15:guide id="2" pos="312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xander Dvořáček" initials="advr" lastIdx="4" clrIdx="0"/>
  <p:cmAuthor id="1" name="Alena Opočenská" initials="AO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7F22"/>
    <a:srgbClr val="CEEAB0"/>
    <a:srgbClr val="6699FF"/>
    <a:srgbClr val="CCFF99"/>
    <a:srgbClr val="4E4E4E"/>
    <a:srgbClr val="000000"/>
    <a:srgbClr val="FFCC99"/>
    <a:srgbClr val="FF9999"/>
    <a:srgbClr val="CCECF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33" autoAdjust="0"/>
    <p:restoredTop sz="95401" autoAdjust="0"/>
  </p:normalViewPr>
  <p:slideViewPr>
    <p:cSldViewPr>
      <p:cViewPr>
        <p:scale>
          <a:sx n="90" d="100"/>
          <a:sy n="90" d="100"/>
        </p:scale>
        <p:origin x="-762" y="-522"/>
      </p:cViewPr>
      <p:guideLst>
        <p:guide orient="horz" pos="28"/>
        <p:guide pos="5239"/>
        <p:guide pos="22"/>
      </p:guideLst>
    </p:cSldViewPr>
  </p:slideViewPr>
  <p:outlineViewPr>
    <p:cViewPr>
      <p:scale>
        <a:sx n="33" d="100"/>
        <a:sy n="33" d="100"/>
      </p:scale>
      <p:origin x="0" y="895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14" d="100"/>
          <a:sy n="114" d="100"/>
        </p:scale>
        <p:origin x="-2130" y="-114"/>
      </p:cViewPr>
      <p:guideLst>
        <p:guide orient="horz" pos="2142"/>
        <p:guide pos="31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0.xml"/><Relationship Id="rId13" Type="http://schemas.openxmlformats.org/officeDocument/2006/relationships/slide" Target="slides/slide15.xml"/><Relationship Id="rId3" Type="http://schemas.openxmlformats.org/officeDocument/2006/relationships/slide" Target="slides/slide5.xml"/><Relationship Id="rId7" Type="http://schemas.openxmlformats.org/officeDocument/2006/relationships/slide" Target="slides/slide9.xml"/><Relationship Id="rId12" Type="http://schemas.openxmlformats.org/officeDocument/2006/relationships/slide" Target="slides/slide14.xml"/><Relationship Id="rId17" Type="http://schemas.openxmlformats.org/officeDocument/2006/relationships/slide" Target="slides/slide19.xml"/><Relationship Id="rId2" Type="http://schemas.openxmlformats.org/officeDocument/2006/relationships/slide" Target="slides/slide4.xml"/><Relationship Id="rId16" Type="http://schemas.openxmlformats.org/officeDocument/2006/relationships/slide" Target="slides/slide18.xml"/><Relationship Id="rId1" Type="http://schemas.openxmlformats.org/officeDocument/2006/relationships/slide" Target="slides/slide1.xml"/><Relationship Id="rId6" Type="http://schemas.openxmlformats.org/officeDocument/2006/relationships/slide" Target="slides/slide8.xml"/><Relationship Id="rId11" Type="http://schemas.openxmlformats.org/officeDocument/2006/relationships/slide" Target="slides/slide13.xml"/><Relationship Id="rId5" Type="http://schemas.openxmlformats.org/officeDocument/2006/relationships/slide" Target="slides/slide7.xml"/><Relationship Id="rId15" Type="http://schemas.openxmlformats.org/officeDocument/2006/relationships/slide" Target="slides/slide17.xml"/><Relationship Id="rId10" Type="http://schemas.openxmlformats.org/officeDocument/2006/relationships/slide" Target="slides/slide12.xml"/><Relationship Id="rId4" Type="http://schemas.openxmlformats.org/officeDocument/2006/relationships/slide" Target="slides/slide6.xml"/><Relationship Id="rId9" Type="http://schemas.openxmlformats.org/officeDocument/2006/relationships/slide" Target="slides/slide11.xml"/><Relationship Id="rId14" Type="http://schemas.openxmlformats.org/officeDocument/2006/relationships/slide" Target="slides/slide1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3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4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5.xm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0.xlsx"/><Relationship Id="rId1" Type="http://schemas.openxmlformats.org/officeDocument/2006/relationships/themeOverride" Target="../theme/themeOverride16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1.xlsx"/><Relationship Id="rId1" Type="http://schemas.openxmlformats.org/officeDocument/2006/relationships/themeOverride" Target="../theme/themeOverride17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2.xlsx"/><Relationship Id="rId1" Type="http://schemas.openxmlformats.org/officeDocument/2006/relationships/themeOverride" Target="../theme/themeOverride18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3.xlsx"/><Relationship Id="rId1" Type="http://schemas.openxmlformats.org/officeDocument/2006/relationships/themeOverride" Target="../theme/themeOverride19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4.xlsx"/><Relationship Id="rId1" Type="http://schemas.openxmlformats.org/officeDocument/2006/relationships/themeOverride" Target="../theme/themeOverride20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5.xlsx"/><Relationship Id="rId1" Type="http://schemas.openxmlformats.org/officeDocument/2006/relationships/themeOverride" Target="../theme/themeOverride21.xm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7.xlsx"/><Relationship Id="rId1" Type="http://schemas.openxmlformats.org/officeDocument/2006/relationships/themeOverride" Target="../theme/themeOverride22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8.xlsx"/><Relationship Id="rId1" Type="http://schemas.openxmlformats.org/officeDocument/2006/relationships/themeOverride" Target="../theme/themeOverride23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9.xlsx"/><Relationship Id="rId1" Type="http://schemas.openxmlformats.org/officeDocument/2006/relationships/themeOverride" Target="../theme/themeOverride24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0.xlsx"/><Relationship Id="rId1" Type="http://schemas.openxmlformats.org/officeDocument/2006/relationships/themeOverride" Target="../theme/themeOverride25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1.xlsx"/><Relationship Id="rId1" Type="http://schemas.openxmlformats.org/officeDocument/2006/relationships/themeOverride" Target="../theme/themeOverride26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Pohlaví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270440251572419"/>
          <c:y val="0.3056954735568248"/>
          <c:w val="0.5094339622641505"/>
          <c:h val="0.50086291028008845"/>
        </c:manualLayout>
      </c:layout>
      <c:pie3D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6.2266787717070247E-2"/>
          <c:y val="0.90592623902353397"/>
          <c:w val="0.8697761340448914"/>
          <c:h val="6.3440642356112908E-2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Příjem domácnosti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41974676424841684"/>
          <c:y val="0.17589873389966923"/>
          <c:w val="0.54472141984223976"/>
          <c:h val="0.773675876261237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do 10 000 Kč</c:v>
                </c:pt>
                <c:pt idx="1">
                  <c:v>10 001 - 20 000 Kč</c:v>
                </c:pt>
                <c:pt idx="2">
                  <c:v>20 001 - 30 000 Kč</c:v>
                </c:pt>
                <c:pt idx="3">
                  <c:v>30 001 - 40 000 Kč</c:v>
                </c:pt>
                <c:pt idx="4">
                  <c:v>40 001 - 50 000 Kč</c:v>
                </c:pt>
                <c:pt idx="5">
                  <c:v>50 001 - 75 000 Kč</c:v>
                </c:pt>
                <c:pt idx="6">
                  <c:v>75 001 a více</c:v>
                </c:pt>
                <c:pt idx="7">
                  <c:v>Nechci odpovědět, nevím</c:v>
                </c:pt>
              </c:strCache>
            </c:strRef>
          </c:cat>
          <c:val>
            <c:numRef>
              <c:f>List1!$B$2:$B$9</c:f>
              <c:numCache>
                <c:formatCode>###0.0%</c:formatCode>
                <c:ptCount val="8"/>
                <c:pt idx="0">
                  <c:v>1.9159063378127245E-2</c:v>
                </c:pt>
                <c:pt idx="1">
                  <c:v>0.10750492168708776</c:v>
                </c:pt>
                <c:pt idx="2">
                  <c:v>0.20460013826955067</c:v>
                </c:pt>
                <c:pt idx="3">
                  <c:v>0.15341571590572733</c:v>
                </c:pt>
                <c:pt idx="4">
                  <c:v>0.13850872643893281</c:v>
                </c:pt>
                <c:pt idx="5">
                  <c:v>0.13798565581790895</c:v>
                </c:pt>
                <c:pt idx="6">
                  <c:v>3.3320580544096874E-2</c:v>
                </c:pt>
                <c:pt idx="7">
                  <c:v>0.20550519795856792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FD2-423B-A45F-565F951A7BE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37524480"/>
        <c:axId val="170088640"/>
      </c:barChart>
      <c:catAx>
        <c:axId val="23752448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cs-CZ"/>
          </a:p>
        </c:txPr>
        <c:crossAx val="170088640"/>
        <c:crosses val="autoZero"/>
        <c:auto val="1"/>
        <c:lblAlgn val="ctr"/>
        <c:lblOffset val="100"/>
        <c:noMultiLvlLbl val="0"/>
      </c:catAx>
      <c:valAx>
        <c:axId val="170088640"/>
        <c:scaling>
          <c:orientation val="minMax"/>
          <c:max val="0.8"/>
        </c:scaling>
        <c:delete val="1"/>
        <c:axPos val="t"/>
        <c:numFmt formatCode="0%" sourceLinked="0"/>
        <c:majorTickMark val="out"/>
        <c:minorTickMark val="none"/>
        <c:tickLblPos val="none"/>
        <c:crossAx val="237524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Zaměstnání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52556833962892957"/>
          <c:y val="0.17589873389966923"/>
          <c:w val="0.43889984446172625"/>
          <c:h val="0.773675876261237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List1!$A$2:$A$6</c:f>
              <c:strCache>
                <c:ptCount val="5"/>
                <c:pt idx="0">
                  <c:v>Zaměstnanec</c:v>
                </c:pt>
                <c:pt idx="1">
                  <c:v>Student, v domácnosti, na rodičovské dovolené</c:v>
                </c:pt>
                <c:pt idx="2">
                  <c:v>Nepracující důchodce</c:v>
                </c:pt>
                <c:pt idx="3">
                  <c:v>Podnikatel</c:v>
                </c:pt>
                <c:pt idx="4">
                  <c:v>Nezaměstnaný</c:v>
                </c:pt>
              </c:strCache>
            </c:strRef>
          </c:cat>
          <c:val>
            <c:numRef>
              <c:f>List1!$B$2:$B$6</c:f>
              <c:numCache>
                <c:formatCode>###0.0%</c:formatCode>
                <c:ptCount val="5"/>
                <c:pt idx="0">
                  <c:v>0.6124154665602124</c:v>
                </c:pt>
                <c:pt idx="1">
                  <c:v>0.20634417638494626</c:v>
                </c:pt>
                <c:pt idx="2">
                  <c:v>9.72337250065025E-2</c:v>
                </c:pt>
                <c:pt idx="3">
                  <c:v>5.5901356683688029E-2</c:v>
                </c:pt>
                <c:pt idx="4">
                  <c:v>2.8105275364650413E-2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985-4EB1-956B-6AC16C2EEB6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35904000"/>
        <c:axId val="238397696"/>
      </c:barChart>
      <c:catAx>
        <c:axId val="23590400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cs-CZ"/>
          </a:p>
        </c:txPr>
        <c:crossAx val="238397696"/>
        <c:crosses val="autoZero"/>
        <c:auto val="1"/>
        <c:lblAlgn val="ctr"/>
        <c:lblOffset val="100"/>
        <c:noMultiLvlLbl val="0"/>
      </c:catAx>
      <c:valAx>
        <c:axId val="238397696"/>
        <c:scaling>
          <c:orientation val="minMax"/>
          <c:max val="0.8"/>
        </c:scaling>
        <c:delete val="1"/>
        <c:axPos val="t"/>
        <c:numFmt formatCode="0%" sourceLinked="0"/>
        <c:majorTickMark val="out"/>
        <c:minorTickMark val="none"/>
        <c:tickLblPos val="none"/>
        <c:crossAx val="2359040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Pohlaví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270440251572419"/>
          <c:y val="0.3056954735568248"/>
          <c:w val="0.5094339622641505"/>
          <c:h val="0.5008629102800884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1"/>
            <c:bubble3D val="0"/>
            <c:spPr>
              <a:solidFill>
                <a:srgbClr val="BDE296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312-4CF4-A06C-4C4EC0D49194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Muži</c:v>
                </c:pt>
                <c:pt idx="1">
                  <c:v>Ženy</c:v>
                </c:pt>
              </c:strCache>
            </c:strRef>
          </c:cat>
          <c:val>
            <c:numRef>
              <c:f>List1!$B$2:$B$3</c:f>
              <c:numCache>
                <c:formatCode>###0.0%</c:formatCode>
                <c:ptCount val="2"/>
                <c:pt idx="0">
                  <c:v>0.50477158192573757</c:v>
                </c:pt>
                <c:pt idx="1">
                  <c:v>0.49522841807426238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312-4CF4-A06C-4C4EC0D491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6.2266787717070247E-2"/>
          <c:y val="0.90592623902353397"/>
          <c:w val="0.8697761340448914"/>
          <c:h val="6.3440642356112908E-2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612889127392022"/>
          <c:y val="5.5459011912399742E-2"/>
          <c:w val="0.73676249251629722"/>
          <c:h val="0.65620206749746135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dPt>
            <c:idx val="0"/>
            <c:bubble3D val="0"/>
            <c:spPr>
              <a:solidFill>
                <a:srgbClr val="00B050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rgbClr val="D14545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65-48CD-840A-9A0F442A44F2}"/>
              </c:ext>
            </c:extLst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265-48CD-840A-9A0F442A44F2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265-48CD-840A-9A0F442A44F2}"/>
              </c:ext>
            </c:extLst>
          </c:dPt>
          <c:dPt>
            <c:idx val="5"/>
            <c:bubble3D val="0"/>
            <c:spPr>
              <a:solidFill>
                <a:srgbClr val="CC99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265-48CD-840A-9A0F442A44F2}"/>
              </c:ext>
            </c:extLst>
          </c:dPt>
          <c:dLbls>
            <c:dLbl>
              <c:idx val="2"/>
              <c:layout>
                <c:manualLayout>
                  <c:x val="4.3990343389191014E-2"/>
                  <c:y val="8.8198855032317641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900" b="1">
                      <a:solidFill>
                        <a:schemeClr val="tx1">
                          <a:lumMod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265-48CD-840A-9A0F442A44F2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Ano</c:v>
                </c:pt>
                <c:pt idx="1">
                  <c:v>Ne</c:v>
                </c:pt>
                <c:pt idx="2">
                  <c:v>Nevím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0.47382691749163558</c:v>
                </c:pt>
                <c:pt idx="1">
                  <c:v>0.50089904705377197</c:v>
                </c:pt>
                <c:pt idx="2">
                  <c:v>2.5274035454592069E-2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16811105517352026"/>
          <c:y val="0.83209691597414592"/>
          <c:w val="0.59245077645679001"/>
          <c:h val="0.11161499538319483"/>
        </c:manualLayout>
      </c:layout>
      <c:overlay val="0"/>
      <c:txPr>
        <a:bodyPr/>
        <a:lstStyle/>
        <a:p>
          <a:pPr>
            <a:defRPr sz="9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7440502971288751E-2"/>
          <c:y val="0.13234340249579346"/>
          <c:w val="0.92702783585538362"/>
          <c:h val="0.597638497428302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4"/>
            <c:invertIfNegative val="0"/>
            <c:bubble3D val="0"/>
            <c:spPr>
              <a:solidFill>
                <a:srgbClr val="BFBFB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233-4EED-8730-703242A7DDA9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 a více</c:v>
                </c:pt>
                <c:pt idx="4">
                  <c:v>Nevím</c:v>
                </c:pt>
              </c:strCache>
            </c:strRef>
          </c:cat>
          <c:val>
            <c:numRef>
              <c:f>List1!$B$2:$B$6</c:f>
              <c:numCache>
                <c:formatCode>###0.0%</c:formatCode>
                <c:ptCount val="5"/>
                <c:pt idx="0">
                  <c:v>0.64015945507719674</c:v>
                </c:pt>
                <c:pt idx="1">
                  <c:v>0.26732592766085905</c:v>
                </c:pt>
                <c:pt idx="2">
                  <c:v>5.4709432655058766E-2</c:v>
                </c:pt>
                <c:pt idx="3">
                  <c:v>8.1635531945055458E-3</c:v>
                </c:pt>
                <c:pt idx="4">
                  <c:v>2.964163141238093E-2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233-4EED-8730-703242A7DDA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9646848"/>
        <c:axId val="41965184"/>
      </c:barChart>
      <c:catAx>
        <c:axId val="1496468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41965184"/>
        <c:crosses val="autoZero"/>
        <c:auto val="1"/>
        <c:lblAlgn val="ctr"/>
        <c:lblOffset val="100"/>
        <c:noMultiLvlLbl val="0"/>
      </c:catAx>
      <c:valAx>
        <c:axId val="41965184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496468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911697796993746"/>
          <c:y val="4.5110201803892781E-2"/>
          <c:w val="0.4719035315570147"/>
          <c:h val="0.849149349462222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2"/>
            <c:invertIfNegative val="0"/>
            <c:bubble3D val="0"/>
            <c:spPr>
              <a:solidFill>
                <a:srgbClr val="FFFFFF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05E-490A-970E-E3E66EAB5F3D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5E-490A-970E-E3E66EAB5F3D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5E-490A-970E-E3E66EAB5F3D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5E-490A-970E-E3E66EAB5F3D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List1!$A$2:$A$14</c:f>
              <c:strCache>
                <c:ptCount val="13"/>
                <c:pt idx="0">
                  <c:v>Zhubnout</c:v>
                </c:pt>
                <c:pt idx="1">
                  <c:v>Více se hýbat, sportovat</c:v>
                </c:pt>
                <c:pt idx="2">
                  <c:v>Zdravě jíst, méně alkoholu, zdravější způsob života</c:v>
                </c:pt>
                <c:pt idx="3">
                  <c:v>Přestat kouřit</c:v>
                </c:pt>
                <c:pt idx="4">
                  <c:v>Dokončit studium, semestr, zlepšit se ve studiu</c:v>
                </c:pt>
                <c:pt idx="5">
                  <c:v>Více si užívat života, zvolnit, méně pracovat</c:v>
                </c:pt>
                <c:pt idx="6">
                  <c:v>Osobní rozvoj, zdokonalování se</c:v>
                </c:pt>
                <c:pt idx="7">
                  <c:v>Ušetřit peníze, spořit, nezadlužit se, splatit dluhy</c:v>
                </c:pt>
                <c:pt idx="8">
                  <c:v>Více se věnovat rodině, dětem</c:v>
                </c:pt>
                <c:pt idx="9">
                  <c:v>Více se věnovat sobě</c:v>
                </c:pt>
                <c:pt idx="10">
                  <c:v>Udržet si váhu, nepřibrat</c:v>
                </c:pt>
                <c:pt idx="11">
                  <c:v>Jiná odpověď</c:v>
                </c:pt>
                <c:pt idx="12">
                  <c:v>Nevím, nechci uvést</c:v>
                </c:pt>
              </c:strCache>
            </c:strRef>
          </c:cat>
          <c:val>
            <c:numRef>
              <c:f>List1!$B$2:$B$14</c:f>
              <c:numCache>
                <c:formatCode>###0.0%</c:formatCode>
                <c:ptCount val="13"/>
                <c:pt idx="0">
                  <c:v>0.36997085046110084</c:v>
                </c:pt>
                <c:pt idx="1">
                  <c:v>0.15575262594367148</c:v>
                </c:pt>
                <c:pt idx="2">
                  <c:v>0.1465878438400614</c:v>
                </c:pt>
                <c:pt idx="3">
                  <c:v>9.3182231004432403E-2</c:v>
                </c:pt>
                <c:pt idx="4">
                  <c:v>8.6733011549073424E-2</c:v>
                </c:pt>
                <c:pt idx="5">
                  <c:v>8.5666335216110598E-2</c:v>
                </c:pt>
                <c:pt idx="6">
                  <c:v>8.1739305906717352E-2</c:v>
                </c:pt>
                <c:pt idx="7">
                  <c:v>5.1577209927517957E-2</c:v>
                </c:pt>
                <c:pt idx="8">
                  <c:v>4.6143236159418073E-2</c:v>
                </c:pt>
                <c:pt idx="9">
                  <c:v>3.9968113193996513E-2</c:v>
                </c:pt>
                <c:pt idx="10">
                  <c:v>8.5690768111371645E-3</c:v>
                </c:pt>
                <c:pt idx="11">
                  <c:v>0.11833585485903984</c:v>
                </c:pt>
                <c:pt idx="12">
                  <c:v>4.2483209170473428E-2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005E-490A-970E-E3E66EAB5F3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39512320"/>
        <c:axId val="40203904"/>
      </c:barChart>
      <c:catAx>
        <c:axId val="13951232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7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40203904"/>
        <c:crosses val="autoZero"/>
        <c:auto val="1"/>
        <c:lblAlgn val="ctr"/>
        <c:lblOffset val="100"/>
        <c:noMultiLvlLbl val="0"/>
      </c:catAx>
      <c:valAx>
        <c:axId val="40203904"/>
        <c:scaling>
          <c:orientation val="minMax"/>
          <c:min val="0"/>
        </c:scaling>
        <c:delete val="0"/>
        <c:axPos val="b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+mn-lt"/>
              </a:defRPr>
            </a:pPr>
            <a:endParaRPr lang="cs-CZ"/>
          </a:p>
        </c:txPr>
        <c:crossAx val="139512320"/>
        <c:crosses val="max"/>
        <c:crossBetween val="between"/>
        <c:majorUnit val="0.2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042582030018196E-2"/>
          <c:y val="0.12127084025854107"/>
          <c:w val="0.86387110872607975"/>
          <c:h val="0.75026880886426583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dPt>
            <c:idx val="0"/>
            <c:bubble3D val="0"/>
            <c:spPr>
              <a:solidFill>
                <a:srgbClr val="00B050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rgbClr val="D14545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65-48CD-840A-9A0F442A44F2}"/>
              </c:ext>
            </c:extLst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265-48CD-840A-9A0F442A44F2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265-48CD-840A-9A0F442A44F2}"/>
              </c:ext>
            </c:extLst>
          </c:dPt>
          <c:dPt>
            <c:idx val="5"/>
            <c:bubble3D val="0"/>
            <c:spPr>
              <a:solidFill>
                <a:srgbClr val="CC99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265-48CD-840A-9A0F442A44F2}"/>
              </c:ext>
            </c:extLst>
          </c:dPt>
          <c:dLbls>
            <c:dLbl>
              <c:idx val="2"/>
              <c:layout>
                <c:manualLayout>
                  <c:x val="9.6685398075869816E-2"/>
                  <c:y val="0.10696155124653739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900" b="1">
                      <a:solidFill>
                        <a:schemeClr val="tx1">
                          <a:lumMod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265-48CD-840A-9A0F442A44F2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Ano</c:v>
                </c:pt>
                <c:pt idx="1">
                  <c:v>Ne</c:v>
                </c:pt>
                <c:pt idx="2">
                  <c:v>Nevím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0.51486494190776877</c:v>
                </c:pt>
                <c:pt idx="1">
                  <c:v>0.38624288547466196</c:v>
                </c:pt>
                <c:pt idx="2">
                  <c:v>9.8892172617569982E-2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19884983707408288"/>
          <c:y val="0.91090024007386883"/>
          <c:w val="0.54414697632733444"/>
          <c:h val="8.9099759926131117E-2"/>
        </c:manualLayout>
      </c:layout>
      <c:overlay val="0"/>
      <c:txPr>
        <a:bodyPr/>
        <a:lstStyle/>
        <a:p>
          <a:pPr>
            <a:defRPr sz="9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104714103496236"/>
          <c:y val="4.7696412563439532E-2"/>
          <c:w val="0.82266488209905386"/>
          <c:h val="0.506908982130430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12"/>
            <c:invertIfNegative val="0"/>
            <c:bubble3D val="0"/>
            <c:spPr>
              <a:solidFill>
                <a:srgbClr val="FFFFFF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58F5-47C1-8244-31F2920255F2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List1!$A$2:$A$14</c:f>
              <c:strCache>
                <c:ptCount val="13"/>
                <c:pt idx="0">
                  <c:v>Ušetřit peníze, spořit</c:v>
                </c:pt>
                <c:pt idx="1">
                  <c:v>Zdravější způsob života</c:v>
                </c:pt>
                <c:pt idx="2">
                  <c:v>Více se věnovat rodině</c:v>
                </c:pt>
                <c:pt idx="3">
                  <c:v>Zhubnout</c:v>
                </c:pt>
                <c:pt idx="4">
                  <c:v>Osobní rozvoj</c:v>
                </c:pt>
                <c:pt idx="5">
                  <c:v>Udržet si váhu, nepřibrat</c:v>
                </c:pt>
                <c:pt idx="6">
                  <c:v>Více se hýbat, sportovat</c:v>
                </c:pt>
                <c:pt idx="7">
                  <c:v>Více si užívat života, zvolnit</c:v>
                </c:pt>
                <c:pt idx="8">
                  <c:v>Více se věnovat sobě</c:v>
                </c:pt>
                <c:pt idx="9">
                  <c:v>Dokončit studium, zlepšit se</c:v>
                </c:pt>
                <c:pt idx="10">
                  <c:v>Přestat kouřit</c:v>
                </c:pt>
                <c:pt idx="11">
                  <c:v>Jiná odpověď</c:v>
                </c:pt>
                <c:pt idx="12">
                  <c:v>Nevím, nechci uvést</c:v>
                </c:pt>
              </c:strCache>
            </c:strRef>
          </c:cat>
          <c:val>
            <c:numRef>
              <c:f>List1!$B$2:$B$14</c:f>
              <c:numCache>
                <c:formatCode>###0.0%</c:formatCode>
                <c:ptCount val="13"/>
                <c:pt idx="0">
                  <c:v>0.77361887377209404</c:v>
                </c:pt>
                <c:pt idx="1">
                  <c:v>0.61420996302011099</c:v>
                </c:pt>
                <c:pt idx="2">
                  <c:v>0.57047231252969721</c:v>
                </c:pt>
                <c:pt idx="3">
                  <c:v>0.5474550246263219</c:v>
                </c:pt>
                <c:pt idx="4">
                  <c:v>0.53791836236176738</c:v>
                </c:pt>
                <c:pt idx="5">
                  <c:v>0.53598043002581686</c:v>
                </c:pt>
                <c:pt idx="6">
                  <c:v>0.53118022358531558</c:v>
                </c:pt>
                <c:pt idx="7">
                  <c:v>0.30830036443299724</c:v>
                </c:pt>
                <c:pt idx="8">
                  <c:v>0.30613632038816918</c:v>
                </c:pt>
                <c:pt idx="9">
                  <c:v>0.17470605243966883</c:v>
                </c:pt>
                <c:pt idx="10">
                  <c:v>0.11319786089510102</c:v>
                </c:pt>
                <c:pt idx="11">
                  <c:v>0.712325319838923</c:v>
                </c:pt>
                <c:pt idx="12">
                  <c:v>0.42510546037810715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8F5-47C1-8244-31F2920255F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39841024"/>
        <c:axId val="127003456"/>
      </c:barChart>
      <c:catAx>
        <c:axId val="1398410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27003456"/>
        <c:crosses val="autoZero"/>
        <c:auto val="1"/>
        <c:lblAlgn val="ctr"/>
        <c:lblOffset val="100"/>
        <c:noMultiLvlLbl val="0"/>
      </c:catAx>
      <c:valAx>
        <c:axId val="127003456"/>
        <c:scaling>
          <c:orientation val="minMax"/>
          <c:max val="0.8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39841024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8638869185475"/>
          <c:y val="3.7602360954537416E-2"/>
          <c:w val="0.74236467687165197"/>
          <c:h val="0.71024530040902178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dPt>
            <c:idx val="0"/>
            <c:bubble3D val="0"/>
            <c:spPr>
              <a:solidFill>
                <a:srgbClr val="00B050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65-48CD-840A-9A0F442A44F2}"/>
              </c:ext>
            </c:extLst>
          </c:dPt>
          <c:dPt>
            <c:idx val="1"/>
            <c:bubble3D val="0"/>
            <c:spPr>
              <a:solidFill>
                <a:srgbClr val="D14545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65-48CD-840A-9A0F442A44F2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265-48CD-840A-9A0F442A44F2}"/>
              </c:ext>
            </c:extLst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265-48CD-840A-9A0F442A44F2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265-48CD-840A-9A0F442A44F2}"/>
              </c:ext>
            </c:extLst>
          </c:dPt>
          <c:dPt>
            <c:idx val="5"/>
            <c:bubble3D val="0"/>
            <c:spPr>
              <a:solidFill>
                <a:srgbClr val="CC99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265-48CD-840A-9A0F442A44F2}"/>
              </c:ext>
            </c:extLst>
          </c:dPt>
          <c:dLbls>
            <c:dLbl>
              <c:idx val="2"/>
              <c:layout>
                <c:manualLayout>
                  <c:x val="4.8244377459108256E-2"/>
                  <c:y val="7.1274942067009295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900" b="1">
                      <a:solidFill>
                        <a:schemeClr val="tx1">
                          <a:lumMod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265-48CD-840A-9A0F442A44F2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Ano</c:v>
                </c:pt>
                <c:pt idx="1">
                  <c:v>Ne</c:v>
                </c:pt>
                <c:pt idx="2">
                  <c:v>Nevím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0.62095467942567184</c:v>
                </c:pt>
                <c:pt idx="1">
                  <c:v>0.31415337146185907</c:v>
                </c:pt>
                <c:pt idx="2">
                  <c:v>6.4891949112469163E-2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265-48CD-840A-9A0F442A4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22507945977017046"/>
          <c:y val="0.82194887993430699"/>
          <c:w val="0.5438790344049822"/>
          <c:h val="9.1762282778150156E-2"/>
        </c:manualLayout>
      </c:layout>
      <c:overlay val="0"/>
      <c:txPr>
        <a:bodyPr/>
        <a:lstStyle/>
        <a:p>
          <a:pPr>
            <a:defRPr sz="8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59351057429676"/>
          <c:y val="3.5420172829557443E-2"/>
          <c:w val="0.74602690895980106"/>
          <c:h val="0.64412458912993165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dPt>
            <c:idx val="0"/>
            <c:bubble3D val="0"/>
            <c:spPr>
              <a:solidFill>
                <a:srgbClr val="00B050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595-46D1-A421-48DBDA1A96E0}"/>
              </c:ext>
            </c:extLst>
          </c:dPt>
          <c:dPt>
            <c:idx val="1"/>
            <c:bubble3D val="0"/>
            <c:spPr>
              <a:solidFill>
                <a:srgbClr val="D14545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595-46D1-A421-48DBDA1A96E0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595-46D1-A421-48DBDA1A96E0}"/>
              </c:ext>
            </c:extLst>
          </c:dPt>
          <c:dPt>
            <c:idx val="3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595-46D1-A421-48DBDA1A96E0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595-46D1-A421-48DBDA1A96E0}"/>
              </c:ext>
            </c:extLst>
          </c:dPt>
          <c:dPt>
            <c:idx val="5"/>
            <c:bubble3D val="0"/>
            <c:spPr>
              <a:solidFill>
                <a:srgbClr val="CC99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C595-46D1-A421-48DBDA1A96E0}"/>
              </c:ext>
            </c:extLst>
          </c:dPt>
          <c:dLbls>
            <c:dLbl>
              <c:idx val="2"/>
              <c:layout>
                <c:manualLayout>
                  <c:x val="0.14109856969297316"/>
                  <c:y val="2.7218281249277287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900" b="1">
                      <a:solidFill>
                        <a:schemeClr val="tx1">
                          <a:lumMod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595-46D1-A421-48DBDA1A96E0}"/>
                </c:ext>
              </c:extLst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900" b="1">
                      <a:solidFill>
                        <a:schemeClr val="tx1">
                          <a:lumMod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4"/>
                <c:pt idx="0">
                  <c:v>Ano</c:v>
                </c:pt>
                <c:pt idx="1">
                  <c:v>Ne</c:v>
                </c:pt>
                <c:pt idx="2">
                  <c:v>Nevím</c:v>
                </c:pt>
                <c:pt idx="3">
                  <c:v>Nedali si předsevzetí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0.27648768697836645</c:v>
                </c:pt>
                <c:pt idx="1">
                  <c:v>0.49710670185775352</c:v>
                </c:pt>
                <c:pt idx="2">
                  <c:v>2.4953035908744255E-2</c:v>
                </c:pt>
                <c:pt idx="3">
                  <c:v>0.20145257525513582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C595-46D1-A421-48DBDA1A96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1.2198465403485634E-2"/>
          <c:y val="0.72118250259405281"/>
          <c:w val="0.94986107312862678"/>
          <c:h val="0.20381621345493287"/>
        </c:manualLayout>
      </c:layout>
      <c:overlay val="0"/>
      <c:txPr>
        <a:bodyPr/>
        <a:lstStyle/>
        <a:p>
          <a:pPr>
            <a:defRPr sz="8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Věk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7440586311665851E-2"/>
          <c:y val="0.33562117235345584"/>
          <c:w val="0.92702783585538362"/>
          <c:h val="0.44592027559055114"/>
        </c:manualLayout>
      </c:layout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9786112"/>
        <c:axId val="148848640"/>
      </c:barChart>
      <c:catAx>
        <c:axId val="1497861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48848640"/>
        <c:crosses val="autoZero"/>
        <c:auto val="1"/>
        <c:lblAlgn val="ctr"/>
        <c:lblOffset val="100"/>
        <c:noMultiLvlLbl val="0"/>
      </c:catAx>
      <c:valAx>
        <c:axId val="148848640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149786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61670977280693717"/>
          <c:y val="0.10080508307090869"/>
          <c:w val="0.37219896812105835"/>
          <c:h val="0.856337480106904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3665-40E4-9568-272B9E04D5CA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665-40E4-9568-272B9E04D5CA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665-40E4-9568-272B9E04D5CA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665-40E4-9568-272B9E04D5CA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List1!$A$2:$A$9</c:f>
              <c:strCache>
                <c:ptCount val="8"/>
                <c:pt idx="0">
                  <c:v>Více pít, dodržovat pitný režim, pravidelnost</c:v>
                </c:pt>
                <c:pt idx="1">
                  <c:v>Nepít slazené nápoje, omezit slazené nápoje</c:v>
                </c:pt>
                <c:pt idx="2">
                  <c:v>Více pít čistou vodu</c:v>
                </c:pt>
                <c:pt idx="3">
                  <c:v>Nepít kolové nápoje</c:v>
                </c:pt>
                <c:pt idx="4">
                  <c:v>Nepít sycené nápoje, omezit sycené nápoje</c:v>
                </c:pt>
                <c:pt idx="5">
                  <c:v>Pít více čaje</c:v>
                </c:pt>
                <c:pt idx="6">
                  <c:v>Nepít energetické nápoje, omezit energetické nápoje</c:v>
                </c:pt>
                <c:pt idx="7">
                  <c:v>Jiná odpověď</c:v>
                </c:pt>
              </c:strCache>
            </c:strRef>
          </c:cat>
          <c:val>
            <c:numRef>
              <c:f>List1!$B$2:$B$9</c:f>
              <c:numCache>
                <c:formatCode>###0.0%</c:formatCode>
                <c:ptCount val="8"/>
                <c:pt idx="0">
                  <c:v>0.11343332356555658</c:v>
                </c:pt>
                <c:pt idx="1">
                  <c:v>7.1362880438560775E-2</c:v>
                </c:pt>
                <c:pt idx="2">
                  <c:v>6.771386277912432E-2</c:v>
                </c:pt>
                <c:pt idx="3">
                  <c:v>1.51481936240378E-2</c:v>
                </c:pt>
                <c:pt idx="4">
                  <c:v>9.2257511735299585E-3</c:v>
                </c:pt>
                <c:pt idx="5">
                  <c:v>6.3244571773971711E-3</c:v>
                </c:pt>
                <c:pt idx="6">
                  <c:v>5.1465683012559401E-3</c:v>
                </c:pt>
                <c:pt idx="7">
                  <c:v>2.3208845321206616E-2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665-40E4-9568-272B9E04D5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40901888"/>
        <c:axId val="144978432"/>
      </c:barChart>
      <c:catAx>
        <c:axId val="1409018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44978432"/>
        <c:crosses val="autoZero"/>
        <c:auto val="1"/>
        <c:lblAlgn val="ctr"/>
        <c:lblOffset val="100"/>
        <c:noMultiLvlLbl val="0"/>
      </c:catAx>
      <c:valAx>
        <c:axId val="144978432"/>
        <c:scaling>
          <c:orientation val="minMax"/>
          <c:min val="0"/>
        </c:scaling>
        <c:delete val="0"/>
        <c:axPos val="b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40901888"/>
        <c:crosses val="max"/>
        <c:crossBetween val="between"/>
        <c:majorUnit val="5.000000000000001E-2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0774676880076505"/>
          <c:y val="0.10080508307090869"/>
          <c:w val="0.58116197301039429"/>
          <c:h val="0.856337480106904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D667-499E-A9EB-90599FC034F0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667-499E-A9EB-90599FC034F0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667-499E-A9EB-90599FC034F0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667-499E-A9EB-90599FC034F0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List1!$A$2:$A$14</c:f>
              <c:strCache>
                <c:ptCount val="13"/>
                <c:pt idx="0">
                  <c:v>Budu pít více</c:v>
                </c:pt>
                <c:pt idx="1">
                  <c:v>Budu pít pravidelně</c:v>
                </c:pt>
                <c:pt idx="2">
                  <c:v>Omezím pití slazených nealkoholických nápojů (limonád)</c:v>
                </c:pt>
                <c:pt idx="3">
                  <c:v>Budu pít jen čistou vodu</c:v>
                </c:pt>
                <c:pt idx="4">
                  <c:v>Budu důsledně dodržovat pitný režim</c:v>
                </c:pt>
                <c:pt idx="5">
                  <c:v>Přestanu pít slazené nealkoholické nápoje (limonády)</c:v>
                </c:pt>
                <c:pt idx="6">
                  <c:v>Budu pít zdravější nápoje</c:v>
                </c:pt>
                <c:pt idx="7">
                  <c:v>Budu pít více neperlivé vody</c:v>
                </c:pt>
                <c:pt idx="8">
                  <c:v>Omezím pití kávy</c:v>
                </c:pt>
                <c:pt idx="9">
                  <c:v>Budu pít více minerální vody</c:v>
                </c:pt>
                <c:pt idx="10">
                  <c:v>Budu pít více perlivé vody</c:v>
                </c:pt>
                <c:pt idx="11">
                  <c:v>Přestanu úplně pít kávu</c:v>
                </c:pt>
                <c:pt idx="12">
                  <c:v>Jiná odpověď</c:v>
                </c:pt>
              </c:strCache>
            </c:strRef>
          </c:cat>
          <c:val>
            <c:numRef>
              <c:f>List1!$B$2:$B$14</c:f>
              <c:numCache>
                <c:formatCode>###0.0%</c:formatCode>
                <c:ptCount val="13"/>
                <c:pt idx="0">
                  <c:v>0.1497333962521952</c:v>
                </c:pt>
                <c:pt idx="1">
                  <c:v>0.11603499870820874</c:v>
                </c:pt>
                <c:pt idx="2">
                  <c:v>0.10266441018566287</c:v>
                </c:pt>
                <c:pt idx="3">
                  <c:v>0.10204235652642141</c:v>
                </c:pt>
                <c:pt idx="4">
                  <c:v>9.1507176758574046E-2</c:v>
                </c:pt>
                <c:pt idx="5">
                  <c:v>7.3289236781800771E-2</c:v>
                </c:pt>
                <c:pt idx="6">
                  <c:v>6.7313550602955768E-2</c:v>
                </c:pt>
                <c:pt idx="7">
                  <c:v>4.8103041185294029E-2</c:v>
                </c:pt>
                <c:pt idx="8">
                  <c:v>3.2915806302103841E-2</c:v>
                </c:pt>
                <c:pt idx="9">
                  <c:v>2.4660200064787183E-2</c:v>
                </c:pt>
                <c:pt idx="10">
                  <c:v>1.4632936257018917E-2</c:v>
                </c:pt>
                <c:pt idx="11">
                  <c:v>1.2458655133600137E-2</c:v>
                </c:pt>
                <c:pt idx="12">
                  <c:v>1.1721618261810021E-2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667-499E-A9EB-90599FC034F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45481216"/>
        <c:axId val="126985344"/>
      </c:barChart>
      <c:catAx>
        <c:axId val="1454812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9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26985344"/>
        <c:crosses val="autoZero"/>
        <c:auto val="1"/>
        <c:lblAlgn val="ctr"/>
        <c:lblOffset val="100"/>
        <c:noMultiLvlLbl val="0"/>
      </c:catAx>
      <c:valAx>
        <c:axId val="126985344"/>
        <c:scaling>
          <c:orientation val="minMax"/>
          <c:min val="0"/>
        </c:scaling>
        <c:delete val="0"/>
        <c:axPos val="b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45481216"/>
        <c:crosses val="max"/>
        <c:crossBetween val="between"/>
        <c:majorUnit val="2.0000000000000004E-2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 algn="just">
        <a:defRPr sz="1800"/>
      </a:pPr>
      <a:endParaRPr lang="cs-CZ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104714103496236"/>
          <c:y val="4.7696412563439532E-2"/>
          <c:w val="0.8409673889961593"/>
          <c:h val="0.698958924889618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FF505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List1!$A$2:$A$6</c:f>
              <c:strCache>
                <c:ptCount val="5"/>
                <c:pt idx="0">
                  <c:v>Nemá to smysl, nepotřebuji si dávat předsevzetí, nevěřím na to</c:v>
                </c:pt>
                <c:pt idx="1">
                  <c:v>Neměl/a jsem pro to důvod, nebylo třeba</c:v>
                </c:pt>
                <c:pt idx="2">
                  <c:v>Protože vím, že bych ho nedodržel/a</c:v>
                </c:pt>
                <c:pt idx="3">
                  <c:v>Spíše plánuji, dávám si cíle</c:v>
                </c:pt>
                <c:pt idx="4">
                  <c:v>Jiná odpověď</c:v>
                </c:pt>
              </c:strCache>
            </c:strRef>
          </c:cat>
          <c:val>
            <c:numRef>
              <c:f>List1!$B$2:$B$6</c:f>
              <c:numCache>
                <c:formatCode>###0.0%</c:formatCode>
                <c:ptCount val="5"/>
                <c:pt idx="0">
                  <c:v>0.44394452718851196</c:v>
                </c:pt>
                <c:pt idx="1">
                  <c:v>0.21610697526510816</c:v>
                </c:pt>
                <c:pt idx="2">
                  <c:v>0.16824297024651633</c:v>
                </c:pt>
                <c:pt idx="3">
                  <c:v>4.9358543381265461E-2</c:v>
                </c:pt>
                <c:pt idx="4">
                  <c:v>0.14170668060096028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99C-4136-9EEB-5657EC841D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5405312"/>
        <c:axId val="144984896"/>
      </c:barChart>
      <c:catAx>
        <c:axId val="1554053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44984896"/>
        <c:crosses val="autoZero"/>
        <c:auto val="1"/>
        <c:lblAlgn val="ctr"/>
        <c:lblOffset val="100"/>
        <c:noMultiLvlLbl val="0"/>
      </c:catAx>
      <c:valAx>
        <c:axId val="144984896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55405312"/>
        <c:crosses val="autoZero"/>
        <c:crossBetween val="between"/>
        <c:majorUnit val="0.1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61670977280693717"/>
          <c:y val="0.10080508307090869"/>
          <c:w val="0.30576014446059002"/>
          <c:h val="0.7934543268502617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12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C96-44E7-B728-7CA4EC922122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5C-44EC-A343-576AED6CDCA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5C-44EC-A343-576AED6CDCA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5C-44EC-A343-576AED6CDCA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List1!$A$2:$A$7</c:f>
              <c:strCache>
                <c:ptCount val="6"/>
                <c:pt idx="0">
                  <c:v>Řeknu si je sám/sama pro sebe</c:v>
                </c:pt>
                <c:pt idx="1">
                  <c:v>Řeknu o nich ostatním</c:v>
                </c:pt>
                <c:pt idx="2">
                  <c:v>Napíšu si je na papír</c:v>
                </c:pt>
                <c:pt idx="3">
                  <c:v>Oznámím své předsevzetí na sociálních sítích</c:v>
                </c:pt>
                <c:pt idx="4">
                  <c:v>Jiná odpověď</c:v>
                </c:pt>
                <c:pt idx="5">
                  <c:v>Nevím</c:v>
                </c:pt>
              </c:strCache>
            </c:strRef>
          </c:cat>
          <c:val>
            <c:numRef>
              <c:f>List1!$B$2:$B$7</c:f>
              <c:numCache>
                <c:formatCode>###0.0%</c:formatCode>
                <c:ptCount val="6"/>
                <c:pt idx="0">
                  <c:v>0.90731366430521987</c:v>
                </c:pt>
                <c:pt idx="1">
                  <c:v>0.14884323375810118</c:v>
                </c:pt>
                <c:pt idx="2">
                  <c:v>6.9879348613560002E-2</c:v>
                </c:pt>
                <c:pt idx="3">
                  <c:v>1.1986345752243088E-2</c:v>
                </c:pt>
                <c:pt idx="4">
                  <c:v>9.110541095882994E-3</c:v>
                </c:pt>
                <c:pt idx="5">
                  <c:v>6.1171514676018664E-3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60296448"/>
        <c:axId val="144980736"/>
      </c:barChart>
      <c:catAx>
        <c:axId val="1602964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44980736"/>
        <c:crosses val="autoZero"/>
        <c:auto val="1"/>
        <c:lblAlgn val="ctr"/>
        <c:lblOffset val="100"/>
        <c:noMultiLvlLbl val="0"/>
      </c:catAx>
      <c:valAx>
        <c:axId val="144980736"/>
        <c:scaling>
          <c:orientation val="minMax"/>
          <c:max val="1"/>
          <c:min val="0"/>
        </c:scaling>
        <c:delete val="0"/>
        <c:axPos val="b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 algn="ctr">
              <a:defRPr lang="cs-CZ"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0296448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284068205192031"/>
          <c:y val="8.1766385715250203E-2"/>
          <c:w val="0.8409673889961593"/>
          <c:h val="0.698958924889618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Řeknu o nich ostatním</c:v>
                </c:pt>
                <c:pt idx="1">
                  <c:v>Napíšu si je na papír</c:v>
                </c:pt>
                <c:pt idx="2">
                  <c:v>Řeknu si je sám/sama pro sebe</c:v>
                </c:pt>
                <c:pt idx="3">
                  <c:v>Oznámím své předsevzetí na sociálních sítích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0.7560134619673784</c:v>
                </c:pt>
                <c:pt idx="1">
                  <c:v>0.57975152880816805</c:v>
                </c:pt>
                <c:pt idx="2">
                  <c:v>0.49208451582224311</c:v>
                </c:pt>
                <c:pt idx="3">
                  <c:v>0.4597066386290804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0C2-4E98-9FAF-DD003E698E4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9912960"/>
        <c:axId val="144988928"/>
      </c:barChart>
      <c:catAx>
        <c:axId val="1599129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44988928"/>
        <c:crosses val="autoZero"/>
        <c:auto val="1"/>
        <c:lblAlgn val="ctr"/>
        <c:lblOffset val="100"/>
        <c:noMultiLvlLbl val="0"/>
      </c:catAx>
      <c:valAx>
        <c:axId val="144988928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59912960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7941297745979469"/>
          <c:y val="0.1008050934275783"/>
          <c:w val="0.62058702254020537"/>
          <c:h val="0.856337480106904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AC96-44E7-B728-7CA4EC922122}"/>
              </c:ext>
            </c:extLst>
          </c:dPt>
          <c:dLbls>
            <c:dLbl>
              <c:idx val="13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5C-44EC-A343-576AED6CDCAE}"/>
                </c:ext>
              </c:extLst>
            </c:dLbl>
            <c:dLbl>
              <c:idx val="14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5C-44EC-A343-576AED6CDCAE}"/>
                </c:ext>
              </c:extLst>
            </c:dLbl>
            <c:dLbl>
              <c:idx val="15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5C-44EC-A343-576AED6CDCA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List1!$A$2:$A$18</c:f>
              <c:strCache>
                <c:ptCount val="17"/>
                <c:pt idx="0">
                  <c:v>Abych něco změnil/a, zlepšil/a, vyřešil/a</c:v>
                </c:pt>
                <c:pt idx="1">
                  <c:v>Abych dosáhl/a cíle, abych ho splnil/a</c:v>
                </c:pt>
                <c:pt idx="2">
                  <c:v>Abych byl/a spokojenější, měl/a se lépe</c:v>
                </c:pt>
                <c:pt idx="3">
                  <c:v>Kvůli motivaci, tvorba závazku, slibu</c:v>
                </c:pt>
                <c:pt idx="4">
                  <c:v>Kvůli zdraví, životnímu stylu</c:v>
                </c:pt>
                <c:pt idx="5">
                  <c:v>Abych se zlepšil/a, posunul/a</c:v>
                </c:pt>
                <c:pt idx="6">
                  <c:v>Nevím, jen tak, spontánně</c:v>
                </c:pt>
                <c:pt idx="7">
                  <c:v>Abych snížil/a svou váhu, zlepšil/a postavu</c:v>
                </c:pt>
                <c:pt idx="8">
                  <c:v>Osobní důvod, osobní rozvoj, růst</c:v>
                </c:pt>
                <c:pt idx="9">
                  <c:v>Už si předsevzetí nedávám</c:v>
                </c:pt>
                <c:pt idx="10">
                  <c:v>Abych měl/a cíl</c:v>
                </c:pt>
                <c:pt idx="11">
                  <c:v>Upevnění vůle, otestování vůle</c:v>
                </c:pt>
                <c:pt idx="12">
                  <c:v>Abych dokázal/a, že na to mám</c:v>
                </c:pt>
                <c:pt idx="13">
                  <c:v>Je to tradice, zvyk</c:v>
                </c:pt>
                <c:pt idx="14">
                  <c:v>Abych přestal/a kouřit</c:v>
                </c:pt>
                <c:pt idx="15">
                  <c:v>Je to forma výzvy, úkolu</c:v>
                </c:pt>
                <c:pt idx="16">
                  <c:v>Jiná odpověď</c:v>
                </c:pt>
              </c:strCache>
            </c:strRef>
          </c:cat>
          <c:val>
            <c:numRef>
              <c:f>List1!$B$2:$B$18</c:f>
              <c:numCache>
                <c:formatCode>###0.0%</c:formatCode>
                <c:ptCount val="17"/>
                <c:pt idx="0">
                  <c:v>0.17647321055904513</c:v>
                </c:pt>
                <c:pt idx="1">
                  <c:v>9.992275414625236E-2</c:v>
                </c:pt>
                <c:pt idx="2">
                  <c:v>8.8503746254935484E-2</c:v>
                </c:pt>
                <c:pt idx="3">
                  <c:v>8.8230480539247924E-2</c:v>
                </c:pt>
                <c:pt idx="4">
                  <c:v>8.7268796332803433E-2</c:v>
                </c:pt>
                <c:pt idx="5">
                  <c:v>8.7012824270616684E-2</c:v>
                </c:pt>
                <c:pt idx="6">
                  <c:v>8.6280701431974971E-2</c:v>
                </c:pt>
                <c:pt idx="7">
                  <c:v>7.292372167375355E-2</c:v>
                </c:pt>
                <c:pt idx="8">
                  <c:v>5.7860033451440793E-2</c:v>
                </c:pt>
                <c:pt idx="9">
                  <c:v>5.6824696588789116E-2</c:v>
                </c:pt>
                <c:pt idx="10">
                  <c:v>4.2143793749790888E-2</c:v>
                </c:pt>
                <c:pt idx="11">
                  <c:v>3.8012482747725555E-2</c:v>
                </c:pt>
                <c:pt idx="12">
                  <c:v>2.6697325669805139E-2</c:v>
                </c:pt>
                <c:pt idx="13">
                  <c:v>1.8294599465628815E-2</c:v>
                </c:pt>
                <c:pt idx="14">
                  <c:v>1.7495927888156498E-2</c:v>
                </c:pt>
                <c:pt idx="15">
                  <c:v>7.6247149511823372E-3</c:v>
                </c:pt>
                <c:pt idx="16">
                  <c:v>0.10685900355651229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70261504"/>
        <c:axId val="148854976"/>
      </c:barChart>
      <c:catAx>
        <c:axId val="17026150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48854976"/>
        <c:crosses val="autoZero"/>
        <c:auto val="1"/>
        <c:lblAlgn val="ctr"/>
        <c:lblOffset val="100"/>
        <c:noMultiLvlLbl val="0"/>
      </c:catAx>
      <c:valAx>
        <c:axId val="148854976"/>
        <c:scaling>
          <c:orientation val="minMax"/>
          <c:min val="0"/>
        </c:scaling>
        <c:delete val="0"/>
        <c:axPos val="b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70261504"/>
        <c:crosses val="max"/>
        <c:crossBetween val="between"/>
        <c:majorUnit val="0.1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683707051417768"/>
          <c:y val="6.0664126214292922E-2"/>
          <c:w val="0.73087605650654197"/>
          <c:h val="0.75966632135168055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dPt>
            <c:idx val="0"/>
            <c:bubble3D val="0"/>
            <c:spPr>
              <a:solidFill>
                <a:srgbClr val="00B050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595-46D1-A421-48DBDA1A96E0}"/>
              </c:ext>
            </c:extLst>
          </c:dPt>
          <c:dPt>
            <c:idx val="1"/>
            <c:bubble3D val="0"/>
            <c:spPr>
              <a:solidFill>
                <a:srgbClr val="D14545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595-46D1-A421-48DBDA1A96E0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595-46D1-A421-48DBDA1A96E0}"/>
              </c:ext>
            </c:extLst>
          </c:dPt>
          <c:dPt>
            <c:idx val="3"/>
            <c:bubble3D val="0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C595-46D1-A421-48DBDA1A96E0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C595-46D1-A421-48DBDA1A96E0}"/>
              </c:ext>
            </c:extLst>
          </c:dPt>
          <c:dPt>
            <c:idx val="5"/>
            <c:bubble3D val="0"/>
            <c:spPr>
              <a:solidFill>
                <a:srgbClr val="CC99FF"/>
              </a:solidFill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C595-46D1-A421-48DBDA1A96E0}"/>
              </c:ext>
            </c:extLst>
          </c:dPt>
          <c:dLbls>
            <c:dLbl>
              <c:idx val="2"/>
              <c:layout>
                <c:manualLayout>
                  <c:x val="4.8244377459108256E-2"/>
                  <c:y val="7.1274942067009295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900" b="1">
                      <a:solidFill>
                        <a:schemeClr val="tx1">
                          <a:lumMod val="50000"/>
                        </a:schemeClr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595-46D1-A421-48DBDA1A96E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Ano</c:v>
                </c:pt>
                <c:pt idx="1">
                  <c:v>Ne</c:v>
                </c:pt>
                <c:pt idx="2">
                  <c:v>Nevím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0.13116162968962894</c:v>
                </c:pt>
                <c:pt idx="1">
                  <c:v>0.80358903755636779</c:v>
                </c:pt>
                <c:pt idx="2">
                  <c:v>6.5249332754003839E-2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C595-46D1-A421-48DBDA1A96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0.23463763852865568"/>
          <c:y val="0.85209036193842891"/>
          <c:w val="0.56980517301484601"/>
          <c:h val="0.10609517019333775"/>
        </c:manualLayout>
      </c:layout>
      <c:overlay val="0"/>
      <c:txPr>
        <a:bodyPr/>
        <a:lstStyle/>
        <a:p>
          <a:pPr>
            <a:defRPr sz="8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61670977280693717"/>
          <c:y val="0.10080508307090869"/>
          <c:w val="0.30576014446059002"/>
          <c:h val="0.7934543268502617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12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99E-424F-89CE-2438CA12EB67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99E-424F-89CE-2438CA12EB67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99E-424F-89CE-2438CA12EB67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99E-424F-89CE-2438CA12EB67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List1!$A$2:$A$6</c:f>
              <c:strCache>
                <c:ptCount val="5"/>
                <c:pt idx="0">
                  <c:v>Koupím si něco za odměnu</c:v>
                </c:pt>
                <c:pt idx="1">
                  <c:v>Dovolená, výlet, volnočasová aktivita</c:v>
                </c:pt>
                <c:pt idx="2">
                  <c:v>Splněné předsevzetí je odměna sama o sobě, dobrý pocit</c:v>
                </c:pt>
                <c:pt idx="3">
                  <c:v>Nevím, odměna je různá, záleží na předsevzetí</c:v>
                </c:pt>
                <c:pt idx="4">
                  <c:v>Jiná odpověď</c:v>
                </c:pt>
              </c:strCache>
            </c:strRef>
          </c:cat>
          <c:val>
            <c:numRef>
              <c:f>List1!$B$2:$B$6</c:f>
              <c:numCache>
                <c:formatCode>###0.0%</c:formatCode>
                <c:ptCount val="5"/>
                <c:pt idx="0">
                  <c:v>0.63609115608319255</c:v>
                </c:pt>
                <c:pt idx="1">
                  <c:v>0.213138773372227</c:v>
                </c:pt>
                <c:pt idx="2">
                  <c:v>0.14101023526799403</c:v>
                </c:pt>
                <c:pt idx="3">
                  <c:v>8.8173368439179847E-2</c:v>
                </c:pt>
                <c:pt idx="4">
                  <c:v>9.1195230618653242E-2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E99E-424F-89CE-2438CA12EB6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80835328"/>
        <c:axId val="149019968"/>
      </c:barChart>
      <c:catAx>
        <c:axId val="1808353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49019968"/>
        <c:crosses val="autoZero"/>
        <c:auto val="1"/>
        <c:lblAlgn val="ctr"/>
        <c:lblOffset val="100"/>
        <c:noMultiLvlLbl val="0"/>
      </c:catAx>
      <c:valAx>
        <c:axId val="149019968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180835328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1758250840726924"/>
          <c:y val="5.7598482292223689E-2"/>
          <c:w val="0.57161201759388514"/>
          <c:h val="0.7934543268502617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4"/>
            <c:invertIfNegative val="0"/>
            <c:bubble3D val="0"/>
            <c:spPr>
              <a:solidFill>
                <a:srgbClr val="D14545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FA3-42AD-B376-911B33505489}"/>
              </c:ext>
            </c:extLst>
          </c:dPt>
          <c:dPt>
            <c:idx val="12"/>
            <c:invertIfNegative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FA3-42AD-B376-911B33505489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FA3-42AD-B376-911B33505489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FA3-42AD-B376-911B33505489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FA3-42AD-B376-911B33505489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List1!$A$2:$A$6</c:f>
              <c:strCache>
                <c:ptCount val="5"/>
                <c:pt idx="0">
                  <c:v>Nekoupím si nic za odměnu</c:v>
                </c:pt>
                <c:pt idx="1">
                  <c:v>Žádný, trestem je zklamání ze selhání, nutnost opakování</c:v>
                </c:pt>
                <c:pt idx="2">
                  <c:v>Omezím se v jídle</c:v>
                </c:pt>
                <c:pt idx="3">
                  <c:v>Jiná odpověď</c:v>
                </c:pt>
                <c:pt idx="4">
                  <c:v>Žádný, netrestám se</c:v>
                </c:pt>
              </c:strCache>
            </c:strRef>
          </c:cat>
          <c:val>
            <c:numRef>
              <c:f>List1!$B$2:$B$6</c:f>
              <c:numCache>
                <c:formatCode>###0.0%</c:formatCode>
                <c:ptCount val="5"/>
                <c:pt idx="0">
                  <c:v>0.16987050936676293</c:v>
                </c:pt>
                <c:pt idx="1">
                  <c:v>0.13492654971764312</c:v>
                </c:pt>
                <c:pt idx="2">
                  <c:v>6.055384573200015E-2</c:v>
                </c:pt>
                <c:pt idx="3">
                  <c:v>0.12971004443235065</c:v>
                </c:pt>
                <c:pt idx="4">
                  <c:v>0.50493905075124335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6FA3-42AD-B376-911B335054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05934592"/>
        <c:axId val="149404992"/>
      </c:barChart>
      <c:catAx>
        <c:axId val="2059345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49404992"/>
        <c:crosses val="autoZero"/>
        <c:auto val="1"/>
        <c:lblAlgn val="ctr"/>
        <c:lblOffset val="100"/>
        <c:noMultiLvlLbl val="0"/>
      </c:catAx>
      <c:valAx>
        <c:axId val="149404992"/>
        <c:scaling>
          <c:orientation val="minMax"/>
          <c:max val="1"/>
          <c:min val="0"/>
        </c:scaling>
        <c:delete val="1"/>
        <c:axPos val="b"/>
        <c:numFmt formatCode="0%" sourceLinked="0"/>
        <c:majorTickMark val="out"/>
        <c:minorTickMark val="none"/>
        <c:tickLblPos val="none"/>
        <c:crossAx val="205934592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4962792799325055"/>
          <c:y val="0.10080508307090869"/>
          <c:w val="0.43928097931023224"/>
          <c:h val="0.856337480106904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9"/>
            <c:invertIfNegative val="0"/>
            <c:bubble3D val="0"/>
            <c:spPr>
              <a:solidFill>
                <a:srgbClr val="FFFFFF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0A5-484B-A0B0-A7237EF12C15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AC96-44E7-B728-7CA4EC922122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5C-44EC-A343-576AED6CDCA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5C-44EC-A343-576AED6CDCA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5C-44EC-A343-576AED6CDCA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Stanovím si menší cíle, které vedou k dodržení mého předsevzetí</c:v>
                </c:pt>
                <c:pt idx="1">
                  <c:v>Každý den pracuji na tom, abych své předsevzetí dodržel/a</c:v>
                </c:pt>
                <c:pt idx="2">
                  <c:v>Stanovím si konkrétní plán, který vede k naplnění mých cílů</c:v>
                </c:pt>
                <c:pt idx="3">
                  <c:v>Řeknu o svém předsevzetí rodině/příbuzným</c:v>
                </c:pt>
                <c:pt idx="4">
                  <c:v>Řeknu o svém předsevzetí přátelům/známým</c:v>
                </c:pt>
                <c:pt idx="5">
                  <c:v>Řeknu o svém předsevzetí kolegům v práci</c:v>
                </c:pt>
                <c:pt idx="6">
                  <c:v>Mám pevnou vůli, snažím se</c:v>
                </c:pt>
                <c:pt idx="7">
                  <c:v>Oznámím své předsevzetí veřejně na sociálních sítích</c:v>
                </c:pt>
                <c:pt idx="8">
                  <c:v>Jiná odpověď</c:v>
                </c:pt>
                <c:pt idx="9">
                  <c:v>Nevím</c:v>
                </c:pt>
              </c:strCache>
            </c:strRef>
          </c:cat>
          <c:val>
            <c:numRef>
              <c:f>List1!$B$2:$B$11</c:f>
              <c:numCache>
                <c:formatCode>###0.0%</c:formatCode>
                <c:ptCount val="10"/>
                <c:pt idx="0">
                  <c:v>0.45442526388352705</c:v>
                </c:pt>
                <c:pt idx="1">
                  <c:v>0.30831068387180605</c:v>
                </c:pt>
                <c:pt idx="2">
                  <c:v>0.28326782991059224</c:v>
                </c:pt>
                <c:pt idx="3">
                  <c:v>0.15201227908679418</c:v>
                </c:pt>
                <c:pt idx="4">
                  <c:v>0.12338415321573326</c:v>
                </c:pt>
                <c:pt idx="5">
                  <c:v>2.828196952790506E-2</c:v>
                </c:pt>
                <c:pt idx="6">
                  <c:v>2.2404804604718137E-2</c:v>
                </c:pt>
                <c:pt idx="7">
                  <c:v>8.7408265097242317E-3</c:v>
                </c:pt>
                <c:pt idx="8">
                  <c:v>1.1787945932131722E-2</c:v>
                </c:pt>
                <c:pt idx="9">
                  <c:v>0.11459215436783095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11592192"/>
        <c:axId val="137956736"/>
      </c:barChart>
      <c:catAx>
        <c:axId val="2115921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37956736"/>
        <c:crosses val="autoZero"/>
        <c:auto val="1"/>
        <c:lblAlgn val="ctr"/>
        <c:lblOffset val="100"/>
        <c:noMultiLvlLbl val="0"/>
      </c:catAx>
      <c:valAx>
        <c:axId val="137956736"/>
        <c:scaling>
          <c:orientation val="minMax"/>
          <c:min val="0"/>
        </c:scaling>
        <c:delete val="0"/>
        <c:axPos val="b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211592192"/>
        <c:crosses val="max"/>
        <c:crossBetween val="between"/>
        <c:majorUnit val="0.1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Velikost místa bydliště</a:t>
            </a:r>
          </a:p>
        </c:rich>
      </c:tx>
      <c:layout>
        <c:manualLayout>
          <c:xMode val="edge"/>
          <c:yMode val="edge"/>
          <c:x val="0.27488044257708744"/>
          <c:y val="3.020497722475280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7440502971288751E-2"/>
          <c:y val="0.27053565863955498"/>
          <c:w val="0.92702783585538362"/>
          <c:h val="0.45944624039063409"/>
        </c:manualLayout>
      </c:layout>
      <c:barChart>
        <c:barDir val="col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9643264"/>
        <c:axId val="148853824"/>
      </c:barChart>
      <c:catAx>
        <c:axId val="1496432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48853824"/>
        <c:crosses val="autoZero"/>
        <c:auto val="1"/>
        <c:lblAlgn val="ctr"/>
        <c:lblOffset val="100"/>
        <c:noMultiLvlLbl val="0"/>
      </c:catAx>
      <c:valAx>
        <c:axId val="148853824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1496432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1758250840726924"/>
          <c:y val="5.7598482292223689E-2"/>
          <c:w val="0.546914069128002"/>
          <c:h val="0.8530271625207054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FF5050"/>
            </a:solidFill>
          </c:spPr>
          <c:invertIfNegative val="0"/>
          <c:dPt>
            <c:idx val="9"/>
            <c:invertIfNegative val="0"/>
            <c:bubble3D val="0"/>
            <c:spPr>
              <a:solidFill>
                <a:srgbClr val="FFFFFF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1B8E-411A-AE9E-3FE322979106}"/>
              </c:ext>
            </c:extLst>
          </c:dPt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AC96-44E7-B728-7CA4EC922122}"/>
              </c:ext>
            </c:extLst>
          </c:dPt>
          <c:dLbls>
            <c:dLbl>
              <c:idx val="13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5C-44EC-A343-576AED6CDCAE}"/>
                </c:ext>
              </c:extLst>
            </c:dLbl>
            <c:dLbl>
              <c:idx val="14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5C-44EC-A343-576AED6CDCAE}"/>
                </c:ext>
              </c:extLst>
            </c:dLbl>
            <c:dLbl>
              <c:idx val="1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5C-44EC-A343-576AED6CDCA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List1!$A$2:$A$11</c:f>
              <c:strCache>
                <c:ptCount val="10"/>
                <c:pt idx="0">
                  <c:v>Hned druhý den</c:v>
                </c:pt>
                <c:pt idx="1">
                  <c:v>Do týdne</c:v>
                </c:pt>
                <c:pt idx="2">
                  <c:v>Do měsíce</c:v>
                </c:pt>
                <c:pt idx="3">
                  <c:v>Do čtvrt roku</c:v>
                </c:pt>
                <c:pt idx="4">
                  <c:v>Do půl roku</c:v>
                </c:pt>
                <c:pt idx="5">
                  <c:v>Do tři čtvrtě roku</c:v>
                </c:pt>
                <c:pt idx="6">
                  <c:v>Do roka</c:v>
                </c:pt>
                <c:pt idx="7">
                  <c:v>Rok a více ode dne, kdy si dám předsevzetí</c:v>
                </c:pt>
                <c:pt idx="8">
                  <c:v>Nikdy</c:v>
                </c:pt>
                <c:pt idx="9">
                  <c:v>Nevím</c:v>
                </c:pt>
              </c:strCache>
            </c:strRef>
          </c:cat>
          <c:val>
            <c:numRef>
              <c:f>List1!$B$2:$B$11</c:f>
              <c:numCache>
                <c:formatCode>###0.0%</c:formatCode>
                <c:ptCount val="10"/>
                <c:pt idx="0">
                  <c:v>2.7011354554234042E-2</c:v>
                </c:pt>
                <c:pt idx="1">
                  <c:v>5.2737823018941372E-2</c:v>
                </c:pt>
                <c:pt idx="2">
                  <c:v>0.1459629450158472</c:v>
                </c:pt>
                <c:pt idx="3">
                  <c:v>0.11033658996262914</c:v>
                </c:pt>
                <c:pt idx="4">
                  <c:v>8.0616145023644406E-2</c:v>
                </c:pt>
                <c:pt idx="5">
                  <c:v>7.0867932119551514E-3</c:v>
                </c:pt>
                <c:pt idx="6">
                  <c:v>6.5635023415429733E-2</c:v>
                </c:pt>
                <c:pt idx="7">
                  <c:v>4.4258675694556597E-2</c:v>
                </c:pt>
                <c:pt idx="8">
                  <c:v>0.21869843848383078</c:v>
                </c:pt>
                <c:pt idx="9">
                  <c:v>0.2476562116189312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71009024"/>
        <c:axId val="151691264"/>
      </c:barChart>
      <c:catAx>
        <c:axId val="1710090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51691264"/>
        <c:crosses val="autoZero"/>
        <c:auto val="1"/>
        <c:lblAlgn val="ctr"/>
        <c:lblOffset val="100"/>
        <c:noMultiLvlLbl val="0"/>
      </c:catAx>
      <c:valAx>
        <c:axId val="151691264"/>
        <c:scaling>
          <c:orientation val="minMax"/>
          <c:min val="0"/>
        </c:scaling>
        <c:delete val="0"/>
        <c:axPos val="b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71009024"/>
        <c:crosses val="max"/>
        <c:crossBetween val="between"/>
        <c:majorUnit val="0.1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513248043569983"/>
          <c:y val="8.4015476152389287E-2"/>
          <c:w val="0.51696088879995472"/>
          <c:h val="0.8328318011505316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Sloupec2</c:v>
                </c:pt>
              </c:strCache>
            </c:strRef>
          </c:tx>
          <c:spPr>
            <a:solidFill>
              <a:srgbClr val="FF5050"/>
            </a:solidFill>
          </c:spPr>
          <c:invertIfNegative val="0"/>
          <c:dPt>
            <c:idx val="1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AC96-44E7-B728-7CA4EC922122}"/>
              </c:ext>
            </c:extLst>
          </c:dPt>
          <c:dPt>
            <c:idx val="20"/>
            <c:invertIfNegative val="0"/>
            <c:bubble3D val="0"/>
            <c:spPr>
              <a:solidFill>
                <a:srgbClr val="FFFFFF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28E-406B-A954-F881602B54FD}"/>
              </c:ext>
            </c:extLst>
          </c:dPt>
          <c:dLbls>
            <c:dLbl>
              <c:idx val="13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5C-44EC-A343-576AED6CDCAE}"/>
                </c:ext>
              </c:extLst>
            </c:dLbl>
            <c:dLbl>
              <c:idx val="14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5C-44EC-A343-576AED6CDCAE}"/>
                </c:ext>
              </c:extLst>
            </c:dLbl>
            <c:dLbl>
              <c:idx val="15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5C-44EC-A343-576AED6CDCAE}"/>
                </c:ext>
              </c:extLst>
            </c:dLbl>
            <c:dLbl>
              <c:idx val="27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9"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cs-CZ" sz="900" b="1" i="0" u="none" strike="noStrike" kern="1200" baseline="0">
                      <a:solidFill>
                        <a:schemeClr val="accent4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cs-CZ" sz="900" b="1" i="0" u="none" strike="noStrike" kern="1200" baseline="0">
                    <a:solidFill>
                      <a:schemeClr val="accent4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List1!$A$2:$A$22</c:f>
              <c:strCache>
                <c:ptCount val="21"/>
                <c:pt idx="0">
                  <c:v>Slabá vůle, chybějící vytrvalost, trpělivost</c:v>
                </c:pt>
                <c:pt idx="1">
                  <c:v>Dodržel/a jsem zatím všechna předsevzetí</c:v>
                </c:pt>
                <c:pt idx="2">
                  <c:v>Nedostatek času</c:v>
                </c:pt>
                <c:pt idx="3">
                  <c:v>Lenost, pohodlnost</c:v>
                </c:pt>
                <c:pt idx="4">
                  <c:v>Jiné aktivity, povinnosti, práce</c:v>
                </c:pt>
                <c:pt idx="5">
                  <c:v>Nedostatečná motivace</c:v>
                </c:pt>
                <c:pt idx="6">
                  <c:v>Stres</c:v>
                </c:pt>
                <c:pt idx="7">
                  <c:v>Podlehnutí, selhání, návrat návykům</c:v>
                </c:pt>
                <c:pt idx="8">
                  <c:v>Komplikace znemožňující splnění</c:v>
                </c:pt>
                <c:pt idx="9">
                  <c:v>Vnější vlivy, okolnosti</c:v>
                </c:pt>
                <c:pt idx="10">
                  <c:v>Ztráta zájmu, přehodnocení</c:v>
                </c:pt>
                <c:pt idx="11">
                  <c:v>Příliš náročný cíl</c:v>
                </c:pt>
                <c:pt idx="12">
                  <c:v>Zdravotní problémy, nemoc</c:v>
                </c:pt>
                <c:pt idx="13">
                  <c:v>Stereotyp, neochota něco měnit</c:v>
                </c:pt>
                <c:pt idx="14">
                  <c:v>Zapomenutí</c:v>
                </c:pt>
                <c:pt idx="15">
                  <c:v>Nedostatečná podpora rodiny, okolí</c:v>
                </c:pt>
                <c:pt idx="16">
                  <c:v>Neprojevování pokroků, úspěchu</c:v>
                </c:pt>
                <c:pt idx="17">
                  <c:v>Únava, nedostatek energie</c:v>
                </c:pt>
                <c:pt idx="18">
                  <c:v>Nedostatek financí</c:v>
                </c:pt>
                <c:pt idx="19">
                  <c:v>Jiná odpověď</c:v>
                </c:pt>
                <c:pt idx="20">
                  <c:v>Nevím, nechci uvést</c:v>
                </c:pt>
              </c:strCache>
            </c:strRef>
          </c:cat>
          <c:val>
            <c:numRef>
              <c:f>List1!$B$2:$B$22</c:f>
              <c:numCache>
                <c:formatCode>###0.0%</c:formatCode>
                <c:ptCount val="21"/>
                <c:pt idx="0">
                  <c:v>0.23579798189518161</c:v>
                </c:pt>
                <c:pt idx="1">
                  <c:v>0.15641849438244201</c:v>
                </c:pt>
                <c:pt idx="2">
                  <c:v>0.1204200929698012</c:v>
                </c:pt>
                <c:pt idx="3">
                  <c:v>7.9286526594709875E-2</c:v>
                </c:pt>
                <c:pt idx="4">
                  <c:v>4.6191267291454077E-2</c:v>
                </c:pt>
                <c:pt idx="5">
                  <c:v>4.5456626929211597E-2</c:v>
                </c:pt>
                <c:pt idx="6">
                  <c:v>4.2760254573920194E-2</c:v>
                </c:pt>
                <c:pt idx="7">
                  <c:v>3.7867993702109977E-2</c:v>
                </c:pt>
                <c:pt idx="8">
                  <c:v>2.5252568510193682E-2</c:v>
                </c:pt>
                <c:pt idx="9">
                  <c:v>2.4601039035122108E-2</c:v>
                </c:pt>
                <c:pt idx="10">
                  <c:v>2.3176696961230626E-2</c:v>
                </c:pt>
                <c:pt idx="11">
                  <c:v>2.2041750803525814E-2</c:v>
                </c:pt>
                <c:pt idx="12">
                  <c:v>1.9929075176816406E-2</c:v>
                </c:pt>
                <c:pt idx="13">
                  <c:v>1.529192660299962E-2</c:v>
                </c:pt>
                <c:pt idx="14">
                  <c:v>1.3296928732081164E-2</c:v>
                </c:pt>
                <c:pt idx="15">
                  <c:v>1.0557872208379589E-2</c:v>
                </c:pt>
                <c:pt idx="16">
                  <c:v>9.496622560838627E-3</c:v>
                </c:pt>
                <c:pt idx="17">
                  <c:v>8.9168043689479195E-3</c:v>
                </c:pt>
                <c:pt idx="18">
                  <c:v>6.6418337322440343E-3</c:v>
                </c:pt>
                <c:pt idx="19">
                  <c:v>5.7250465006140366E-2</c:v>
                </c:pt>
                <c:pt idx="20">
                  <c:v>0.19033406993182825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B5C-44EC-A343-576AED6CDC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68841216"/>
        <c:axId val="151693568"/>
      </c:barChart>
      <c:catAx>
        <c:axId val="1688412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 b="0">
                <a:solidFill>
                  <a:schemeClr val="tx1">
                    <a:lumMod val="50000"/>
                  </a:schemeClr>
                </a:solidFill>
                <a:latin typeface="Verdana" pitchFamily="34" charset="0"/>
              </a:defRPr>
            </a:pPr>
            <a:endParaRPr lang="cs-CZ"/>
          </a:p>
        </c:txPr>
        <c:crossAx val="151693568"/>
        <c:crosses val="autoZero"/>
        <c:auto val="1"/>
        <c:lblAlgn val="ctr"/>
        <c:lblOffset val="100"/>
        <c:noMultiLvlLbl val="0"/>
      </c:catAx>
      <c:valAx>
        <c:axId val="151693568"/>
        <c:scaling>
          <c:orientation val="minMax"/>
          <c:min val="0"/>
        </c:scaling>
        <c:delete val="0"/>
        <c:axPos val="b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68841216"/>
        <c:crosses val="max"/>
        <c:crossBetween val="between"/>
      </c:valAx>
      <c:spPr>
        <a:noFill/>
      </c:spPr>
    </c:plotArea>
    <c:plotVisOnly val="1"/>
    <c:dispBlanksAs val="gap"/>
    <c:showDLblsOverMax val="0"/>
  </c:chart>
  <c:spPr>
    <a:noFill/>
    <a:ln w="38100">
      <a:noFill/>
    </a:ln>
    <a:effectLst/>
  </c:spPr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Region bydliště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27044025157243"/>
          <c:y val="0.3056954735568248"/>
          <c:w val="0.5094339622641505"/>
          <c:h val="0.50086291028008845"/>
        </c:manualLayout>
      </c:layout>
      <c:pie3D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3.7735849056604008E-2"/>
          <c:y val="0.91287047640469443"/>
          <c:w val="0.94339622641509702"/>
          <c:h val="6.3440642356112908E-2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Zaměstnání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52556833962892957"/>
          <c:y val="0.17589873389966923"/>
          <c:w val="0.3459577408065771"/>
          <c:h val="0.77367587626123779"/>
        </c:manualLayout>
      </c:layout>
      <c:barChart>
        <c:barDir val="bar"/>
        <c:grouping val="clustere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9783040"/>
        <c:axId val="149403264"/>
      </c:barChart>
      <c:catAx>
        <c:axId val="149783040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cs-CZ"/>
          </a:p>
        </c:txPr>
        <c:crossAx val="149403264"/>
        <c:crosses val="autoZero"/>
        <c:auto val="1"/>
        <c:lblAlgn val="ctr"/>
        <c:lblOffset val="100"/>
        <c:noMultiLvlLbl val="0"/>
      </c:catAx>
      <c:valAx>
        <c:axId val="149403264"/>
        <c:scaling>
          <c:orientation val="minMax"/>
          <c:max val="0.8"/>
        </c:scaling>
        <c:delete val="1"/>
        <c:axPos val="t"/>
        <c:numFmt formatCode="0%" sourceLinked="0"/>
        <c:majorTickMark val="out"/>
        <c:minorTickMark val="none"/>
        <c:tickLblPos val="none"/>
        <c:crossAx val="1497830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Věk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7440586311665851E-2"/>
          <c:y val="0.33562117235345584"/>
          <c:w val="0.92702783585538362"/>
          <c:h val="0.445920275590551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List1!$A$2:$A$4</c:f>
              <c:strCache>
                <c:ptCount val="3"/>
                <c:pt idx="0">
                  <c:v>16-35</c:v>
                </c:pt>
                <c:pt idx="1">
                  <c:v>36-55</c:v>
                </c:pt>
                <c:pt idx="2">
                  <c:v>56 a více let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0.39117854625207976</c:v>
                </c:pt>
                <c:pt idx="1">
                  <c:v>0.40366126900754457</c:v>
                </c:pt>
                <c:pt idx="2">
                  <c:v>0.20516018474037537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65B-411F-9536-7E2AD1364BC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35902464"/>
        <c:axId val="151695872"/>
      </c:barChart>
      <c:catAx>
        <c:axId val="2359024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51695872"/>
        <c:crosses val="autoZero"/>
        <c:auto val="1"/>
        <c:lblAlgn val="ctr"/>
        <c:lblOffset val="100"/>
        <c:noMultiLvlLbl val="0"/>
      </c:catAx>
      <c:valAx>
        <c:axId val="151695872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2359024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Velikost místa bydliště</a:t>
            </a:r>
          </a:p>
        </c:rich>
      </c:tx>
      <c:layout>
        <c:manualLayout>
          <c:xMode val="edge"/>
          <c:yMode val="edge"/>
          <c:x val="0.27488044257708744"/>
          <c:y val="3.020497722475280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7440502971288751E-2"/>
          <c:y val="0.1558393983420992"/>
          <c:w val="0.92702783585538362"/>
          <c:h val="0.574142121584657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Do 4 999 obyvatel</c:v>
                </c:pt>
                <c:pt idx="1">
                  <c:v>5000 - 19 999 obyvatel</c:v>
                </c:pt>
                <c:pt idx="2">
                  <c:v>20 000 - 99 999 obyvatel</c:v>
                </c:pt>
                <c:pt idx="3">
                  <c:v>100 000 a více obyvatel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0.38428991528861223</c:v>
                </c:pt>
                <c:pt idx="1">
                  <c:v>0.18255750101534601</c:v>
                </c:pt>
                <c:pt idx="2">
                  <c:v>0.21644349605461946</c:v>
                </c:pt>
                <c:pt idx="3">
                  <c:v>0.21670908764142227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99C-4136-9EEB-5657EC841D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35902976"/>
        <c:axId val="151698176"/>
      </c:barChart>
      <c:catAx>
        <c:axId val="2359029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cs-CZ"/>
          </a:p>
        </c:txPr>
        <c:crossAx val="151698176"/>
        <c:crosses val="autoZero"/>
        <c:auto val="1"/>
        <c:lblAlgn val="ctr"/>
        <c:lblOffset val="100"/>
        <c:noMultiLvlLbl val="0"/>
      </c:catAx>
      <c:valAx>
        <c:axId val="151698176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one"/>
        <c:crossAx val="2359029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Vzdělání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52556833962892957"/>
          <c:y val="0.17589873389966923"/>
          <c:w val="0.43889984446172625"/>
          <c:h val="0.773675876261237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75000"/>
              </a:srgbClr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80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List1!$A$2:$A$5</c:f>
              <c:strCache>
                <c:ptCount val="4"/>
                <c:pt idx="0">
                  <c:v>Základní a nižší</c:v>
                </c:pt>
                <c:pt idx="1">
                  <c:v>Středoškolské bez maturity / vyučen</c:v>
                </c:pt>
                <c:pt idx="2">
                  <c:v>Středoškolské s maturitou </c:v>
                </c:pt>
                <c:pt idx="3">
                  <c:v>Vysokoškolské nebo vyšší odborné</c:v>
                </c:pt>
              </c:strCache>
            </c:strRef>
          </c:cat>
          <c:val>
            <c:numRef>
              <c:f>List1!$B$2:$B$5</c:f>
              <c:numCache>
                <c:formatCode>###0.0%</c:formatCode>
                <c:ptCount val="4"/>
                <c:pt idx="0">
                  <c:v>0.10237156339729958</c:v>
                </c:pt>
                <c:pt idx="1">
                  <c:v>0.34809039930549734</c:v>
                </c:pt>
                <c:pt idx="2">
                  <c:v>0.35547623285322805</c:v>
                </c:pt>
                <c:pt idx="3">
                  <c:v>0.19406180444397506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3B5-4D3B-89E6-AD1FA5B7BC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35903488"/>
        <c:axId val="156891328"/>
      </c:barChart>
      <c:catAx>
        <c:axId val="235903488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cs-CZ"/>
          </a:p>
        </c:txPr>
        <c:crossAx val="156891328"/>
        <c:crosses val="autoZero"/>
        <c:auto val="1"/>
        <c:lblAlgn val="ctr"/>
        <c:lblOffset val="100"/>
        <c:noMultiLvlLbl val="0"/>
      </c:catAx>
      <c:valAx>
        <c:axId val="156891328"/>
        <c:scaling>
          <c:orientation val="minMax"/>
          <c:max val="0.8"/>
        </c:scaling>
        <c:delete val="1"/>
        <c:axPos val="t"/>
        <c:numFmt formatCode="0%" sourceLinked="0"/>
        <c:majorTickMark val="out"/>
        <c:minorTickMark val="none"/>
        <c:tickLblPos val="none"/>
        <c:crossAx val="2359034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50"/>
      </a:pPr>
      <a:endParaRPr lang="cs-CZ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cs-CZ" sz="900" dirty="0"/>
              <a:t>Region bydliště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897352105014895"/>
          <c:y val="0.21621005879983513"/>
          <c:w val="0.630864911035658"/>
          <c:h val="0.62017737421802799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rgbClr val="BDE296">
                <a:lumMod val="50000"/>
              </a:srgbClr>
            </a:solidFill>
          </c:spPr>
          <c:dPt>
            <c:idx val="0"/>
            <c:bubble3D val="0"/>
            <c:spPr>
              <a:solidFill>
                <a:srgbClr val="BDE296">
                  <a:lumMod val="60000"/>
                  <a:lumOff val="40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0ED-4829-B965-95357A964BF9}"/>
              </c:ext>
            </c:extLst>
          </c:dPt>
          <c:dPt>
            <c:idx val="2"/>
            <c:bubble3D val="0"/>
            <c:spPr>
              <a:solidFill>
                <a:srgbClr val="BDE296">
                  <a:lumMod val="75000"/>
                </a:srgb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0ED-4829-B965-95357A964BF9}"/>
              </c:ext>
            </c:extLst>
          </c:dPt>
          <c:dLbls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700" b="0">
                      <a:solidFill>
                        <a:schemeClr val="bg1"/>
                      </a:solidFill>
                    </a:defRPr>
                  </a:pPr>
                  <a:endParaRPr lang="cs-CZ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>
                    <a:solidFill>
                      <a:schemeClr val="tx2"/>
                    </a:solidFill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Praha</c:v>
                </c:pt>
                <c:pt idx="1">
                  <c:v>Čechy (bez Prahy)</c:v>
                </c:pt>
                <c:pt idx="2">
                  <c:v>Morava</c:v>
                </c:pt>
              </c:strCache>
            </c:strRef>
          </c:cat>
          <c:val>
            <c:numRef>
              <c:f>List1!$B$2:$B$4</c:f>
              <c:numCache>
                <c:formatCode>###0.0%</c:formatCode>
                <c:ptCount val="3"/>
                <c:pt idx="0">
                  <c:v>0.10724021505625733</c:v>
                </c:pt>
                <c:pt idx="1">
                  <c:v>0.53922452406865984</c:v>
                </c:pt>
                <c:pt idx="2">
                  <c:v>0.35353526087508258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0ED-4829-B965-95357A964BF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3.7735849056604008E-2"/>
          <c:y val="0.74135647121133297"/>
          <c:w val="0.94339622641509702"/>
          <c:h val="0.23495507514095171"/>
        </c:manualLayout>
      </c:layout>
      <c:overlay val="0"/>
      <c:txPr>
        <a:bodyPr/>
        <a:lstStyle/>
        <a:p>
          <a:pPr>
            <a:defRPr sz="800">
              <a:latin typeface="+mn-lt"/>
            </a:defRPr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3700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52B5D401-AC88-404D-831C-2EB2B4A421F1}" type="datetimeFigureOut">
              <a:rPr lang="cs-CZ" smtClean="0"/>
              <a:pPr/>
              <a:t>24.08.2020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3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3700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6EF5915F-3B21-42C9-8BC6-14F39586C90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65294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3700" y="0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/>
          <a:lstStyle>
            <a:lvl1pPr algn="r">
              <a:defRPr sz="1200"/>
            </a:lvl1pPr>
          </a:lstStyle>
          <a:p>
            <a:fld id="{ECAC3CE6-10D7-4ECA-9EE6-CB165BC4D7C1}" type="datetimeFigureOut">
              <a:rPr lang="cs-CZ" smtClean="0"/>
              <a:pPr/>
              <a:t>24.08.2020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400425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5" rIns="91413" bIns="45705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823" y="3228897"/>
            <a:ext cx="7942580" cy="3058954"/>
          </a:xfrm>
          <a:prstGeom prst="rect">
            <a:avLst/>
          </a:prstGeom>
        </p:spPr>
        <p:txBody>
          <a:bodyPr vert="horz" lIns="91413" tIns="45705" rIns="91413" bIns="45705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3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3700" y="6456613"/>
            <a:ext cx="4302231" cy="339884"/>
          </a:xfrm>
          <a:prstGeom prst="rect">
            <a:avLst/>
          </a:prstGeom>
        </p:spPr>
        <p:txBody>
          <a:bodyPr vert="horz" lIns="91413" tIns="45705" rIns="91413" bIns="45705" rtlCol="0" anchor="b"/>
          <a:lstStyle>
            <a:lvl1pPr algn="r">
              <a:defRPr sz="1200"/>
            </a:lvl1pPr>
          </a:lstStyle>
          <a:p>
            <a:fld id="{A7349DA9-BD81-423A-A0BE-E4DCEA2E9DD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574556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5598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66307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663075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663075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663075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663075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663075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663075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8559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66307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66307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66307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66307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663075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663075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663075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66307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wmf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jpeg"/><Relationship Id="rId5" Type="http://schemas.openxmlformats.org/officeDocument/2006/relationships/image" Target="../media/image1.wmf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Úvodní snímek_el. ve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FAA9F5FA-7977-49C2-92F0-E2663F3D13EB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grpSp>
        <p:nvGrpSpPr>
          <p:cNvPr id="2" name="Skupina 19"/>
          <p:cNvGrpSpPr/>
          <p:nvPr userDrawn="1"/>
        </p:nvGrpSpPr>
        <p:grpSpPr>
          <a:xfrm>
            <a:off x="1214414" y="2786059"/>
            <a:ext cx="6715171" cy="1285884"/>
            <a:chOff x="358499" y="281647"/>
            <a:chExt cx="8421166" cy="592935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1" name="Zaoblený obdélník 20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2" name="Obdélník 21"/>
            <p:cNvSpPr/>
            <p:nvPr userDrawn="1"/>
          </p:nvSpPr>
          <p:spPr>
            <a:xfrm>
              <a:off x="6922274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80" name="Podnadpis 2"/>
          <p:cNvSpPr>
            <a:spLocks noGrp="1"/>
          </p:cNvSpPr>
          <p:nvPr>
            <p:ph type="subTitle" idx="1"/>
          </p:nvPr>
        </p:nvSpPr>
        <p:spPr>
          <a:xfrm>
            <a:off x="1323953" y="5040000"/>
            <a:ext cx="6480000" cy="70960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1400" b="0" kern="1200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/>
                <a:latin typeface="Verdana" pitchFamily="34" charset="0"/>
                <a:ea typeface="+mj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  <a:ln>
            <a:noFill/>
          </a:ln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>
                <a:ln w="12700">
                  <a:noFill/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pic>
        <p:nvPicPr>
          <p:cNvPr id="24" name="Obrázek 23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40527" y="6429420"/>
            <a:ext cx="1101725" cy="298450"/>
          </a:xfrm>
          <a:prstGeom prst="rect">
            <a:avLst/>
          </a:prstGeom>
        </p:spPr>
      </p:pic>
      <p:grpSp>
        <p:nvGrpSpPr>
          <p:cNvPr id="39" name="Skupina 38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42" name="Obdélník 41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43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45" name="Obdélník 44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6" name="Obdélník 45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7" name="Obdélník 46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8" name="Obdélník 47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9" name="Obdélník 48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0" name="Obdélník 49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1" name="Obdélník 50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60" name="Obdélník 59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61" name="Zástupný symbol pro text 38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27" name="Obrázek 26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ODĚLOVACÍ STRÁ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779F4EFA-3619-4900-A375-D148A9F9A6C5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</p:spPr>
        <p:txBody>
          <a:bodyPr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grpSp>
        <p:nvGrpSpPr>
          <p:cNvPr id="47" name="Skupina 46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grpSp>
          <p:nvGrpSpPr>
            <p:cNvPr id="48" name="Skupina 47"/>
            <p:cNvGrpSpPr/>
            <p:nvPr userDrawn="1"/>
          </p:nvGrpSpPr>
          <p:grpSpPr>
            <a:xfrm>
              <a:off x="1" y="6357982"/>
              <a:ext cx="9144000" cy="428604"/>
              <a:chOff x="1" y="6357982"/>
              <a:chExt cx="9144000" cy="428604"/>
            </a:xfrm>
          </p:grpSpPr>
          <p:sp>
            <p:nvSpPr>
              <p:cNvPr id="50" name="Obdélník 49"/>
              <p:cNvSpPr/>
              <p:nvPr/>
            </p:nvSpPr>
            <p:spPr>
              <a:xfrm>
                <a:off x="1" y="6357982"/>
                <a:ext cx="9144000" cy="4286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grpSp>
            <p:nvGrpSpPr>
              <p:cNvPr id="51" name="Skupina 50"/>
              <p:cNvGrpSpPr/>
              <p:nvPr userDrawn="1"/>
            </p:nvGrpSpPr>
            <p:grpSpPr>
              <a:xfrm>
                <a:off x="785818" y="6357982"/>
                <a:ext cx="5500694" cy="428604"/>
                <a:chOff x="571472" y="6072206"/>
                <a:chExt cx="4572032" cy="571504"/>
              </a:xfrm>
            </p:grpSpPr>
            <p:sp>
              <p:nvSpPr>
                <p:cNvPr id="61" name="Obdélník 60"/>
                <p:cNvSpPr/>
                <p:nvPr/>
              </p:nvSpPr>
              <p:spPr>
                <a:xfrm>
                  <a:off x="571472" y="6072206"/>
                  <a:ext cx="571504" cy="571504"/>
                </a:xfrm>
                <a:prstGeom prst="rect">
                  <a:avLst/>
                </a:prstGeom>
                <a:solidFill>
                  <a:srgbClr val="009FB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2" name="Obdélník 61"/>
                <p:cNvSpPr/>
                <p:nvPr/>
              </p:nvSpPr>
              <p:spPr>
                <a:xfrm>
                  <a:off x="1142976" y="6072206"/>
                  <a:ext cx="571504" cy="571504"/>
                </a:xfrm>
                <a:prstGeom prst="rect">
                  <a:avLst/>
                </a:prstGeom>
                <a:solidFill>
                  <a:srgbClr val="0042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3" name="Obdélník 62"/>
                <p:cNvSpPr/>
                <p:nvPr/>
              </p:nvSpPr>
              <p:spPr>
                <a:xfrm>
                  <a:off x="1714480" y="6072206"/>
                  <a:ext cx="571504" cy="571504"/>
                </a:xfrm>
                <a:prstGeom prst="rect">
                  <a:avLst/>
                </a:prstGeom>
                <a:solidFill>
                  <a:srgbClr val="83C9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4" name="Obdélník 63"/>
                <p:cNvSpPr/>
                <p:nvPr/>
              </p:nvSpPr>
              <p:spPr>
                <a:xfrm>
                  <a:off x="2285984" y="6072206"/>
                  <a:ext cx="571504" cy="571504"/>
                </a:xfrm>
                <a:prstGeom prst="rect">
                  <a:avLst/>
                </a:prstGeom>
                <a:solidFill>
                  <a:srgbClr val="7C78A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5" name="Obdélník 64"/>
                <p:cNvSpPr/>
                <p:nvPr/>
              </p:nvSpPr>
              <p:spPr>
                <a:xfrm>
                  <a:off x="2857488" y="6072206"/>
                  <a:ext cx="571504" cy="571504"/>
                </a:xfrm>
                <a:prstGeom prst="rect">
                  <a:avLst/>
                </a:prstGeom>
                <a:solidFill>
                  <a:srgbClr val="B9203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6" name="Obdélník 65"/>
                <p:cNvSpPr/>
                <p:nvPr/>
              </p:nvSpPr>
              <p:spPr>
                <a:xfrm>
                  <a:off x="3428992" y="6072206"/>
                  <a:ext cx="571504" cy="571504"/>
                </a:xfrm>
                <a:prstGeom prst="rect">
                  <a:avLst/>
                </a:prstGeom>
                <a:solidFill>
                  <a:srgbClr val="F49F2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7" name="Obdélník 66"/>
                <p:cNvSpPr/>
                <p:nvPr/>
              </p:nvSpPr>
              <p:spPr>
                <a:xfrm>
                  <a:off x="4000496" y="6072206"/>
                  <a:ext cx="571504" cy="571504"/>
                </a:xfrm>
                <a:prstGeom prst="rect">
                  <a:avLst/>
                </a:prstGeom>
                <a:solidFill>
                  <a:srgbClr val="77AD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68" name="Obdélník 67"/>
                <p:cNvSpPr/>
                <p:nvPr/>
              </p:nvSpPr>
              <p:spPr>
                <a:xfrm>
                  <a:off x="4572000" y="6072206"/>
                  <a:ext cx="571504" cy="571504"/>
                </a:xfrm>
                <a:prstGeom prst="rect">
                  <a:avLst/>
                </a:prstGeom>
                <a:solidFill>
                  <a:srgbClr val="00A27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</p:grpSp>
        </p:grpSp>
        <p:pic>
          <p:nvPicPr>
            <p:cNvPr id="49" name="Obrázek 48" descr="research.wmf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956376" y="6453336"/>
              <a:ext cx="874380" cy="236864"/>
            </a:xfrm>
            <a:prstGeom prst="rect">
              <a:avLst/>
            </a:prstGeom>
          </p:spPr>
        </p:pic>
      </p:grpSp>
      <p:sp>
        <p:nvSpPr>
          <p:cNvPr id="69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21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BF1BE794-195A-4F58-9C4B-E8A39F0570D5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0" name="Podnadpis 2"/>
          <p:cNvSpPr>
            <a:spLocks noGrp="1"/>
          </p:cNvSpPr>
          <p:nvPr>
            <p:ph type="subTitle" idx="1"/>
          </p:nvPr>
        </p:nvSpPr>
        <p:spPr>
          <a:xfrm>
            <a:off x="1323953" y="5040000"/>
            <a:ext cx="6480000" cy="70960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1400" b="0" kern="1200" cap="none" spc="0" dirty="0">
                <a:ln w="12700">
                  <a:noFill/>
                  <a:prstDash val="solid"/>
                </a:ln>
                <a:solidFill>
                  <a:schemeClr val="bg2">
                    <a:lumMod val="75000"/>
                  </a:schemeClr>
                </a:solidFill>
                <a:effectLst/>
                <a:latin typeface="Verdana" pitchFamily="34" charset="0"/>
                <a:ea typeface="+mj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90" name="Nadpis 1"/>
          <p:cNvSpPr>
            <a:spLocks noGrp="1"/>
          </p:cNvSpPr>
          <p:nvPr>
            <p:ph type="ctrTitle"/>
          </p:nvPr>
        </p:nvSpPr>
        <p:spPr>
          <a:xfrm>
            <a:off x="1323952" y="2938459"/>
            <a:ext cx="6480000" cy="933472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400" b="1" cap="none" spc="0">
                <a:ln w="12700">
                  <a:noFill/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pic>
        <p:nvPicPr>
          <p:cNvPr id="25" name="Obrázek 24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640527" y="6429420"/>
            <a:ext cx="1101725" cy="298450"/>
          </a:xfrm>
          <a:prstGeom prst="rect">
            <a:avLst/>
          </a:prstGeom>
        </p:spPr>
      </p:pic>
      <p:sp>
        <p:nvSpPr>
          <p:cNvPr id="23" name="Zástupný symbol pro obrázek 24"/>
          <p:cNvSpPr>
            <a:spLocks noGrp="1"/>
          </p:cNvSpPr>
          <p:nvPr>
            <p:ph type="pic" sz="quarter" idx="13" hasCustomPrompt="1"/>
          </p:nvPr>
        </p:nvSpPr>
        <p:spPr>
          <a:xfrm>
            <a:off x="3462339" y="928688"/>
            <a:ext cx="2214569" cy="50004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buNone/>
              <a:defRPr sz="1100">
                <a:solidFill>
                  <a:schemeClr val="tx1">
                    <a:lumMod val="60000"/>
                    <a:lumOff val="40000"/>
                  </a:schemeClr>
                </a:solidFill>
                <a:latin typeface="Verdana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0" cap="none" spc="0" normalizeH="0" baseline="0" noProof="0" dirty="0">
                <a:ln>
                  <a:noFill/>
                </a:ln>
                <a:solidFill>
                  <a:srgbClr val="4E4E4E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vložte logo klienta</a:t>
            </a:r>
          </a:p>
        </p:txBody>
      </p:sp>
      <p:grpSp>
        <p:nvGrpSpPr>
          <p:cNvPr id="20" name="Skupina 19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22" name="Obdélník 21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24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27" name="Obdélník 26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28" name="Obdélník 27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29" name="Obdélník 28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0" name="Obdélník 29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1" name="Obdélník 30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2" name="Obdélník 31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3" name="Obdélník 32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4" name="Obdélník 33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35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6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Obrázek 36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23" name="Zaoblený obdélník 22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685" y="1600201"/>
            <a:ext cx="7429552" cy="4114816"/>
          </a:xfrm>
        </p:spPr>
        <p:txBody>
          <a:bodyPr bIns="4680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200" b="0" spc="0" baseline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cs typeface="Arial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1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Tx/>
              <a:buBlip>
                <a:blip r:embed="rId4"/>
              </a:buBlip>
              <a:defRPr sz="10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buFont typeface="Courier New" pitchFamily="49" charset="0"/>
              <a:buChar char="o"/>
              <a:defRPr sz="9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defRPr sz="8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67BB4789-35F1-4D5E-90B1-01D99ACE57C5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24" name="Přímá spojovací čára 23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8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17685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29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grpSp>
        <p:nvGrpSpPr>
          <p:cNvPr id="45" name="Skupina 44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47" name="Obdélník 46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48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50" name="Obdélník 49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1" name="Obdélník 50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2" name="Obdélník 51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3" name="Obdélník 52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4" name="Obdélník 53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5" name="Obdélník 54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6" name="Obdélník 55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7" name="Obdélník 56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58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0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Obrázek 30" descr="research.wmf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EARCH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8"/>
          <p:cNvGrpSpPr/>
          <p:nvPr userDrawn="1"/>
        </p:nvGrpSpPr>
        <p:grpSpPr>
          <a:xfrm>
            <a:off x="177082" y="428616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6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3400" y="1628800"/>
            <a:ext cx="4038600" cy="4525963"/>
          </a:xfrm>
        </p:spPr>
        <p:txBody>
          <a:bodyPr vert="horz" lIns="91440" tIns="45720" rIns="91440" bIns="46800" rtlCol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0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28800"/>
            <a:ext cx="4038600" cy="4525963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0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0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7" name="Zástupný symbol pro text 36"/>
          <p:cNvSpPr>
            <a:spLocks noGrp="1"/>
          </p:cNvSpPr>
          <p:nvPr>
            <p:ph type="body" sz="quarter" idx="14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grpSp>
        <p:nvGrpSpPr>
          <p:cNvPr id="47" name="Skupina 46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49" name="Obdélník 48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50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52" name="Obdélník 51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3" name="Obdélník 52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4" name="Obdélník 53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5" name="Obdélník 54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6" name="Obdélník 55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7" name="Obdélník 56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8" name="Obdélník 57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59" name="Obdélník 58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39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29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Obrázek 29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8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vert="horz" lIns="91440" tIns="45720" rIns="91440" bIns="46800" rtlCol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2188839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AD0AD14A-52E4-452C-A3EC-797B6A61A778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9" name="Zástupný symbol pro text 30"/>
          <p:cNvSpPr>
            <a:spLocks noGrp="1"/>
          </p:cNvSpPr>
          <p:nvPr>
            <p:ph type="body" sz="quarter" idx="13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1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2" name="Zástupný symbol pro obsah 3"/>
          <p:cNvSpPr>
            <a:spLocks noGrp="1"/>
          </p:cNvSpPr>
          <p:nvPr>
            <p:ph sz="half" idx="14"/>
          </p:nvPr>
        </p:nvSpPr>
        <p:spPr>
          <a:xfrm>
            <a:off x="4648200" y="3937324"/>
            <a:ext cx="4038600" cy="2188839"/>
          </a:xfrm>
        </p:spPr>
        <p:txBody>
          <a:bodyPr>
            <a:normAutofit/>
          </a:bodyPr>
          <a:lstStyle>
            <a:lvl1pPr>
              <a:buFontTx/>
              <a:buBlip>
                <a:blip r:embed="rId3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4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Blip>
                <a:blip r:embed="rId5"/>
              </a:buBlip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b="0" kern="1200" spc="0" baseline="0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33" name="Zástupný symbol pro text 36"/>
          <p:cNvSpPr>
            <a:spLocks noGrp="1"/>
          </p:cNvSpPr>
          <p:nvPr>
            <p:ph type="body" sz="quarter" idx="15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grpSp>
        <p:nvGrpSpPr>
          <p:cNvPr id="35" name="Skupina 34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37" name="Obdélník 36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38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40" name="Obdélník 39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1" name="Obdélník 40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2" name="Obdélník 41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3" name="Obdélník 42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4" name="Obdélník 43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5" name="Obdélník 44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6" name="Obdélník 45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7" name="Obdélník 46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48" name="Zástupný symbol pro text 38"/>
          <p:cNvSpPr>
            <a:spLocks noGrp="1"/>
          </p:cNvSpPr>
          <p:nvPr>
            <p:ph type="body" sz="quarter" idx="16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4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Obrázek 48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EARCH_Obsah +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8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10" name="Zaoblený obdélník 9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1" name="Obdélník 10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cxnSp>
        <p:nvCxnSpPr>
          <p:cNvPr id="27" name="Přímá spojovací čára 26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8" name="Obrázek 27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84800" y="1600200"/>
            <a:ext cx="4928400" cy="4525963"/>
          </a:xfrm>
        </p:spPr>
        <p:txBody>
          <a:bodyPr/>
          <a:lstStyle>
            <a:lvl1pPr>
              <a:buFontTx/>
              <a:buBlip>
                <a:blip r:embed="rId3"/>
              </a:buBlip>
              <a:defRPr lang="cs-CZ" sz="1200" b="0" kern="1200" spc="0" baseline="0" dirty="0" smtClean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1pPr>
            <a:lvl2pPr>
              <a:buFontTx/>
              <a:buBlip>
                <a:blip r:embed="rId4"/>
              </a:buBlip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2pPr>
            <a:lvl3pPr>
              <a:buFontTx/>
              <a:buBlip>
                <a:blip r:embed="rId5"/>
              </a:buBlip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Courier New" pitchFamily="49" charset="0"/>
              <a:buChar char="o"/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defRPr lang="cs-CZ" sz="1100" kern="1200" spc="0" baseline="0" dirty="0" smtClean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Klepnutím lze upravit styly předlohy textu.</a:t>
            </a:r>
          </a:p>
          <a:p>
            <a:pPr marL="342900" lvl="1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Druhá úroveň</a:t>
            </a:r>
          </a:p>
          <a:p>
            <a:pPr marL="342900" lvl="2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Třetí úroveň</a:t>
            </a:r>
          </a:p>
          <a:p>
            <a:pPr marL="342900" lvl="3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Čtvrtá úroveň</a:t>
            </a:r>
          </a:p>
          <a:p>
            <a:pPr marL="342900" lvl="4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</a:pPr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290E0613-6F99-4D1D-A840-429A0C6B6FA7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9AE6D080-A9D8-41CC-B170-85CB8EAE0492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4" name="Zástupný symbol pro obrázek 23"/>
          <p:cNvSpPr>
            <a:spLocks noGrp="1"/>
          </p:cNvSpPr>
          <p:nvPr>
            <p:ph type="pic" sz="quarter" idx="13"/>
          </p:nvPr>
        </p:nvSpPr>
        <p:spPr>
          <a:xfrm>
            <a:off x="5929200" y="1602000"/>
            <a:ext cx="2430000" cy="4525200"/>
          </a:xfrm>
        </p:spPr>
        <p:txBody>
          <a:bodyPr/>
          <a:lstStyle/>
          <a:p>
            <a:r>
              <a:rPr lang="cs-CZ"/>
              <a:t>Klepnutím na ikonu přidáte obrázek.</a:t>
            </a:r>
            <a:endParaRPr lang="cs-CZ" dirty="0"/>
          </a:p>
        </p:txBody>
      </p:sp>
      <p:sp>
        <p:nvSpPr>
          <p:cNvPr id="30" name="Zástupný symbol pro text 30"/>
          <p:cNvSpPr>
            <a:spLocks noGrp="1"/>
          </p:cNvSpPr>
          <p:nvPr>
            <p:ph type="body" sz="quarter" idx="14"/>
          </p:nvPr>
        </p:nvSpPr>
        <p:spPr>
          <a:xfrm>
            <a:off x="827088" y="1196975"/>
            <a:ext cx="7489825" cy="360363"/>
          </a:xfrm>
        </p:spPr>
        <p:txBody>
          <a:bodyPr>
            <a:noAutofit/>
          </a:bodyPr>
          <a:lstStyle>
            <a:lvl1pPr>
              <a:buNone/>
              <a:defRPr sz="1200" cap="all" baseline="0">
                <a:solidFill>
                  <a:srgbClr val="6EAA2E"/>
                </a:solidFill>
                <a:latin typeface="Verdana" pitchFamily="34" charset="0"/>
              </a:defRPr>
            </a:lvl1pPr>
          </a:lstStyle>
          <a:p>
            <a:pPr lvl="0"/>
            <a:r>
              <a:rPr lang="cs-CZ" dirty="0"/>
              <a:t>Klepnutím lze upravit styly předlohy</a:t>
            </a:r>
          </a:p>
        </p:txBody>
      </p:sp>
      <p:sp>
        <p:nvSpPr>
          <p:cNvPr id="32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all" spc="0" baseline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3" name="Zástupný symbol pro text 36"/>
          <p:cNvSpPr>
            <a:spLocks noGrp="1"/>
          </p:cNvSpPr>
          <p:nvPr>
            <p:ph type="body" sz="quarter" idx="15" hasCustomPrompt="1"/>
          </p:nvPr>
        </p:nvSpPr>
        <p:spPr>
          <a:xfrm>
            <a:off x="7452320" y="6093296"/>
            <a:ext cx="1224136" cy="216024"/>
          </a:xfrm>
          <a:ln>
            <a:solidFill>
              <a:schemeClr val="tx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lvl1pPr>
              <a:buNone/>
              <a:defRPr sz="900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cs-CZ" dirty="0"/>
              <a:t>N = </a:t>
            </a:r>
          </a:p>
        </p:txBody>
      </p:sp>
      <p:grpSp>
        <p:nvGrpSpPr>
          <p:cNvPr id="26" name="Skupina 25"/>
          <p:cNvGrpSpPr/>
          <p:nvPr userDrawn="1"/>
        </p:nvGrpSpPr>
        <p:grpSpPr>
          <a:xfrm>
            <a:off x="1" y="6286520"/>
            <a:ext cx="9144000" cy="517348"/>
            <a:chOff x="1" y="6286520"/>
            <a:chExt cx="9144000" cy="517348"/>
          </a:xfrm>
        </p:grpSpPr>
        <p:grpSp>
          <p:nvGrpSpPr>
            <p:cNvPr id="29" name="Skupina 28"/>
            <p:cNvGrpSpPr/>
            <p:nvPr userDrawn="1"/>
          </p:nvGrpSpPr>
          <p:grpSpPr>
            <a:xfrm>
              <a:off x="1" y="6286520"/>
              <a:ext cx="9144000" cy="517348"/>
              <a:chOff x="1" y="6286520"/>
              <a:chExt cx="9144000" cy="517348"/>
            </a:xfrm>
          </p:grpSpPr>
          <p:sp>
            <p:nvSpPr>
              <p:cNvPr id="35" name="Obdélník 34"/>
              <p:cNvSpPr/>
              <p:nvPr/>
            </p:nvSpPr>
            <p:spPr>
              <a:xfrm>
                <a:off x="1" y="6357982"/>
                <a:ext cx="9144000" cy="4286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grpSp>
            <p:nvGrpSpPr>
              <p:cNvPr id="36" name="Skupina 50"/>
              <p:cNvGrpSpPr/>
              <p:nvPr userDrawn="1"/>
            </p:nvGrpSpPr>
            <p:grpSpPr>
              <a:xfrm>
                <a:off x="785818" y="6357982"/>
                <a:ext cx="5500694" cy="428604"/>
                <a:chOff x="571472" y="6072206"/>
                <a:chExt cx="4572032" cy="571504"/>
              </a:xfrm>
            </p:grpSpPr>
            <p:sp>
              <p:nvSpPr>
                <p:cNvPr id="38" name="Obdélník 37"/>
                <p:cNvSpPr/>
                <p:nvPr/>
              </p:nvSpPr>
              <p:spPr>
                <a:xfrm>
                  <a:off x="571472" y="6072206"/>
                  <a:ext cx="571504" cy="571504"/>
                </a:xfrm>
                <a:prstGeom prst="rect">
                  <a:avLst/>
                </a:prstGeom>
                <a:solidFill>
                  <a:srgbClr val="009FB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39" name="Obdélník 38"/>
                <p:cNvSpPr/>
                <p:nvPr/>
              </p:nvSpPr>
              <p:spPr>
                <a:xfrm>
                  <a:off x="1142976" y="6072206"/>
                  <a:ext cx="571504" cy="571504"/>
                </a:xfrm>
                <a:prstGeom prst="rect">
                  <a:avLst/>
                </a:prstGeom>
                <a:solidFill>
                  <a:srgbClr val="0042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0" name="Obdélník 39"/>
                <p:cNvSpPr/>
                <p:nvPr/>
              </p:nvSpPr>
              <p:spPr>
                <a:xfrm>
                  <a:off x="1714480" y="6072206"/>
                  <a:ext cx="571504" cy="571504"/>
                </a:xfrm>
                <a:prstGeom prst="rect">
                  <a:avLst/>
                </a:prstGeom>
                <a:solidFill>
                  <a:srgbClr val="83C9C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1" name="Obdélník 40"/>
                <p:cNvSpPr/>
                <p:nvPr/>
              </p:nvSpPr>
              <p:spPr>
                <a:xfrm>
                  <a:off x="2285984" y="6072206"/>
                  <a:ext cx="571504" cy="571504"/>
                </a:xfrm>
                <a:prstGeom prst="rect">
                  <a:avLst/>
                </a:prstGeom>
                <a:solidFill>
                  <a:srgbClr val="7C78A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2" name="Obdélník 41"/>
                <p:cNvSpPr/>
                <p:nvPr/>
              </p:nvSpPr>
              <p:spPr>
                <a:xfrm>
                  <a:off x="2857488" y="6072206"/>
                  <a:ext cx="571504" cy="571504"/>
                </a:xfrm>
                <a:prstGeom prst="rect">
                  <a:avLst/>
                </a:prstGeom>
                <a:solidFill>
                  <a:srgbClr val="B9203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3" name="Obdélník 42"/>
                <p:cNvSpPr/>
                <p:nvPr/>
              </p:nvSpPr>
              <p:spPr>
                <a:xfrm>
                  <a:off x="3428992" y="6072206"/>
                  <a:ext cx="571504" cy="571504"/>
                </a:xfrm>
                <a:prstGeom prst="rect">
                  <a:avLst/>
                </a:prstGeom>
                <a:solidFill>
                  <a:srgbClr val="F49F2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4" name="Obdélník 43"/>
                <p:cNvSpPr/>
                <p:nvPr/>
              </p:nvSpPr>
              <p:spPr>
                <a:xfrm>
                  <a:off x="4000496" y="6072206"/>
                  <a:ext cx="571504" cy="571504"/>
                </a:xfrm>
                <a:prstGeom prst="rect">
                  <a:avLst/>
                </a:prstGeom>
                <a:solidFill>
                  <a:srgbClr val="77AD1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  <p:sp>
              <p:nvSpPr>
                <p:cNvPr id="45" name="Obdélník 44"/>
                <p:cNvSpPr/>
                <p:nvPr/>
              </p:nvSpPr>
              <p:spPr>
                <a:xfrm>
                  <a:off x="4572000" y="6072206"/>
                  <a:ext cx="571504" cy="571504"/>
                </a:xfrm>
                <a:prstGeom prst="rect">
                  <a:avLst/>
                </a:prstGeom>
                <a:solidFill>
                  <a:srgbClr val="00A27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s-CZ" dirty="0">
                    <a:latin typeface="Verdana" pitchFamily="34" charset="0"/>
                  </a:endParaRPr>
                </a:p>
              </p:txBody>
            </p:sp>
          </p:grpSp>
          <p:pic>
            <p:nvPicPr>
              <p:cNvPr id="37" name="Obrázek 7" descr="twitter ALI profilovka"/>
              <p:cNvPicPr>
                <a:picLocks noChangeAspect="1" noChangeArrowheads="1"/>
              </p:cNvPicPr>
              <p:nvPr userDrawn="1"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" t="6925" r="3169" b="20270"/>
              <a:stretch/>
            </p:blipFill>
            <p:spPr bwMode="auto">
              <a:xfrm>
                <a:off x="8028384" y="6286520"/>
                <a:ext cx="1115616" cy="5173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31" name="Obrázek 30" descr="research.wmf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020272" y="6453336"/>
              <a:ext cx="874380" cy="236864"/>
            </a:xfrm>
            <a:prstGeom prst="rect">
              <a:avLst/>
            </a:prstGeom>
          </p:spPr>
        </p:pic>
      </p:grpSp>
      <p:sp>
        <p:nvSpPr>
          <p:cNvPr id="46" name="Zástupný symbol pro text 38"/>
          <p:cNvSpPr>
            <a:spLocks noGrp="1"/>
          </p:cNvSpPr>
          <p:nvPr>
            <p:ph type="body" sz="quarter" idx="16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34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RESEARCH_Zadní strana_el. verz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délník 19"/>
          <p:cNvSpPr/>
          <p:nvPr userDrawn="1"/>
        </p:nvSpPr>
        <p:spPr>
          <a:xfrm>
            <a:off x="0" y="0"/>
            <a:ext cx="9144000" cy="6286520"/>
          </a:xfrm>
          <a:prstGeom prst="rect">
            <a:avLst/>
          </a:prstGeom>
          <a:gradFill flip="none" rotWithShape="1">
            <a:gsLst>
              <a:gs pos="0">
                <a:srgbClr val="77AD1C">
                  <a:shade val="30000"/>
                  <a:satMod val="115000"/>
                </a:srgbClr>
              </a:gs>
              <a:gs pos="50000">
                <a:srgbClr val="77AD1C">
                  <a:shade val="67500"/>
                  <a:satMod val="115000"/>
                </a:srgbClr>
              </a:gs>
              <a:gs pos="100000">
                <a:srgbClr val="77AD1C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sp>
        <p:nvSpPr>
          <p:cNvPr id="21" name="Obdélník 20"/>
          <p:cNvSpPr/>
          <p:nvPr userDrawn="1"/>
        </p:nvSpPr>
        <p:spPr>
          <a:xfrm>
            <a:off x="1" y="6357982"/>
            <a:ext cx="9144000" cy="428604"/>
          </a:xfrm>
          <a:prstGeom prst="rect">
            <a:avLst/>
          </a:prstGeom>
          <a:solidFill>
            <a:srgbClr val="77AD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atin typeface="Verdana" pitchFamily="34" charset="0"/>
            </a:endParaRPr>
          </a:p>
        </p:txBody>
      </p:sp>
      <p:grpSp>
        <p:nvGrpSpPr>
          <p:cNvPr id="6" name="Skupina 10"/>
          <p:cNvGrpSpPr/>
          <p:nvPr userDrawn="1"/>
        </p:nvGrpSpPr>
        <p:grpSpPr>
          <a:xfrm>
            <a:off x="785818" y="6357982"/>
            <a:ext cx="5500694" cy="428604"/>
            <a:chOff x="571472" y="6072206"/>
            <a:chExt cx="4572032" cy="571504"/>
          </a:xfrm>
        </p:grpSpPr>
        <p:sp>
          <p:nvSpPr>
            <p:cNvPr id="12" name="Obdélník 11"/>
            <p:cNvSpPr/>
            <p:nvPr/>
          </p:nvSpPr>
          <p:spPr>
            <a:xfrm>
              <a:off x="571472" y="6072206"/>
              <a:ext cx="571504" cy="571504"/>
            </a:xfrm>
            <a:prstGeom prst="rect">
              <a:avLst/>
            </a:prstGeom>
            <a:solidFill>
              <a:srgbClr val="009F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3" name="Obdélník 12"/>
            <p:cNvSpPr/>
            <p:nvPr/>
          </p:nvSpPr>
          <p:spPr>
            <a:xfrm>
              <a:off x="1142976" y="6072206"/>
              <a:ext cx="571504" cy="571504"/>
            </a:xfrm>
            <a:prstGeom prst="rect">
              <a:avLst/>
            </a:prstGeom>
            <a:solidFill>
              <a:srgbClr val="004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1714480" y="6072206"/>
              <a:ext cx="571504" cy="571504"/>
            </a:xfrm>
            <a:prstGeom prst="rect">
              <a:avLst/>
            </a:prstGeom>
            <a:solidFill>
              <a:srgbClr val="83C9C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5" name="Obdélník 14"/>
            <p:cNvSpPr/>
            <p:nvPr/>
          </p:nvSpPr>
          <p:spPr>
            <a:xfrm>
              <a:off x="2285984" y="6072206"/>
              <a:ext cx="571504" cy="571504"/>
            </a:xfrm>
            <a:prstGeom prst="rect">
              <a:avLst/>
            </a:prstGeom>
            <a:solidFill>
              <a:srgbClr val="7C78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6" name="Obdélník 15"/>
            <p:cNvSpPr/>
            <p:nvPr/>
          </p:nvSpPr>
          <p:spPr>
            <a:xfrm>
              <a:off x="2857488" y="6072206"/>
              <a:ext cx="571504" cy="571504"/>
            </a:xfrm>
            <a:prstGeom prst="rect">
              <a:avLst/>
            </a:prstGeom>
            <a:solidFill>
              <a:srgbClr val="B9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7" name="Obdélník 16"/>
            <p:cNvSpPr/>
            <p:nvPr/>
          </p:nvSpPr>
          <p:spPr>
            <a:xfrm>
              <a:off x="3428992" y="6072206"/>
              <a:ext cx="571504" cy="571504"/>
            </a:xfrm>
            <a:prstGeom prst="rect">
              <a:avLst/>
            </a:prstGeom>
            <a:solidFill>
              <a:srgbClr val="F49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8" name="Obdélník 17"/>
            <p:cNvSpPr/>
            <p:nvPr/>
          </p:nvSpPr>
          <p:spPr>
            <a:xfrm>
              <a:off x="4000496" y="6072206"/>
              <a:ext cx="571504" cy="5715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4572000" y="6072206"/>
              <a:ext cx="571504" cy="571504"/>
            </a:xfrm>
            <a:prstGeom prst="rect">
              <a:avLst/>
            </a:prstGeom>
            <a:solidFill>
              <a:srgbClr val="00A2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467894DC-3377-4869-AE9D-5609C945635D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23ED72DB-90F1-4573-830B-ECB5752A4DE0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Nadpis 1"/>
          <p:cNvSpPr txBox="1">
            <a:spLocks/>
          </p:cNvSpPr>
          <p:nvPr userDrawn="1"/>
        </p:nvSpPr>
        <p:spPr>
          <a:xfrm>
            <a:off x="457200" y="4500578"/>
            <a:ext cx="8229600" cy="12858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cs-CZ" sz="2400" b="1" kern="1200" cap="none" spc="0" dirty="0" smtClean="0">
                <a:ln w="12700">
                  <a:noFill/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yriad Pro" pitchFamily="34" charset="0"/>
                <a:ea typeface="+mj-ea"/>
                <a:cs typeface="Tahoma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1" i="0" u="none" strike="noStrike" kern="1200" cap="none" spc="0" normalizeH="0" baseline="0" noProof="0" dirty="0">
              <a:ln w="12700">
                <a:noFill/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Verdana" pitchFamily="34" charset="0"/>
              <a:ea typeface="+mj-ea"/>
              <a:cs typeface="Tahoma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MÉDEA RESEARCH, k.s.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Mikuleckého 1311/8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147 00 Praha 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Tel.: +420 241 004 500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000" b="0" kern="1200" spc="0" baseline="0" noProof="0" dirty="0">
                <a:solidFill>
                  <a:schemeClr val="bg1"/>
                </a:solidFill>
                <a:effectLst/>
                <a:latin typeface="Verdana" pitchFamily="34" charset="0"/>
                <a:ea typeface="+mn-ea"/>
                <a:cs typeface="Arial" pitchFamily="34" charset="0"/>
              </a:rPr>
              <a:t>www.medea.cz</a:t>
            </a:r>
          </a:p>
        </p:txBody>
      </p:sp>
      <p:pic>
        <p:nvPicPr>
          <p:cNvPr id="23" name="Obrázek 22" descr="research.w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643200" y="3857628"/>
            <a:ext cx="1857600" cy="5032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ESEARCH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/>
          <p:cNvGrpSpPr/>
          <p:nvPr userDrawn="1"/>
        </p:nvGrpSpPr>
        <p:grpSpPr>
          <a:xfrm>
            <a:off x="174743" y="428604"/>
            <a:ext cx="8789835" cy="6000768"/>
            <a:chOff x="358499" y="281647"/>
            <a:chExt cx="8421166" cy="5929353"/>
          </a:xfrm>
        </p:grpSpPr>
        <p:sp>
          <p:nvSpPr>
            <p:cNvPr id="23" name="Zaoblený obdélník 22"/>
            <p:cNvSpPr/>
            <p:nvPr userDrawn="1"/>
          </p:nvSpPr>
          <p:spPr>
            <a:xfrm>
              <a:off x="358499" y="281647"/>
              <a:ext cx="8421166" cy="5929353"/>
            </a:xfrm>
            <a:prstGeom prst="roundRect">
              <a:avLst>
                <a:gd name="adj" fmla="val 934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sp>
          <p:nvSpPr>
            <p:cNvPr id="27" name="Obdélník 26"/>
            <p:cNvSpPr/>
            <p:nvPr userDrawn="1"/>
          </p:nvSpPr>
          <p:spPr>
            <a:xfrm>
              <a:off x="6922277" y="281647"/>
              <a:ext cx="1857388" cy="1714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7685" y="571480"/>
            <a:ext cx="7500990" cy="46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lang="cs-CZ" sz="2400" b="0" kern="1200" cap="none" spc="0" dirty="0" smtClean="0">
                <a:ln w="12700">
                  <a:noFill/>
                  <a:prstDash val="solid"/>
                </a:ln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7224" y="1600201"/>
            <a:ext cx="7429552" cy="4114816"/>
          </a:xfrm>
        </p:spPr>
        <p:txBody>
          <a:bodyPr bIns="4680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600" b="0" spc="0" baseline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cs typeface="Arial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rgbClr val="FFC000"/>
              </a:buClr>
              <a:buFontTx/>
              <a:buBlip>
                <a:blip r:embed="rId4"/>
              </a:buBlip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buFont typeface="Courier New" pitchFamily="49" charset="0"/>
              <a:buChar char="o"/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rgbClr val="77AD1C"/>
              </a:buClr>
              <a:defRPr sz="1200" spc="0" baseline="0">
                <a:solidFill>
                  <a:schemeClr val="bg2">
                    <a:lumMod val="75000"/>
                  </a:schemeClr>
                </a:solidFill>
                <a:latin typeface="Verdana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fld id="{9701E3FF-FCDF-4742-A7AF-BC86ECEEDFD9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24" name="Přímá spojovací čára 23"/>
          <p:cNvCxnSpPr/>
          <p:nvPr userDrawn="1"/>
        </p:nvCxnSpPr>
        <p:spPr>
          <a:xfrm>
            <a:off x="857224" y="1142984"/>
            <a:ext cx="7429552" cy="1588"/>
          </a:xfrm>
          <a:prstGeom prst="line">
            <a:avLst/>
          </a:prstGeom>
          <a:ln>
            <a:solidFill>
              <a:srgbClr val="77AD1C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25" name="Obrázek 24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069155" y="6500834"/>
            <a:ext cx="1101725" cy="298450"/>
          </a:xfrm>
          <a:prstGeom prst="rect">
            <a:avLst/>
          </a:prstGeom>
        </p:spPr>
      </p:pic>
      <p:grpSp>
        <p:nvGrpSpPr>
          <p:cNvPr id="29" name="Skupina 28"/>
          <p:cNvGrpSpPr/>
          <p:nvPr userDrawn="1"/>
        </p:nvGrpSpPr>
        <p:grpSpPr>
          <a:xfrm>
            <a:off x="1" y="6357982"/>
            <a:ext cx="9144000" cy="428604"/>
            <a:chOff x="1" y="6357982"/>
            <a:chExt cx="9144000" cy="428604"/>
          </a:xfrm>
        </p:grpSpPr>
        <p:sp>
          <p:nvSpPr>
            <p:cNvPr id="31" name="Obdélník 30"/>
            <p:cNvSpPr/>
            <p:nvPr/>
          </p:nvSpPr>
          <p:spPr>
            <a:xfrm>
              <a:off x="1" y="6357982"/>
              <a:ext cx="9144000" cy="428604"/>
            </a:xfrm>
            <a:prstGeom prst="rect">
              <a:avLst/>
            </a:prstGeom>
            <a:solidFill>
              <a:srgbClr val="77AD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latin typeface="Verdana" pitchFamily="34" charset="0"/>
              </a:endParaRPr>
            </a:p>
          </p:txBody>
        </p:sp>
        <p:grpSp>
          <p:nvGrpSpPr>
            <p:cNvPr id="32" name="Skupina 50"/>
            <p:cNvGrpSpPr/>
            <p:nvPr userDrawn="1"/>
          </p:nvGrpSpPr>
          <p:grpSpPr>
            <a:xfrm>
              <a:off x="785818" y="6357982"/>
              <a:ext cx="5500694" cy="428604"/>
              <a:chOff x="571472" y="6072206"/>
              <a:chExt cx="4572032" cy="571504"/>
            </a:xfrm>
          </p:grpSpPr>
          <p:sp>
            <p:nvSpPr>
              <p:cNvPr id="34" name="Obdélník 33"/>
              <p:cNvSpPr/>
              <p:nvPr/>
            </p:nvSpPr>
            <p:spPr>
              <a:xfrm>
                <a:off x="571472" y="6072206"/>
                <a:ext cx="571504" cy="571504"/>
              </a:xfrm>
              <a:prstGeom prst="rect">
                <a:avLst/>
              </a:prstGeom>
              <a:solidFill>
                <a:srgbClr val="009F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5" name="Obdélník 34"/>
              <p:cNvSpPr/>
              <p:nvPr/>
            </p:nvSpPr>
            <p:spPr>
              <a:xfrm>
                <a:off x="1142976" y="6072206"/>
                <a:ext cx="571504" cy="571504"/>
              </a:xfrm>
              <a:prstGeom prst="rect">
                <a:avLst/>
              </a:prstGeom>
              <a:solidFill>
                <a:srgbClr val="00427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6" name="Obdélník 35"/>
              <p:cNvSpPr/>
              <p:nvPr/>
            </p:nvSpPr>
            <p:spPr>
              <a:xfrm>
                <a:off x="1714480" y="6072206"/>
                <a:ext cx="571504" cy="571504"/>
              </a:xfrm>
              <a:prstGeom prst="rect">
                <a:avLst/>
              </a:prstGeom>
              <a:solidFill>
                <a:srgbClr val="83C9C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7" name="Obdélník 36"/>
              <p:cNvSpPr/>
              <p:nvPr/>
            </p:nvSpPr>
            <p:spPr>
              <a:xfrm>
                <a:off x="2285984" y="6072206"/>
                <a:ext cx="571504" cy="571504"/>
              </a:xfrm>
              <a:prstGeom prst="rect">
                <a:avLst/>
              </a:prstGeom>
              <a:solidFill>
                <a:srgbClr val="7C78A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8" name="Obdélník 37"/>
              <p:cNvSpPr/>
              <p:nvPr/>
            </p:nvSpPr>
            <p:spPr>
              <a:xfrm>
                <a:off x="2857488" y="6072206"/>
                <a:ext cx="571504" cy="571504"/>
              </a:xfrm>
              <a:prstGeom prst="rect">
                <a:avLst/>
              </a:prstGeom>
              <a:solidFill>
                <a:srgbClr val="B9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39" name="Obdélník 38"/>
              <p:cNvSpPr/>
              <p:nvPr/>
            </p:nvSpPr>
            <p:spPr>
              <a:xfrm>
                <a:off x="3428992" y="6072206"/>
                <a:ext cx="571504" cy="571504"/>
              </a:xfrm>
              <a:prstGeom prst="rect">
                <a:avLst/>
              </a:prstGeom>
              <a:solidFill>
                <a:srgbClr val="F49F2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0" name="Obdélník 39"/>
              <p:cNvSpPr/>
              <p:nvPr/>
            </p:nvSpPr>
            <p:spPr>
              <a:xfrm>
                <a:off x="4000496" y="6072206"/>
                <a:ext cx="571504" cy="571504"/>
              </a:xfrm>
              <a:prstGeom prst="rect">
                <a:avLst/>
              </a:prstGeom>
              <a:solidFill>
                <a:srgbClr val="77AD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  <p:sp>
            <p:nvSpPr>
              <p:cNvPr id="41" name="Obdélník 40"/>
              <p:cNvSpPr/>
              <p:nvPr/>
            </p:nvSpPr>
            <p:spPr>
              <a:xfrm>
                <a:off x="4572000" y="6072206"/>
                <a:ext cx="571504" cy="571504"/>
              </a:xfrm>
              <a:prstGeom prst="rect">
                <a:avLst/>
              </a:prstGeom>
              <a:solidFill>
                <a:srgbClr val="00A2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>
                  <a:latin typeface="Verdana" pitchFamily="34" charset="0"/>
                </a:endParaRPr>
              </a:p>
            </p:txBody>
          </p:sp>
        </p:grpSp>
      </p:grpSp>
      <p:sp>
        <p:nvSpPr>
          <p:cNvPr id="42" name="Zástupný symbol pro text 38"/>
          <p:cNvSpPr>
            <a:spLocks noGrp="1"/>
          </p:cNvSpPr>
          <p:nvPr>
            <p:ph type="body" sz="quarter" idx="15" hasCustomPrompt="1"/>
          </p:nvPr>
        </p:nvSpPr>
        <p:spPr>
          <a:xfrm>
            <a:off x="763474" y="6380435"/>
            <a:ext cx="6192837" cy="288925"/>
          </a:xfrm>
        </p:spPr>
        <p:txBody>
          <a:bodyPr>
            <a:normAutofit/>
          </a:bodyPr>
          <a:lstStyle>
            <a:lvl1pPr>
              <a:buNone/>
              <a:defRPr sz="7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 smtClean="0"/>
              <a:t>Otázzka</a:t>
            </a:r>
            <a:endParaRPr lang="cs-CZ" dirty="0"/>
          </a:p>
        </p:txBody>
      </p:sp>
      <p:pic>
        <p:nvPicPr>
          <p:cNvPr id="43" name="Obrázek 7" descr="twitter ALI profilovka"/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7638985" y="188640"/>
            <a:ext cx="1397511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Obrázek 43" descr="research.wmf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956376" y="6453336"/>
            <a:ext cx="874380" cy="23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037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7A557-FE65-4BDA-835E-47AE98C51EE8}" type="datetime1">
              <a:rPr lang="cs-CZ" smtClean="0"/>
              <a:t>24.08.2020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20DF0-BEB6-441B-BBC5-D40B6197CB0F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4" r:id="rId2"/>
    <p:sldLayoutId id="2147483721" r:id="rId3"/>
    <p:sldLayoutId id="2147483722" r:id="rId4"/>
    <p:sldLayoutId id="2147483735" r:id="rId5"/>
    <p:sldLayoutId id="2147483730" r:id="rId6"/>
    <p:sldLayoutId id="2147483731" r:id="rId7"/>
    <p:sldLayoutId id="2147483733" r:id="rId8"/>
    <p:sldLayoutId id="2147483736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png"/><Relationship Id="rId4" Type="http://schemas.openxmlformats.org/officeDocument/2006/relationships/chart" Target="../charts/char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openxmlformats.org/officeDocument/2006/relationships/chart" Target="../charts/chart28.xml"/><Relationship Id="rId4" Type="http://schemas.openxmlformats.org/officeDocument/2006/relationships/chart" Target="../charts/char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13" Type="http://schemas.openxmlformats.org/officeDocument/2006/relationships/chart" Target="../charts/chart10.xml"/><Relationship Id="rId3" Type="http://schemas.openxmlformats.org/officeDocument/2006/relationships/image" Target="../media/image6.jpeg"/><Relationship Id="rId7" Type="http://schemas.openxmlformats.org/officeDocument/2006/relationships/chart" Target="../charts/chart4.xml"/><Relationship Id="rId12" Type="http://schemas.openxmlformats.org/officeDocument/2006/relationships/chart" Target="../charts/chart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3.xml"/><Relationship Id="rId11" Type="http://schemas.openxmlformats.org/officeDocument/2006/relationships/chart" Target="../charts/chart8.xml"/><Relationship Id="rId5" Type="http://schemas.openxmlformats.org/officeDocument/2006/relationships/chart" Target="../charts/chart2.xml"/><Relationship Id="rId15" Type="http://schemas.openxmlformats.org/officeDocument/2006/relationships/chart" Target="../charts/chart1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Relationship Id="rId14" Type="http://schemas.openxmlformats.org/officeDocument/2006/relationships/chart" Target="../charts/char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1214414" y="2928934"/>
            <a:ext cx="6715172" cy="933472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cs-CZ" sz="2200" dirty="0" smtClean="0">
                <a:solidFill>
                  <a:srgbClr val="4E4E4E"/>
                </a:solidFill>
              </a:rPr>
              <a:t>PŘEDSEVZETÍ A JEJICH DODRŽOVÁNÍ</a:t>
            </a:r>
            <a:r>
              <a:rPr lang="cs-CZ" dirty="0">
                <a:solidFill>
                  <a:srgbClr val="4E4E4E"/>
                </a:solidFill>
              </a:rPr>
              <a:t/>
            </a:r>
            <a:br>
              <a:rPr lang="cs-CZ" dirty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zpráva </a:t>
            </a:r>
            <a:r>
              <a:rPr lang="cs-CZ" sz="2000" dirty="0">
                <a:solidFill>
                  <a:srgbClr val="4E4E4E"/>
                </a:solidFill>
              </a:rPr>
              <a:t>z </a:t>
            </a:r>
            <a:r>
              <a:rPr lang="cs-CZ" sz="2000" dirty="0" smtClean="0">
                <a:solidFill>
                  <a:srgbClr val="4E4E4E"/>
                </a:solidFill>
              </a:rPr>
              <a:t>průzkumu</a:t>
            </a:r>
            <a:endParaRPr lang="cs-CZ" sz="2000" dirty="0">
              <a:solidFill>
                <a:srgbClr val="4E4E4E"/>
              </a:solidFill>
            </a:endParaRPr>
          </a:p>
        </p:txBody>
      </p:sp>
      <p:pic>
        <p:nvPicPr>
          <p:cNvPr id="5" name="Obrázek 7" descr="twitter ALI profilovk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2915816" y="620688"/>
            <a:ext cx="310558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KONKRÉTNÍ PŘEDSEVZETÍ O NEALKOHOLICKÝCH </a:t>
            </a:r>
            <a:r>
              <a:rPr lang="cs-CZ" sz="2000" dirty="0" smtClean="0">
                <a:solidFill>
                  <a:srgbClr val="4E4E4E"/>
                </a:solidFill>
              </a:rPr>
              <a:t/>
            </a:r>
            <a:br>
              <a:rPr lang="cs-CZ" sz="2000" dirty="0" smtClean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NÁPOJÍCH (POPULACE)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NEJOBVYKLEJŠÍ PŘEDSEVZETÍ TÝKAJÍCÍ SE NEALKO NÁPOJŮ JE PÍT VÍCE – tento cíl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si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někdy dalo 15 % české populace. DÁLE PRAVIDELNÉ PITÍ, OMEZENÍ SLAZENÝCH NÁPOJŮ A PITÍ POUZE ČISTÉ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VODY. </a:t>
            </a:r>
            <a:endParaRPr lang="cs-CZ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xmlns="" id="{9792A492-FCCA-433E-9976-2EE041E71D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1918449"/>
              </p:ext>
            </p:extLst>
          </p:nvPr>
        </p:nvGraphicFramePr>
        <p:xfrm>
          <a:off x="311789" y="2103854"/>
          <a:ext cx="8508683" cy="3512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0220B468-6958-431B-944F-8DBDEB3794C2}"/>
              </a:ext>
            </a:extLst>
          </p:cNvPr>
          <p:cNvSpPr txBox="1"/>
          <p:nvPr/>
        </p:nvSpPr>
        <p:spPr>
          <a:xfrm>
            <a:off x="323528" y="2061176"/>
            <a:ext cx="8363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Konkrétní předsevzetí o nealko nápojích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AC92E2EE-4613-4C7B-8EDB-5F1CDC8136BD}"/>
              </a:ext>
            </a:extLst>
          </p:cNvPr>
          <p:cNvSpPr txBox="1"/>
          <p:nvPr/>
        </p:nvSpPr>
        <p:spPr>
          <a:xfrm>
            <a:off x="3923928" y="5659440"/>
            <a:ext cx="1714997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509</a:t>
            </a:r>
          </a:p>
        </p:txBody>
      </p:sp>
    </p:spTree>
    <p:extLst>
      <p:ext uri="{BB962C8B-B14F-4D97-AF65-F5344CB8AC3E}">
        <p14:creationId xmlns:p14="http://schemas.microsoft.com/office/powerpoint/2010/main" val="174971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PROČ </a:t>
            </a:r>
            <a:r>
              <a:rPr lang="cs-CZ" sz="2000" dirty="0" smtClean="0">
                <a:solidFill>
                  <a:srgbClr val="4E4E4E"/>
                </a:solidFill>
              </a:rPr>
              <a:t>SI LIDÉ </a:t>
            </a:r>
            <a:r>
              <a:rPr lang="cs-CZ" sz="2000" dirty="0">
                <a:solidFill>
                  <a:srgbClr val="4E4E4E"/>
                </a:solidFill>
              </a:rPr>
              <a:t>NEDÁVAJÍ PŘEDSEVZETÍ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44 % lidí, kteří si nikdy nedali žádné předsevzetí, si ho nedalo z  toho důvodu, že to podle jejich názoru nemá smysl, nepotřebují to, nevěří na to. </a:t>
            </a:r>
            <a:endParaRPr lang="cs-CZ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Zástupný symbol pro obsah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107159"/>
              </p:ext>
            </p:extLst>
          </p:nvPr>
        </p:nvGraphicFramePr>
        <p:xfrm>
          <a:off x="323528" y="2842495"/>
          <a:ext cx="4968552" cy="3106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22FD97A1-942B-4082-A958-D0E16D50C61B}"/>
              </a:ext>
            </a:extLst>
          </p:cNvPr>
          <p:cNvSpPr txBox="1"/>
          <p:nvPr/>
        </p:nvSpPr>
        <p:spPr>
          <a:xfrm>
            <a:off x="1907704" y="5947966"/>
            <a:ext cx="1930832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si nedali žádné předsevzetí; N = 81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75AFABFC-0891-472E-B9FD-19F552F99D9C}"/>
              </a:ext>
            </a:extLst>
          </p:cNvPr>
          <p:cNvSpPr txBox="1"/>
          <p:nvPr/>
        </p:nvSpPr>
        <p:spPr>
          <a:xfrm>
            <a:off x="1553369" y="2364660"/>
            <a:ext cx="41650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Důvody nedávání si předsevzetí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25141FA4-CA70-4392-BF84-D2B69D41E866}"/>
              </a:ext>
            </a:extLst>
          </p:cNvPr>
          <p:cNvSpPr txBox="1"/>
          <p:nvPr/>
        </p:nvSpPr>
        <p:spPr>
          <a:xfrm>
            <a:off x="5220072" y="2848287"/>
            <a:ext cx="367240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Ženy statisticky významně častěji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než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muži deklarují, že si nedávají žádné předsevzetí z toho důvodu, že by ho nedodržely. Domnívá se to 27 % žen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z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těch, které si nedávají předsevzetí.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Lidé žijící na Moravě častěji oproti obyvatelům Čech s výjimkou obyvatel Prahy nemají důvod si dávat předsevzetí, protože ho nepotřebují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a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nemá to pro ně smysl. </a:t>
            </a:r>
          </a:p>
        </p:txBody>
      </p:sp>
    </p:spTree>
    <p:extLst>
      <p:ext uri="{BB962C8B-B14F-4D97-AF65-F5344CB8AC3E}">
        <p14:creationId xmlns:p14="http://schemas.microsoft.com/office/powerpoint/2010/main" val="318739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JAK SI LIDÉ DÁVAJÍ PŘEDSEVZETÍ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Nejčastěji si lidé dávají předsevzetí pouze tak, že si ho řeknou sami pro sebe.</a:t>
            </a:r>
          </a:p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Nejvíce efektivním způsobem pro dodržování předsevzetí je zmínit se o něm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před ostatními.  </a:t>
            </a:r>
            <a:endParaRPr lang="cs-CZ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608250419"/>
              </p:ext>
            </p:extLst>
          </p:nvPr>
        </p:nvGraphicFramePr>
        <p:xfrm>
          <a:off x="323528" y="2537455"/>
          <a:ext cx="3528392" cy="2446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1043608" y="5013756"/>
            <a:ext cx="2736304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si dávají předsevzetí; N = 406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3C8C241A-2972-45A8-A765-240FAB6FADAA}"/>
              </a:ext>
            </a:extLst>
          </p:cNvPr>
          <p:cNvSpPr txBox="1"/>
          <p:nvPr/>
        </p:nvSpPr>
        <p:spPr>
          <a:xfrm>
            <a:off x="1067344" y="2309009"/>
            <a:ext cx="41650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Způsoby dávání si předsevzetí</a:t>
            </a:r>
          </a:p>
        </p:txBody>
      </p:sp>
      <p:graphicFrame>
        <p:nvGraphicFramePr>
          <p:cNvPr id="8" name="Zástupný symbol pro obsah 13">
            <a:extLst>
              <a:ext uri="{FF2B5EF4-FFF2-40B4-BE49-F238E27FC236}">
                <a16:creationId xmlns:a16="http://schemas.microsoft.com/office/drawing/2014/main" xmlns="" id="{268A4A1D-E26D-40C3-A52A-20EB608E55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3789139"/>
              </p:ext>
            </p:extLst>
          </p:nvPr>
        </p:nvGraphicFramePr>
        <p:xfrm>
          <a:off x="4572000" y="2564904"/>
          <a:ext cx="3816425" cy="22365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xmlns="" id="{69F9F90F-89DC-48DA-82CD-EEF13B2C798B}"/>
              </a:ext>
            </a:extLst>
          </p:cNvPr>
          <p:cNvSpPr txBox="1"/>
          <p:nvPr/>
        </p:nvSpPr>
        <p:spPr>
          <a:xfrm>
            <a:off x="4564854" y="2316260"/>
            <a:ext cx="41650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Způsoby dávání si předsevzetí a jejich dodržení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0DD51FF3-9A64-41DE-84A7-F2036D0C29FD}"/>
              </a:ext>
            </a:extLst>
          </p:cNvPr>
          <p:cNvSpPr txBox="1"/>
          <p:nvPr/>
        </p:nvSpPr>
        <p:spPr>
          <a:xfrm>
            <a:off x="5292080" y="4890646"/>
            <a:ext cx="2736304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si dávají předsevzetí určitým způsobem a dodrží ho; N = 165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xmlns="" id="{ADCBB77B-8A97-43BF-A972-5418EB29C7BD}"/>
              </a:ext>
            </a:extLst>
          </p:cNvPr>
          <p:cNvSpPr txBox="1"/>
          <p:nvPr/>
        </p:nvSpPr>
        <p:spPr>
          <a:xfrm>
            <a:off x="4644008" y="5401379"/>
            <a:ext cx="424847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spcAft>
                <a:spcPts val="600"/>
              </a:spcAft>
              <a:buClr>
                <a:srgbClr val="92D050"/>
              </a:buClr>
              <a:buBlip>
                <a:blip r:embed="rId5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76 % lidí, kteří řekli o svém předsevzetí ostatním, ho také nakonec dodrželo.</a:t>
            </a:r>
          </a:p>
          <a:p>
            <a:pPr marL="342900" lvl="1" indent="-342900">
              <a:spcAft>
                <a:spcPts val="600"/>
              </a:spcAft>
              <a:buClr>
                <a:srgbClr val="92D050"/>
              </a:buClr>
              <a:buBlip>
                <a:blip r:embed="rId5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58 % těch, kteří si napsali předsevzetí na papír, ho také dodrželo. 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xmlns="" id="{ADA8B127-25C4-4FEF-97FB-A6E70F7D12E8}"/>
              </a:ext>
            </a:extLst>
          </p:cNvPr>
          <p:cNvSpPr txBox="1"/>
          <p:nvPr/>
        </p:nvSpPr>
        <p:spPr>
          <a:xfrm>
            <a:off x="251520" y="5401379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Blip>
                <a:blip r:embed="rId5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Ve způsobu dávání si předsevzetí nejsou statisticky významné rozdíly mezi dílčími věkovými skupinami, pohlavím a vzděláním.</a:t>
            </a:r>
          </a:p>
        </p:txBody>
      </p:sp>
    </p:spTree>
    <p:extLst>
      <p:ext uri="{BB962C8B-B14F-4D97-AF65-F5344CB8AC3E}">
        <p14:creationId xmlns:p14="http://schemas.microsoft.com/office/powerpoint/2010/main" val="43836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DŮVODY PŘEDSEVZETÍ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Nejčastěji lidé chtějí pomocí předsevzetí něco změnit, zlepšit, vyřešit. </a:t>
            </a:r>
            <a:endParaRPr lang="cs-CZ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3869389721"/>
              </p:ext>
            </p:extLst>
          </p:nvPr>
        </p:nvGraphicFramePr>
        <p:xfrm>
          <a:off x="323528" y="2087403"/>
          <a:ext cx="8496944" cy="3803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E460860D-E357-48FF-BB43-BE62DDD21C9F}"/>
              </a:ext>
            </a:extLst>
          </p:cNvPr>
          <p:cNvSpPr txBox="1"/>
          <p:nvPr/>
        </p:nvSpPr>
        <p:spPr>
          <a:xfrm>
            <a:off x="323528" y="2007308"/>
            <a:ext cx="8496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Z jakých důvodů si lidé dávají předsevzetí?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F2AC1E3E-62B5-4020-852A-AE7509303863}"/>
              </a:ext>
            </a:extLst>
          </p:cNvPr>
          <p:cNvSpPr txBox="1"/>
          <p:nvPr/>
        </p:nvSpPr>
        <p:spPr>
          <a:xfrm>
            <a:off x="3104567" y="5949280"/>
            <a:ext cx="2736304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si dávají předsevzetí; N = 406</a:t>
            </a:r>
          </a:p>
        </p:txBody>
      </p:sp>
    </p:spTree>
    <p:extLst>
      <p:ext uri="{BB962C8B-B14F-4D97-AF65-F5344CB8AC3E}">
        <p14:creationId xmlns:p14="http://schemas.microsoft.com/office/powerpoint/2010/main" val="226476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ODMĚNA ČI TREST ZA (NE)DODRŽENÍ </a:t>
            </a:r>
            <a:r>
              <a:rPr lang="cs-CZ" sz="2000" dirty="0" smtClean="0">
                <a:solidFill>
                  <a:srgbClr val="4E4E4E"/>
                </a:solidFill>
              </a:rPr>
              <a:t/>
            </a:r>
            <a:br>
              <a:rPr lang="cs-CZ" sz="2000" dirty="0" smtClean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PŘEDSEVZETÍ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Naprostá většina lidí (80 %), kteří si dávají předsevzetí, si neurčuje ani odměnu ani trest za dodržení resp. Nedodržení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předsevzetí.  </a:t>
            </a:r>
            <a:endParaRPr lang="cs-CZ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xmlns="" id="{6383E91D-309D-4158-A7D8-D240F8BE63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0230756"/>
              </p:ext>
            </p:extLst>
          </p:nvPr>
        </p:nvGraphicFramePr>
        <p:xfrm>
          <a:off x="759054" y="2503731"/>
          <a:ext cx="2607493" cy="2213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44AB9291-5A61-48FC-BC00-69F2107B2EC9}"/>
              </a:ext>
            </a:extLst>
          </p:cNvPr>
          <p:cNvSpPr txBox="1"/>
          <p:nvPr/>
        </p:nvSpPr>
        <p:spPr>
          <a:xfrm>
            <a:off x="782191" y="2067022"/>
            <a:ext cx="41650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Odměna či trest za (ne)dodržení předsevzetí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B971DA1E-807E-4293-94E3-CCF2AF68F9AE}"/>
              </a:ext>
            </a:extLst>
          </p:cNvPr>
          <p:cNvSpPr txBox="1"/>
          <p:nvPr/>
        </p:nvSpPr>
        <p:spPr>
          <a:xfrm>
            <a:off x="817684" y="5009398"/>
            <a:ext cx="2736304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si dávají předsevzetí; N = 406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xmlns="" id="{F6C3B4D6-9222-41D6-A6D5-57FB16A995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094035"/>
              </p:ext>
            </p:extLst>
          </p:nvPr>
        </p:nvGraphicFramePr>
        <p:xfrm>
          <a:off x="4320501" y="2015623"/>
          <a:ext cx="3456384" cy="173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xmlns="" id="{F4980477-1042-4190-BC39-D4684014E5DA}"/>
              </a:ext>
            </a:extLst>
          </p:cNvPr>
          <p:cNvSpPr txBox="1"/>
          <p:nvPr/>
        </p:nvSpPr>
        <p:spPr>
          <a:xfrm>
            <a:off x="4958797" y="1814757"/>
            <a:ext cx="41650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Odměna za dodržení předsevzetí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13CD5AF6-D45A-4DB9-884A-2DEFF56D0F60}"/>
              </a:ext>
            </a:extLst>
          </p:cNvPr>
          <p:cNvSpPr txBox="1"/>
          <p:nvPr/>
        </p:nvSpPr>
        <p:spPr>
          <a:xfrm>
            <a:off x="6048693" y="6000410"/>
            <a:ext cx="2650912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si stanovují odměnu či trest; N = 53</a:t>
            </a:r>
          </a:p>
        </p:txBody>
      </p:sp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xmlns="" id="{293DD5E8-3115-4229-BE65-84586B210E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0326541"/>
              </p:ext>
            </p:extLst>
          </p:nvPr>
        </p:nvGraphicFramePr>
        <p:xfrm>
          <a:off x="4716016" y="4050027"/>
          <a:ext cx="4127604" cy="17857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Šipka doprava 15">
            <a:extLst>
              <a:ext uri="{FF2B5EF4-FFF2-40B4-BE49-F238E27FC236}">
                <a16:creationId xmlns:a16="http://schemas.microsoft.com/office/drawing/2014/main" xmlns="" id="{77D21684-40B1-431E-A60D-570F457844C3}"/>
              </a:ext>
            </a:extLst>
          </p:cNvPr>
          <p:cNvSpPr/>
          <p:nvPr/>
        </p:nvSpPr>
        <p:spPr>
          <a:xfrm rot="20479534">
            <a:off x="3478351" y="2801056"/>
            <a:ext cx="958897" cy="343263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 doprava 15">
            <a:extLst>
              <a:ext uri="{FF2B5EF4-FFF2-40B4-BE49-F238E27FC236}">
                <a16:creationId xmlns:a16="http://schemas.microsoft.com/office/drawing/2014/main" xmlns="" id="{C63B9750-B4E4-4700-84EB-0BEE2B37D98A}"/>
              </a:ext>
            </a:extLst>
          </p:cNvPr>
          <p:cNvSpPr/>
          <p:nvPr/>
        </p:nvSpPr>
        <p:spPr>
          <a:xfrm rot="2028509">
            <a:off x="3453979" y="3672501"/>
            <a:ext cx="958897" cy="299917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xmlns="" id="{9104ED4A-46A2-49DD-9E3D-067FF53B97FA}"/>
              </a:ext>
            </a:extLst>
          </p:cNvPr>
          <p:cNvSpPr txBox="1"/>
          <p:nvPr/>
        </p:nvSpPr>
        <p:spPr>
          <a:xfrm>
            <a:off x="239640" y="5293657"/>
            <a:ext cx="4620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spcAft>
                <a:spcPts val="600"/>
              </a:spcAft>
              <a:buClr>
                <a:srgbClr val="92D050"/>
              </a:buClr>
              <a:buBlip>
                <a:blip r:embed="rId6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Většina lidí, kteří si stanoví odměnu či trest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za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předsevzetí, si vybírá jako odměnu koupi něčeho nového. 17 % lidí, kteří si dávají odměnu nebo trest za dodržení resp. nedodržení předsevzetí, si jako trest určí to, že si nic nekoupí za odměnu.</a:t>
            </a:r>
          </a:p>
        </p:txBody>
      </p:sp>
    </p:spTree>
    <p:extLst>
      <p:ext uri="{BB962C8B-B14F-4D97-AF65-F5344CB8AC3E}">
        <p14:creationId xmlns:p14="http://schemas.microsoft.com/office/powerpoint/2010/main" val="50302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JAK DODRŽET PŘEDSEVZETÍ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Lidé si nejčastěji stanovují menší cíle, aby dodrželi svá předsevzetí – uvedlo to 45 % z těch, kteří si někdy nějaké předsevzetí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dávají. </a:t>
            </a:r>
            <a:endParaRPr lang="cs-CZ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4042633052"/>
              </p:ext>
            </p:extLst>
          </p:nvPr>
        </p:nvGraphicFramePr>
        <p:xfrm>
          <a:off x="323528" y="2422506"/>
          <a:ext cx="4755813" cy="3319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0709C69F-8DFE-4F2F-B15F-CCBCBD3E916C}"/>
              </a:ext>
            </a:extLst>
          </p:cNvPr>
          <p:cNvSpPr txBox="1"/>
          <p:nvPr/>
        </p:nvSpPr>
        <p:spPr>
          <a:xfrm>
            <a:off x="323528" y="2232394"/>
            <a:ext cx="4975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Způsob dodržení předsevzetí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C2F477AE-7D7A-4919-A3E9-59DB0F7C07CA}"/>
              </a:ext>
            </a:extLst>
          </p:cNvPr>
          <p:cNvSpPr txBox="1"/>
          <p:nvPr/>
        </p:nvSpPr>
        <p:spPr>
          <a:xfrm>
            <a:off x="1475656" y="5949860"/>
            <a:ext cx="2736304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si dávají předsevzetí; N = 406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5F79FF3D-AF8F-4BD8-80E4-E1B3B17CE240}"/>
              </a:ext>
            </a:extLst>
          </p:cNvPr>
          <p:cNvSpPr txBox="1"/>
          <p:nvPr/>
        </p:nvSpPr>
        <p:spPr>
          <a:xfrm>
            <a:off x="5220072" y="2848287"/>
            <a:ext cx="3672408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Dále pak 31 % z nich uvedlo, že pracují každý den na tom, aby své předsevzetí dodrželi a 28 % z nich si stanovuje konkrétní plán, který vede k naplnění jejich cílů.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Lidé se základním a nižším vzděláním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si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statisticky méně často stanovují konkrétní cíl, který vede k naplnění jejich cílů jakožto cestu k dodržení předsevzetí oproti lidem s vyšším vzděláním.</a:t>
            </a:r>
          </a:p>
        </p:txBody>
      </p:sp>
    </p:spTree>
    <p:extLst>
      <p:ext uri="{BB962C8B-B14F-4D97-AF65-F5344CB8AC3E}">
        <p14:creationId xmlns:p14="http://schemas.microsoft.com/office/powerpoint/2010/main" val="230775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RELATIVNÍ ÚSPĚŠNOST DODRŽOVÁNÍ </a:t>
            </a:r>
            <a:r>
              <a:rPr lang="cs-CZ" sz="2000" dirty="0" smtClean="0">
                <a:solidFill>
                  <a:srgbClr val="4E4E4E"/>
                </a:solidFill>
              </a:rPr>
              <a:t/>
            </a:r>
            <a:br>
              <a:rPr lang="cs-CZ" sz="2000" dirty="0" smtClean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KONKRÉTNÍCH </a:t>
            </a:r>
            <a:r>
              <a:rPr lang="cs-CZ" sz="2000" dirty="0">
                <a:solidFill>
                  <a:srgbClr val="4E4E4E"/>
                </a:solidFill>
              </a:rPr>
              <a:t>PŘEDSEVZETÍ</a:t>
            </a:r>
            <a:endParaRPr lang="cs-CZ" sz="2000" dirty="0">
              <a:solidFill>
                <a:srgbClr val="FF0000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FD6BF5E0-91EF-445A-BAF3-909013EE2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621" y="1258543"/>
            <a:ext cx="4959451" cy="4906762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4F0FDED4-E707-43A3-BC56-5774AAF6F861}"/>
              </a:ext>
            </a:extLst>
          </p:cNvPr>
          <p:cNvSpPr txBox="1"/>
          <p:nvPr/>
        </p:nvSpPr>
        <p:spPr>
          <a:xfrm>
            <a:off x="5292080" y="1258543"/>
            <a:ext cx="3600400" cy="504545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342900" lvl="1" indent="-342900"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Konkrétní předsevzetí dokáže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v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průměru dodržet 55 % lidí,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kteří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si toto předsevzetí dali.</a:t>
            </a:r>
          </a:p>
          <a:p>
            <a:pPr marL="342900" lvl="1" indent="-342900"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Nejčastější předsevzetí – zhubnout – se podařilo dodržet 56 % lidí, kteří si ho někdy v minulosti dali.</a:t>
            </a:r>
          </a:p>
          <a:p>
            <a:pPr marL="342900" lvl="1" indent="-342900"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Relativně nejúspěšnější jsou ale lidé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v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případě dodržování předsevzetí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o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trávení času u televize a věnování se více rodině - tato dvě předsevzetí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se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podařilo dodržet 82 % lidí, kteří si je někdy v minulosti dali.</a:t>
            </a:r>
          </a:p>
          <a:p>
            <a:pPr marL="342900" lvl="1" indent="-342900"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Relativně úspěšní byli také lidé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v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dodržování předsevzetí spojených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s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prací nebo se studiem.</a:t>
            </a:r>
          </a:p>
          <a:p>
            <a:pPr marL="342900" lvl="1" indent="-342900"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Naopak nejméně úspěšní v dodržení vlastního předsevzetí byli lidé, kteří si někdy v minulosti předsevzali přestat pít alkohol.</a:t>
            </a:r>
          </a:p>
          <a:p>
            <a:pPr marL="342900" lvl="1" indent="-342900"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Podprůměrně se také lidem daří dodržovat předsevzetí spojená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se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sportem, s učením se cizích jazyků, nebo trávením času na internetu.</a:t>
            </a:r>
          </a:p>
        </p:txBody>
      </p:sp>
    </p:spTree>
    <p:extLst>
      <p:ext uri="{BB962C8B-B14F-4D97-AF65-F5344CB8AC3E}">
        <p14:creationId xmlns:p14="http://schemas.microsoft.com/office/powerpoint/2010/main" val="311142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KDY VZDAJÍ PŘEDSEVZETÍ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22 % lidí, kteří si dávají předsevzetí, deklaruje, že nikdy předsevzetí nevzdává.</a:t>
            </a:r>
          </a:p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15 % z nich vzdává předsevzetí do měsíce, 11 % do čtvrt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roku. </a:t>
            </a:r>
            <a:endParaRPr lang="cs-CZ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456346785"/>
              </p:ext>
            </p:extLst>
          </p:nvPr>
        </p:nvGraphicFramePr>
        <p:xfrm>
          <a:off x="167277" y="2092639"/>
          <a:ext cx="5052795" cy="3410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C54EE2BF-EFE4-40BF-8738-CF124EC4FFDF}"/>
              </a:ext>
            </a:extLst>
          </p:cNvPr>
          <p:cNvSpPr txBox="1"/>
          <p:nvPr/>
        </p:nvSpPr>
        <p:spPr>
          <a:xfrm>
            <a:off x="1979712" y="1844824"/>
            <a:ext cx="41650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Vzdávání předsevzetí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5CB2495D-F6FE-46D6-8D40-64BD6D616644}"/>
              </a:ext>
            </a:extLst>
          </p:cNvPr>
          <p:cNvSpPr txBox="1"/>
          <p:nvPr/>
        </p:nvSpPr>
        <p:spPr>
          <a:xfrm>
            <a:off x="1364835" y="5555939"/>
            <a:ext cx="2736304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si dávají předsevzetí; N = 406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7C371AEC-641B-4722-B742-254BF594CFB2}"/>
              </a:ext>
            </a:extLst>
          </p:cNvPr>
          <p:cNvSpPr txBox="1"/>
          <p:nvPr/>
        </p:nvSpPr>
        <p:spPr>
          <a:xfrm>
            <a:off x="5220072" y="2092639"/>
            <a:ext cx="3672408" cy="37454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V dodržování svých předsevzetí jsou podle jejich vlastních slov úspěšnější muži, kteří výrazně častěji než ženy uvádějí, že svá předsevzetí nikdy nevzdávají.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Lidé ve věku 16 až 35 let častěji uvádí, že vzdají předsevzetí do prvního měsíce oproti věkové kategorii 36 až 55 let.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Lidé se základním a nižším vzděláním častěji vzdávají předsevzetí do měsíce ve srovnání s lidmi se středoškolským vzděláním s maturitou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a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vysokoškolským nebo vyšším odborným vzděláním.</a:t>
            </a:r>
          </a:p>
        </p:txBody>
      </p:sp>
    </p:spTree>
    <p:extLst>
      <p:ext uri="{BB962C8B-B14F-4D97-AF65-F5344CB8AC3E}">
        <p14:creationId xmlns:p14="http://schemas.microsoft.com/office/powerpoint/2010/main" val="280979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DŮVODY NEDODRŽENÍ PŘEDSEVZETÍ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Téměř čtvrtina lidí, kteří si dávají předsevzetí, uvádí, že ho nedodrží kvůli slabé vůli a chybějící vytrvalosti či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trpělivosti. </a:t>
            </a:r>
            <a:endParaRPr lang="cs-CZ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3391122892"/>
              </p:ext>
            </p:extLst>
          </p:nvPr>
        </p:nvGraphicFramePr>
        <p:xfrm>
          <a:off x="260621" y="2023187"/>
          <a:ext cx="4818720" cy="3782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3B83A174-9AA5-4D65-95BB-FD345F5CD342}"/>
              </a:ext>
            </a:extLst>
          </p:cNvPr>
          <p:cNvSpPr txBox="1"/>
          <p:nvPr/>
        </p:nvSpPr>
        <p:spPr>
          <a:xfrm>
            <a:off x="323528" y="1855857"/>
            <a:ext cx="4896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Důvody nedodržení předsevzetí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D833B7AB-B8B4-4EEA-AED9-3D02E24894EA}"/>
              </a:ext>
            </a:extLst>
          </p:cNvPr>
          <p:cNvSpPr txBox="1"/>
          <p:nvPr/>
        </p:nvSpPr>
        <p:spPr>
          <a:xfrm>
            <a:off x="1691680" y="5805844"/>
            <a:ext cx="2736304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si dávají předsevzetí; N = 406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7141AC2C-BE0B-47FD-A805-42BD0AD088C9}"/>
              </a:ext>
            </a:extLst>
          </p:cNvPr>
          <p:cNvSpPr txBox="1"/>
          <p:nvPr/>
        </p:nvSpPr>
        <p:spPr>
          <a:xfrm>
            <a:off x="5220072" y="2270536"/>
            <a:ext cx="3672408" cy="374543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Muži častěji než ženy tvrdí, že dodrželi zatím všechna předsevzetí, která si dali. 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Téměř 30 % žen uvádí jako důvod nedodržení předsevzetí slabou vůli, chybějící vytrvalost a trpělivost, u mužů je to významně méně, tento důvod přiznává 18 % mužů, kteří si dávají předsevzetí.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Dále ženy častěji než muži za důvod nedodržení předsevzetí označují nedostatek času či motivace.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Lidé ve věku 16 až 35 let ve srovnání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s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lidmi ve věku 56 a více let statisticky významně častěji uvádí za důvod nedostatek času.</a:t>
            </a:r>
          </a:p>
        </p:txBody>
      </p:sp>
    </p:spTree>
    <p:extLst>
      <p:ext uri="{BB962C8B-B14F-4D97-AF65-F5344CB8AC3E}">
        <p14:creationId xmlns:p14="http://schemas.microsoft.com/office/powerpoint/2010/main" val="372814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1214414" y="2928934"/>
            <a:ext cx="6715172" cy="933472"/>
          </a:xfrm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spcAft>
                <a:spcPts val="100"/>
              </a:spcAft>
            </a:pPr>
            <a:r>
              <a:rPr lang="cs-CZ" sz="2200" dirty="0" smtClean="0">
                <a:solidFill>
                  <a:srgbClr val="4E4E4E"/>
                </a:solidFill>
              </a:rPr>
              <a:t>DĚKUJEME ZA POZORNOST!</a:t>
            </a:r>
            <a:endParaRPr lang="cs-CZ" sz="2000" dirty="0">
              <a:solidFill>
                <a:srgbClr val="4E4E4E"/>
              </a:solidFill>
            </a:endParaRPr>
          </a:p>
        </p:txBody>
      </p:sp>
      <p:pic>
        <p:nvPicPr>
          <p:cNvPr id="4" name="Obrázek 7" descr="twitter ALI profilovk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925" r="3169" b="20270"/>
          <a:stretch/>
        </p:blipFill>
        <p:spPr bwMode="auto">
          <a:xfrm>
            <a:off x="2915816" y="620688"/>
            <a:ext cx="310558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170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826311" y="1349394"/>
            <a:ext cx="7429552" cy="5031934"/>
          </a:xfrm>
        </p:spPr>
        <p:txBody>
          <a:bodyPr/>
          <a:lstStyle/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 smtClean="0">
                <a:solidFill>
                  <a:srgbClr val="4E4E4E"/>
                </a:solidFill>
              </a:rPr>
              <a:t>Východisko: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Společnost Médea </a:t>
            </a:r>
            <a:r>
              <a:rPr lang="cs-CZ" dirty="0" err="1">
                <a:solidFill>
                  <a:schemeClr val="tx1"/>
                </a:solidFill>
              </a:rPr>
              <a:t>Research</a:t>
            </a:r>
            <a:r>
              <a:rPr lang="cs-CZ" dirty="0">
                <a:solidFill>
                  <a:schemeClr val="tx1"/>
                </a:solidFill>
              </a:rPr>
              <a:t> realizovala pro </a:t>
            </a:r>
            <a:r>
              <a:rPr lang="cs-CZ" dirty="0" err="1">
                <a:solidFill>
                  <a:schemeClr val="tx1"/>
                </a:solidFill>
              </a:rPr>
              <a:t>AquaLife</a:t>
            </a:r>
            <a:r>
              <a:rPr lang="cs-CZ" dirty="0">
                <a:solidFill>
                  <a:schemeClr val="tx1"/>
                </a:solidFill>
              </a:rPr>
              <a:t> Institute kvantitativní výzkum, </a:t>
            </a:r>
            <a:r>
              <a:rPr lang="cs-CZ" dirty="0" smtClean="0">
                <a:solidFill>
                  <a:schemeClr val="tx1"/>
                </a:solidFill>
              </a:rPr>
              <a:t/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jehož </a:t>
            </a:r>
            <a:r>
              <a:rPr lang="cs-CZ" dirty="0">
                <a:solidFill>
                  <a:schemeClr val="tx1"/>
                </a:solidFill>
              </a:rPr>
              <a:t>cílem bylo </a:t>
            </a:r>
            <a:r>
              <a:rPr lang="cs-CZ" dirty="0">
                <a:solidFill>
                  <a:schemeClr val="tx1"/>
                </a:solidFill>
              </a:rPr>
              <a:t>zmapovat zvyky a postoje široké veřejnosti týkající se dávání a dodržování předsevzetí.</a:t>
            </a:r>
            <a:endParaRPr lang="cs-CZ" dirty="0">
              <a:solidFill>
                <a:schemeClr val="tx1"/>
              </a:solidFill>
            </a:endParaRP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Konkrétně se výzkum </a:t>
            </a:r>
            <a:r>
              <a:rPr lang="cs-CZ" dirty="0" smtClean="0">
                <a:solidFill>
                  <a:schemeClr val="tx1"/>
                </a:solidFill>
              </a:rPr>
              <a:t>zajímal nejen </a:t>
            </a:r>
            <a:r>
              <a:rPr lang="cs-CZ" dirty="0">
                <a:solidFill>
                  <a:schemeClr val="tx1"/>
                </a:solidFill>
              </a:rPr>
              <a:t>o „tradiční“ novoroční předsevzetí a jejich dodržování zhruba po půl roce, ale také o jakákoli další předsevzetí, která si lidé dávají kdykoli </a:t>
            </a:r>
            <a:r>
              <a:rPr lang="cs-CZ" dirty="0" smtClean="0">
                <a:solidFill>
                  <a:schemeClr val="tx1"/>
                </a:solidFill>
              </a:rPr>
              <a:t/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dirty="0" smtClean="0">
                <a:solidFill>
                  <a:schemeClr val="tx1"/>
                </a:solidFill>
              </a:rPr>
              <a:t>v </a:t>
            </a:r>
            <a:r>
              <a:rPr lang="cs-CZ" dirty="0">
                <a:solidFill>
                  <a:schemeClr val="tx1"/>
                </a:solidFill>
              </a:rPr>
              <a:t>průběhu roku, zejména pak předsevzetí spojená s pitným režimem a konzumací nealkoholických nápojů. </a:t>
            </a:r>
            <a:endParaRPr lang="cs-CZ" dirty="0">
              <a:solidFill>
                <a:schemeClr val="tx1"/>
              </a:solidFill>
            </a:endParaRP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 smtClean="0">
                <a:solidFill>
                  <a:srgbClr val="4E4E4E"/>
                </a:solidFill>
              </a:rPr>
              <a:t>Sběr </a:t>
            </a:r>
            <a:r>
              <a:rPr lang="cs-CZ" sz="1200" b="1" dirty="0">
                <a:solidFill>
                  <a:srgbClr val="4E4E4E"/>
                </a:solidFill>
              </a:rPr>
              <a:t>dat: 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28.5. - 3.6.2019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 smtClean="0">
                <a:solidFill>
                  <a:schemeClr val="tx1"/>
                </a:solidFill>
              </a:rPr>
              <a:t>Sběr </a:t>
            </a:r>
            <a:r>
              <a:rPr lang="cs-CZ" dirty="0">
                <a:solidFill>
                  <a:schemeClr val="tx1"/>
                </a:solidFill>
              </a:rPr>
              <a:t>dat probíhal formou online dotazování za pomoci respondenty samostatně vyplněného online dotazníku (metoda CAWI – </a:t>
            </a:r>
            <a:r>
              <a:rPr lang="cs-CZ" dirty="0" err="1">
                <a:solidFill>
                  <a:schemeClr val="tx1"/>
                </a:solidFill>
              </a:rPr>
              <a:t>Computer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Assisted</a:t>
            </a:r>
            <a:r>
              <a:rPr lang="cs-CZ" dirty="0">
                <a:solidFill>
                  <a:schemeClr val="tx1"/>
                </a:solidFill>
              </a:rPr>
              <a:t> Web </a:t>
            </a:r>
            <a:r>
              <a:rPr lang="cs-CZ" dirty="0" err="1">
                <a:solidFill>
                  <a:schemeClr val="tx1"/>
                </a:solidFill>
              </a:rPr>
              <a:t>Interviewing</a:t>
            </a:r>
            <a:r>
              <a:rPr lang="cs-CZ" dirty="0">
                <a:solidFill>
                  <a:schemeClr val="tx1"/>
                </a:solidFill>
              </a:rPr>
              <a:t>).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Dotazování bylo provedeno prostřednictvím online panelu respondentů společnosti MÉDEA RESEARCH</a:t>
            </a:r>
            <a:r>
              <a:rPr lang="cs-CZ" dirty="0" smtClean="0">
                <a:solidFill>
                  <a:schemeClr val="tx1"/>
                </a:solidFill>
              </a:rPr>
              <a:t>. </a:t>
            </a:r>
            <a:endParaRPr lang="cs-CZ" dirty="0">
              <a:solidFill>
                <a:schemeClr val="tx1"/>
              </a:solidFill>
            </a:endParaRP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2"/>
              </a:buBlip>
            </a:pPr>
            <a:r>
              <a:rPr lang="cs-CZ" sz="1200" b="1" dirty="0" smtClean="0">
                <a:solidFill>
                  <a:srgbClr val="4E4E4E"/>
                </a:solidFill>
              </a:rPr>
              <a:t>Vzorek </a:t>
            </a:r>
            <a:r>
              <a:rPr lang="cs-CZ" sz="1200" b="1" dirty="0">
                <a:solidFill>
                  <a:srgbClr val="4E4E4E"/>
                </a:solidFill>
              </a:rPr>
              <a:t>respondentů: 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Cílová skupina: Online populace 16+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509 respondentů</a:t>
            </a:r>
          </a:p>
          <a:p>
            <a:pPr lvl="1">
              <a:spcBef>
                <a:spcPts val="600"/>
              </a:spcBef>
              <a:buClr>
                <a:srgbClr val="92D050"/>
              </a:buClr>
            </a:pPr>
            <a:r>
              <a:rPr lang="cs-CZ" dirty="0">
                <a:solidFill>
                  <a:schemeClr val="tx1"/>
                </a:solidFill>
              </a:rPr>
              <a:t>Vzorek byl vybrán kombinací náhodného a kvótního výběru a byl převážen tak, aby byl reprezentativní na online populaci ČR z hlediska pohlaví, věkových skupin (16 +), vzdělání, regionu, velikosti místa bydliště, zaměstnání a příjmu domácnosti.</a:t>
            </a:r>
          </a:p>
          <a:p>
            <a:pPr marL="0" indent="0">
              <a:buNone/>
            </a:pPr>
            <a:endParaRPr lang="cs-CZ" dirty="0">
              <a:solidFill>
                <a:srgbClr val="4E4E4E"/>
              </a:solidFill>
            </a:endParaRPr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4E4E4E"/>
                </a:solidFill>
              </a:rPr>
              <a:t>Metodika </a:t>
            </a:r>
            <a:endParaRPr lang="cs-CZ" dirty="0">
              <a:solidFill>
                <a:srgbClr val="4E4E4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0"/>
            <a:ext cx="8218812" cy="468000"/>
          </a:xfrm>
        </p:spPr>
        <p:txBody>
          <a:bodyPr/>
          <a:lstStyle/>
          <a:p>
            <a:r>
              <a:rPr lang="cs-CZ" dirty="0">
                <a:solidFill>
                  <a:srgbClr val="4E4E4E"/>
                </a:solidFill>
              </a:rPr>
              <a:t>základní </a:t>
            </a:r>
            <a:r>
              <a:rPr lang="cs-CZ" dirty="0" err="1">
                <a:solidFill>
                  <a:srgbClr val="4E4E4E"/>
                </a:solidFill>
              </a:rPr>
              <a:t>cs</a:t>
            </a:r>
            <a:r>
              <a:rPr lang="cs-CZ" dirty="0">
                <a:solidFill>
                  <a:srgbClr val="4E4E4E"/>
                </a:solidFill>
              </a:rPr>
              <a:t> výzkumu + demografie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2267744" y="1272826"/>
            <a:ext cx="6120680" cy="795340"/>
          </a:xfrm>
          <a:prstGeom prst="roundRect">
            <a:avLst/>
          </a:prstGeom>
          <a:noFill/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ástupný symbol pro obsah 3"/>
          <p:cNvSpPr txBox="1">
            <a:spLocks/>
          </p:cNvSpPr>
          <p:nvPr/>
        </p:nvSpPr>
        <p:spPr>
          <a:xfrm>
            <a:off x="2339752" y="1340768"/>
            <a:ext cx="5832648" cy="864096"/>
          </a:xfrm>
          <a:prstGeom prst="rect">
            <a:avLst/>
          </a:prstGeom>
        </p:spPr>
        <p:txBody>
          <a:bodyPr vert="horz" lIns="91440" tIns="45720" rIns="91440" bIns="46800" rtlCol="0">
            <a:noAutofit/>
          </a:bodyPr>
          <a:lstStyle/>
          <a:p>
            <a:pPr marL="177800" lvl="0" indent="-177800">
              <a:spcAft>
                <a:spcPts val="600"/>
              </a:spcAft>
              <a:buBlip>
                <a:blip r:embed="rId2"/>
              </a:buBlip>
              <a:defRPr/>
            </a:pPr>
            <a:r>
              <a:rPr lang="cs-CZ" sz="1050" noProof="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Základní </a:t>
            </a:r>
            <a:r>
              <a:rPr lang="cs-CZ" sz="105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kumimoji="0" lang="cs-CZ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ílová</a:t>
            </a:r>
            <a:r>
              <a:rPr kumimoji="0" lang="cs-CZ" sz="105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skupina:</a:t>
            </a:r>
            <a:r>
              <a:rPr kumimoji="0" lang="cs-CZ" sz="1050" b="0" i="0" u="none" strike="noStrike" kern="1200" cap="none" spc="0" normalizeH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kumimoji="0" lang="cs-CZ" sz="1050" b="1" i="0" u="none" strike="noStrike" kern="1200" cap="none" spc="0" normalizeH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Online </a:t>
            </a:r>
            <a:r>
              <a:rPr lang="cs-CZ" sz="1050" b="1" noProof="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cs-CZ" sz="1050" b="1" dirty="0" err="1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opulace</a:t>
            </a:r>
            <a:r>
              <a:rPr lang="cs-CZ" sz="1050" b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cs-CZ" sz="1050" b="1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16+</a:t>
            </a:r>
            <a:endParaRPr lang="cs-CZ" sz="1050" b="1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cs-CZ" sz="1050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 = </a:t>
            </a:r>
            <a:r>
              <a:rPr lang="cs-CZ" sz="1050" dirty="0" smtClean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509 </a:t>
            </a:r>
            <a:endParaRPr lang="cs-CZ" sz="1050" dirty="0">
              <a:solidFill>
                <a:srgbClr val="4E4E4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cs-CZ" sz="1050" b="0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4" name="Obrázek 13" descr="7616476-velka-rozmanita-dav-lida-ha-lkovitou-postavia-ku-barevna-socia-lna-ma-d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196752"/>
            <a:ext cx="1088132" cy="1088132"/>
          </a:xfrm>
          <a:prstGeom prst="rect">
            <a:avLst/>
          </a:prstGeom>
        </p:spPr>
      </p:pic>
      <p:graphicFrame>
        <p:nvGraphicFramePr>
          <p:cNvPr id="13" name="Zástupný symbol pro obsah 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6157015"/>
              </p:ext>
            </p:extLst>
          </p:nvPr>
        </p:nvGraphicFramePr>
        <p:xfrm>
          <a:off x="457200" y="2272806"/>
          <a:ext cx="2242592" cy="1828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Zástupný symbol pro obsah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2976570"/>
              </p:ext>
            </p:extLst>
          </p:nvPr>
        </p:nvGraphicFramePr>
        <p:xfrm>
          <a:off x="2843808" y="2265400"/>
          <a:ext cx="3312368" cy="1667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Zástupný symbol pro obsah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7105039"/>
              </p:ext>
            </p:extLst>
          </p:nvPr>
        </p:nvGraphicFramePr>
        <p:xfrm>
          <a:off x="2915816" y="4510356"/>
          <a:ext cx="3168352" cy="1652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0" name="Zástupný symbol pro obsah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9742037"/>
              </p:ext>
            </p:extLst>
          </p:nvPr>
        </p:nvGraphicFramePr>
        <p:xfrm>
          <a:off x="457200" y="4501716"/>
          <a:ext cx="252028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2" name="Zástupný symbol pro obsah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4530819"/>
              </p:ext>
            </p:extLst>
          </p:nvPr>
        </p:nvGraphicFramePr>
        <p:xfrm>
          <a:off x="6330592" y="4228339"/>
          <a:ext cx="2880320" cy="2100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2" name="Zástupný symbol pro obsah 10"/>
          <p:cNvGraphicFramePr>
            <a:graphicFrameLocks/>
          </p:cNvGraphicFramePr>
          <p:nvPr/>
        </p:nvGraphicFramePr>
        <p:xfrm>
          <a:off x="2282720" y="2433279"/>
          <a:ext cx="1949611" cy="13184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5" name="Zástupný symbol pro obsah 13"/>
          <p:cNvGraphicFramePr>
            <a:graphicFrameLocks/>
          </p:cNvGraphicFramePr>
          <p:nvPr/>
        </p:nvGraphicFramePr>
        <p:xfrm>
          <a:off x="5378374" y="4538332"/>
          <a:ext cx="3308426" cy="1771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8" name="Zástupný symbol pro obsah 10"/>
          <p:cNvGraphicFramePr>
            <a:graphicFrameLocks/>
          </p:cNvGraphicFramePr>
          <p:nvPr/>
        </p:nvGraphicFramePr>
        <p:xfrm>
          <a:off x="6961529" y="2221941"/>
          <a:ext cx="1646155" cy="2184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21" name="Zástupný symbol pro obsah 9"/>
          <p:cNvGraphicFramePr>
            <a:graphicFrameLocks/>
          </p:cNvGraphicFramePr>
          <p:nvPr/>
        </p:nvGraphicFramePr>
        <p:xfrm>
          <a:off x="3377350" y="4448533"/>
          <a:ext cx="2001024" cy="1771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23" name="Zástupný symbol pro obsah 10">
            <a:extLst>
              <a:ext uri="{FF2B5EF4-FFF2-40B4-BE49-F238E27FC236}">
                <a16:creationId xmlns:a16="http://schemas.microsoft.com/office/drawing/2014/main" xmlns="" id="{E1F21A8F-3D5E-4027-971C-9AD64880866D}"/>
              </a:ext>
            </a:extLst>
          </p:cNvPr>
          <p:cNvGraphicFramePr>
            <a:graphicFrameLocks/>
          </p:cNvGraphicFramePr>
          <p:nvPr/>
        </p:nvGraphicFramePr>
        <p:xfrm>
          <a:off x="4033558" y="2224559"/>
          <a:ext cx="2880320" cy="2100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24" name="Zástupný symbol pro obsah 10">
            <a:extLst>
              <a:ext uri="{FF2B5EF4-FFF2-40B4-BE49-F238E27FC236}">
                <a16:creationId xmlns:a16="http://schemas.microsoft.com/office/drawing/2014/main" xmlns="" id="{1B50D7F5-2E1B-4EB7-BD8F-F375F8DDE871}"/>
              </a:ext>
            </a:extLst>
          </p:cNvPr>
          <p:cNvGraphicFramePr>
            <a:graphicFrameLocks/>
          </p:cNvGraphicFramePr>
          <p:nvPr/>
        </p:nvGraphicFramePr>
        <p:xfrm>
          <a:off x="1295104" y="4101605"/>
          <a:ext cx="2412800" cy="2184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25" name="Zástupný symbol pro obsah 9"/>
          <p:cNvGraphicFramePr>
            <a:graphicFrameLocks/>
          </p:cNvGraphicFramePr>
          <p:nvPr/>
        </p:nvGraphicFramePr>
        <p:xfrm>
          <a:off x="457200" y="2398540"/>
          <a:ext cx="1882552" cy="1703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</p:spTree>
    <p:extLst>
      <p:ext uri="{BB962C8B-B14F-4D97-AF65-F5344CB8AC3E}">
        <p14:creationId xmlns:p14="http://schemas.microsoft.com/office/powerpoint/2010/main" val="378860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LETOŠNÍ NOVOROČNÍ PŘEDSEVZETÍ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Na začátku tohoto roku si nějaké předsevzetí dalo celkem 28 % obyvatel ČR,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což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je téměř polovina lidí, kteří si již někdy v minulosti dali nějaké novoroční předsevzetí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Také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letos si největší část z nich dala jen jedno předsevzetí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 </a:t>
            </a:r>
            <a:endParaRPr lang="cs-CZ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2865566316"/>
              </p:ext>
            </p:extLst>
          </p:nvPr>
        </p:nvGraphicFramePr>
        <p:xfrm>
          <a:off x="1197506" y="2822802"/>
          <a:ext cx="2370002" cy="2787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237CCFFA-66BA-44AC-A11D-DAF2EF88BA2D}"/>
              </a:ext>
            </a:extLst>
          </p:cNvPr>
          <p:cNvSpPr txBox="1"/>
          <p:nvPr/>
        </p:nvSpPr>
        <p:spPr>
          <a:xfrm>
            <a:off x="1075332" y="2506500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Dali si letos novoroční předsevzetí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82BE1D28-9607-4D43-9774-72A124AE47C5}"/>
              </a:ext>
            </a:extLst>
          </p:cNvPr>
          <p:cNvSpPr txBox="1"/>
          <p:nvPr/>
        </p:nvSpPr>
        <p:spPr>
          <a:xfrm>
            <a:off x="899592" y="5502942"/>
            <a:ext cx="3312368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si dávají novoroční předsevzetí; N = 302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7FF456C2-D323-4B82-B119-44B3C54D0109}"/>
              </a:ext>
            </a:extLst>
          </p:cNvPr>
          <p:cNvSpPr txBox="1"/>
          <p:nvPr/>
        </p:nvSpPr>
        <p:spPr>
          <a:xfrm>
            <a:off x="4830720" y="5394702"/>
            <a:ext cx="2938944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si dali letos novoroční předsevzetí; N = 143</a:t>
            </a:r>
          </a:p>
        </p:txBody>
      </p:sp>
      <p:graphicFrame>
        <p:nvGraphicFramePr>
          <p:cNvPr id="9" name="Zástupný symbol pro obsah 13">
            <a:extLst>
              <a:ext uri="{FF2B5EF4-FFF2-40B4-BE49-F238E27FC236}">
                <a16:creationId xmlns:a16="http://schemas.microsoft.com/office/drawing/2014/main" xmlns="" id="{C2BD8952-1BA6-40D5-9FBF-52702759D5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3823261"/>
              </p:ext>
            </p:extLst>
          </p:nvPr>
        </p:nvGraphicFramePr>
        <p:xfrm>
          <a:off x="4702304" y="2822802"/>
          <a:ext cx="3195776" cy="2532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9DA850AF-AA87-4BE0-9134-4DC8DA0AA4DB}"/>
              </a:ext>
            </a:extLst>
          </p:cNvPr>
          <p:cNvSpPr txBox="1"/>
          <p:nvPr/>
        </p:nvSpPr>
        <p:spPr>
          <a:xfrm>
            <a:off x="4671757" y="2512606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Počet letošních novoročních předsevzetí</a:t>
            </a:r>
          </a:p>
        </p:txBody>
      </p:sp>
      <p:sp>
        <p:nvSpPr>
          <p:cNvPr id="11" name="Šipka doprava 15">
            <a:extLst>
              <a:ext uri="{FF2B5EF4-FFF2-40B4-BE49-F238E27FC236}">
                <a16:creationId xmlns:a16="http://schemas.microsoft.com/office/drawing/2014/main" xmlns="" id="{2A551DCB-BEEF-4E2D-97A5-74BFF0CFAB7A}"/>
              </a:ext>
            </a:extLst>
          </p:cNvPr>
          <p:cNvSpPr/>
          <p:nvPr/>
        </p:nvSpPr>
        <p:spPr>
          <a:xfrm>
            <a:off x="3851920" y="3717032"/>
            <a:ext cx="479608" cy="307777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092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 smtClean="0">
                <a:solidFill>
                  <a:srgbClr val="4E4E4E"/>
                </a:solidFill>
              </a:rPr>
              <a:t>KONKRÉTNÍ LETOŠNÍ </a:t>
            </a:r>
            <a:r>
              <a:rPr lang="cs-CZ" sz="2000" dirty="0">
                <a:solidFill>
                  <a:srgbClr val="4E4E4E"/>
                </a:solidFill>
              </a:rPr>
              <a:t>NOVOROČNÍ PŘEDSEVZETÍ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Nejčastějším letošním novoročním předsevzetím bylo zhubnout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Dále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si pak lidé za svůj cíl do nového roku nejčastěji určili více sportovat a hýbat se, omezit pití alkoholu a vést zdravější způsob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život. </a:t>
            </a:r>
            <a:endParaRPr lang="cs-CZ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22FD97A1-942B-4082-A958-D0E16D50C61B}"/>
              </a:ext>
            </a:extLst>
          </p:cNvPr>
          <p:cNvSpPr txBox="1"/>
          <p:nvPr/>
        </p:nvSpPr>
        <p:spPr>
          <a:xfrm>
            <a:off x="1403648" y="5970766"/>
            <a:ext cx="2938944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si dali letos novoroční předsevzetí; N = 143</a:t>
            </a:r>
          </a:p>
        </p:txBody>
      </p:sp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xmlns="" id="{E4FB0A9B-D439-4D9D-B89B-3059F6E792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8124089"/>
              </p:ext>
            </p:extLst>
          </p:nvPr>
        </p:nvGraphicFramePr>
        <p:xfrm>
          <a:off x="323528" y="2396404"/>
          <a:ext cx="4896544" cy="3608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ovéPole 8">
            <a:extLst>
              <a:ext uri="{FF2B5EF4-FFF2-40B4-BE49-F238E27FC236}">
                <a16:creationId xmlns:a16="http://schemas.microsoft.com/office/drawing/2014/main" xmlns="" id="{AC1CC6EA-EC44-4573-8C03-1A54D697F4B5}"/>
              </a:ext>
            </a:extLst>
          </p:cNvPr>
          <p:cNvSpPr txBox="1"/>
          <p:nvPr/>
        </p:nvSpPr>
        <p:spPr>
          <a:xfrm>
            <a:off x="1172542" y="2138373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Letošní novoroční předsevzetí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36FADC53-7316-402A-870E-8A4F92EB9D8F}"/>
              </a:ext>
            </a:extLst>
          </p:cNvPr>
          <p:cNvSpPr txBox="1"/>
          <p:nvPr/>
        </p:nvSpPr>
        <p:spPr>
          <a:xfrm>
            <a:off x="5220072" y="2132856"/>
            <a:ext cx="367240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Zhubnout si v letošním roce předsevzalo 37 % z lidí, kteří si letos dali nějaké novoroční předsevzetí, což představuje 10 % lidí z celé české populace. </a:t>
            </a: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4 % obyvatel ČR pak chtějí více sporovat a hýbat se a vést zdravější život.</a:t>
            </a: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Mezi ženami je oproti mužům statisticky významně vyšší podíl těch, které uvedly, že chtějí letos zvolnit a více si užívat života. Také si častěji než muži daly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za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cíl dokončit studium nebo se v něm zlepšit.</a:t>
            </a: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Lidé žijící na Moravě si oproti obyvatelům Čech s výjimkou Prahy statisticky významně častěji dali předsevzetí o zhubnutí.</a:t>
            </a: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Co se týče předsevzetí o zhubnutí, není statisticky významný rozdíl mezi muži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a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ženami.</a:t>
            </a:r>
            <a:endParaRPr lang="en-US" sz="1200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93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DODRŽENÍ LETOŠNÍHO NOVOROČNÍHO </a:t>
            </a:r>
            <a:r>
              <a:rPr lang="cs-CZ" sz="2000" dirty="0" smtClean="0">
                <a:solidFill>
                  <a:srgbClr val="4E4E4E"/>
                </a:solidFill>
              </a:rPr>
              <a:t/>
            </a:r>
            <a:br>
              <a:rPr lang="cs-CZ" sz="2000" dirty="0" smtClean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PŘEDSEVZETÍ </a:t>
            </a:r>
            <a:r>
              <a:rPr lang="cs-CZ" sz="2000" dirty="0">
                <a:solidFill>
                  <a:srgbClr val="4E4E4E"/>
                </a:solidFill>
              </a:rPr>
              <a:t>I.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polovina lidí, kteří si letos dali novoroční předsevzetí, ho i dodržela nebo zatím dodržuje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Z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celé české populace novoroční předsevzetí letos dodrželo nebo dodržuje 15 % lidí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 </a:t>
            </a:r>
            <a:endParaRPr lang="cs-CZ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3739659659"/>
              </p:ext>
            </p:extLst>
          </p:nvPr>
        </p:nvGraphicFramePr>
        <p:xfrm>
          <a:off x="1530110" y="2529174"/>
          <a:ext cx="2386164" cy="2570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3416774E-C40F-4F4F-AA7C-02C5A48CE299}"/>
              </a:ext>
            </a:extLst>
          </p:cNvPr>
          <p:cNvSpPr txBox="1"/>
          <p:nvPr/>
        </p:nvSpPr>
        <p:spPr>
          <a:xfrm>
            <a:off x="827584" y="2389046"/>
            <a:ext cx="41650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Dodržení letošního novoročního předsevzetí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7AB33889-D5E8-4120-B995-979798325A7B}"/>
              </a:ext>
            </a:extLst>
          </p:cNvPr>
          <p:cNvSpPr txBox="1"/>
          <p:nvPr/>
        </p:nvSpPr>
        <p:spPr>
          <a:xfrm>
            <a:off x="1253720" y="5229780"/>
            <a:ext cx="2938944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si dali letos předsevzetí; N = 143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D24B6087-1A39-4D04-AA4C-022BEE0554A5}"/>
              </a:ext>
            </a:extLst>
          </p:cNvPr>
          <p:cNvSpPr txBox="1"/>
          <p:nvPr/>
        </p:nvSpPr>
        <p:spPr>
          <a:xfrm>
            <a:off x="5220072" y="2492896"/>
            <a:ext cx="3672408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V dodržování letošních předsevzetí jsou zatím výrazně úspěšnější muži.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Ti z nich, kteří si dali letos nějaké předsevzetí, ho ve srovnání se ženami dodržují statisticky významně častěji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–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zatímco mezi ženami je 39 % těch, které letošní novoroční předsevzetí dodržují, mezi muži je tento podíl 65 %.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Úspěšnější v dodržování letošních předsevzetí jsou také lidé se středoškolským vzděláním bez maturity nebo s vyučením. Statisticky významně častěji dodrželi nebo dodržují letošní novoroční předsevzetí zejména oproti lidem se základním a nižším vzděláním. </a:t>
            </a:r>
            <a:endParaRPr lang="en-US" sz="1200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  <a:p>
            <a:pPr marL="342900" lvl="1" indent="-342900">
              <a:spcBef>
                <a:spcPts val="600"/>
              </a:spcBef>
              <a:buClr>
                <a:srgbClr val="92D050"/>
              </a:buClr>
              <a:buBlip>
                <a:blip r:embed="rId4"/>
              </a:buBlip>
            </a:pPr>
            <a:endParaRPr lang="en-US" sz="1200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39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DODRŽENÍ LETOŠNÍHO NOVOROČNÍHO </a:t>
            </a:r>
            <a:r>
              <a:rPr lang="cs-CZ" sz="2000" dirty="0" smtClean="0">
                <a:solidFill>
                  <a:srgbClr val="4E4E4E"/>
                </a:solidFill>
              </a:rPr>
              <a:t/>
            </a:r>
            <a:br>
              <a:rPr lang="cs-CZ" sz="2000" dirty="0" smtClean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PŘEDSEVZETÍ </a:t>
            </a:r>
            <a:r>
              <a:rPr lang="cs-CZ" sz="2000" dirty="0">
                <a:solidFill>
                  <a:srgbClr val="4E4E4E"/>
                </a:solidFill>
              </a:rPr>
              <a:t>II.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NEJČASTĚJI DODRŽOVANÉ LETOŠNÍ NOVOROČNÍ PŘEDSEVZETÍ BYLO UŠETŘIT PENÍZE, SPOŘIT. 77 % lidí, kteří si dali za cíl ušetřit peníze, své předsevzetí dodrželo nebo ho dodržuje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 </a:t>
            </a:r>
            <a:endParaRPr lang="cs-CZ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3416774E-C40F-4F4F-AA7C-02C5A48CE299}"/>
              </a:ext>
            </a:extLst>
          </p:cNvPr>
          <p:cNvSpPr txBox="1"/>
          <p:nvPr/>
        </p:nvSpPr>
        <p:spPr>
          <a:xfrm>
            <a:off x="2353334" y="2024786"/>
            <a:ext cx="41650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Dodržení letošního novoročního předsevzetí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7AB33889-D5E8-4120-B995-979798325A7B}"/>
              </a:ext>
            </a:extLst>
          </p:cNvPr>
          <p:cNvSpPr txBox="1"/>
          <p:nvPr/>
        </p:nvSpPr>
        <p:spPr>
          <a:xfrm>
            <a:off x="5521488" y="4900709"/>
            <a:ext cx="2938944" cy="33855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Respondenti, kteří si dali letos předsevzetí a dodrželi ho; N = 94</a:t>
            </a:r>
          </a:p>
        </p:txBody>
      </p:sp>
      <p:graphicFrame>
        <p:nvGraphicFramePr>
          <p:cNvPr id="7" name="Zástupný symbol pro obsah 13">
            <a:extLst>
              <a:ext uri="{FF2B5EF4-FFF2-40B4-BE49-F238E27FC236}">
                <a16:creationId xmlns:a16="http://schemas.microsoft.com/office/drawing/2014/main" xmlns="" id="{0497E377-57D6-4B7E-9E10-E7285FEE21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733056"/>
              </p:ext>
            </p:extLst>
          </p:nvPr>
        </p:nvGraphicFramePr>
        <p:xfrm>
          <a:off x="817684" y="2274624"/>
          <a:ext cx="7236354" cy="2684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60E7B72E-389B-4A61-8023-1B226EF5CC94}"/>
              </a:ext>
            </a:extLst>
          </p:cNvPr>
          <p:cNvSpPr txBox="1"/>
          <p:nvPr/>
        </p:nvSpPr>
        <p:spPr>
          <a:xfrm>
            <a:off x="260621" y="5303139"/>
            <a:ext cx="8631859" cy="1034204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pPr marL="342900" lvl="1" indent="-342900"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Předsevzetí, které se nejméně dodržuje, je přestat s kouřením. Pouze 11 % lidí, kteří chtěli přestat kouřit, své předsevzetí dodrželo. Druhým nejméně dodržovaným předsevzetím je o dokončení studia a zlepšení se ve studiu.</a:t>
            </a:r>
          </a:p>
          <a:p>
            <a:pPr marL="342900" lvl="1" indent="-342900"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Naopak nejvíce dodržovanými předsevzetími jsou ušetření peněz, zdravější životní styl a více se věnovat rodině.</a:t>
            </a:r>
          </a:p>
          <a:p>
            <a:pPr marL="342900" lvl="1" indent="-342900"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Nejčastější předsevzetí o zhubnutí letos dodrželo 55 % těch, kteří si to dali za úkol.</a:t>
            </a:r>
            <a:endParaRPr lang="en-US" sz="1200" dirty="0">
              <a:solidFill>
                <a:schemeClr val="tx2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926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DALŠÍ PŘEDSEVZETÍ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62 % české populace si někdy dalo předsevzetí také v jiné části roku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než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na jeho začátku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  </a:t>
            </a:r>
            <a:endParaRPr lang="cs-CZ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2282582021"/>
              </p:ext>
            </p:extLst>
          </p:nvPr>
        </p:nvGraphicFramePr>
        <p:xfrm>
          <a:off x="1292014" y="2743846"/>
          <a:ext cx="2808312" cy="2701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181EAE9F-F260-414D-916A-E78FAAFD3702}"/>
              </a:ext>
            </a:extLst>
          </p:cNvPr>
          <p:cNvSpPr txBox="1"/>
          <p:nvPr/>
        </p:nvSpPr>
        <p:spPr>
          <a:xfrm>
            <a:off x="1115616" y="2431921"/>
            <a:ext cx="33618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Dávají si jiná než novoroční předsevzetí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52FDCDB2-699E-490A-973E-52ECE7AB383C}"/>
              </a:ext>
            </a:extLst>
          </p:cNvPr>
          <p:cNvSpPr txBox="1"/>
          <p:nvPr/>
        </p:nvSpPr>
        <p:spPr>
          <a:xfrm>
            <a:off x="1773583" y="5445804"/>
            <a:ext cx="1786817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509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09BA6FAE-D5DA-4ADE-A2B3-D9021FA5926F}"/>
              </a:ext>
            </a:extLst>
          </p:cNvPr>
          <p:cNvSpPr txBox="1"/>
          <p:nvPr/>
        </p:nvSpPr>
        <p:spPr>
          <a:xfrm>
            <a:off x="5079341" y="3145611"/>
            <a:ext cx="367240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Častěji si předsevzetí v jiných částech roku dávají ženy.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Blip>
                <a:blip r:embed="rId4"/>
              </a:buBlip>
            </a:pP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Také lidé se středoškolským vzděláním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s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maturitou a vysokoškolsky vzdělaní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si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ve srovnání s lidmi s nižším vzděláním dávají významně častěji předsevzetí také v jiných částech roku než jen </a:t>
            </a: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/>
            </a:r>
            <a:b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</a:br>
            <a:r>
              <a:rPr lang="cs-CZ" sz="1200" dirty="0" smtClean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na </a:t>
            </a:r>
            <a:r>
              <a:rPr lang="cs-CZ" sz="1200" dirty="0">
                <a:solidFill>
                  <a:schemeClr val="tx2">
                    <a:lumMod val="50000"/>
                  </a:schemeClr>
                </a:solidFill>
                <a:cs typeface="Arial" pitchFamily="34" charset="0"/>
              </a:rPr>
              <a:t>jeho začátku.</a:t>
            </a:r>
          </a:p>
        </p:txBody>
      </p:sp>
    </p:spTree>
    <p:extLst>
      <p:ext uri="{BB962C8B-B14F-4D97-AF65-F5344CB8AC3E}">
        <p14:creationId xmlns:p14="http://schemas.microsoft.com/office/powerpoint/2010/main" val="342836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817684" y="571481"/>
            <a:ext cx="8112033" cy="468000"/>
          </a:xfrm>
        </p:spPr>
        <p:txBody>
          <a:bodyPr/>
          <a:lstStyle/>
          <a:p>
            <a:r>
              <a:rPr lang="cs-CZ" sz="2000" dirty="0">
                <a:solidFill>
                  <a:srgbClr val="4E4E4E"/>
                </a:solidFill>
              </a:rPr>
              <a:t>PŘEDSEVZETÍ O NEALKOHOLICKÝCH NÁPOJÍCH</a:t>
            </a:r>
            <a:br>
              <a:rPr lang="cs-CZ" sz="2000" dirty="0">
                <a:solidFill>
                  <a:srgbClr val="4E4E4E"/>
                </a:solidFill>
              </a:rPr>
            </a:br>
            <a:r>
              <a:rPr lang="cs-CZ" sz="2000" dirty="0" smtClean="0">
                <a:solidFill>
                  <a:srgbClr val="4E4E4E"/>
                </a:solidFill>
              </a:rPr>
              <a:t>(POPULACE)</a:t>
            </a:r>
            <a:endParaRPr lang="cs-CZ" sz="2000" dirty="0">
              <a:solidFill>
                <a:srgbClr val="FF0000"/>
              </a:solidFill>
            </a:endParaRPr>
          </a:p>
        </p:txBody>
      </p:sp>
      <p:sp>
        <p:nvSpPr>
          <p:cNvPr id="12" name="Zástupný symbol pro obsah 6"/>
          <p:cNvSpPr txBox="1">
            <a:spLocks/>
          </p:cNvSpPr>
          <p:nvPr/>
        </p:nvSpPr>
        <p:spPr>
          <a:xfrm>
            <a:off x="759054" y="1183571"/>
            <a:ext cx="763284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Jakékoli předsevzetí o pitném režimu a nealkoholických nápojích si někdy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v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minulosti dalo 28 % české populace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. Nejčastější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předsevzetí týkající se nealkoholických nápojů, je více pít a dodržovat pitný režim – toto předsevzetí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/>
            </a:r>
            <a:b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</a:b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si </a:t>
            </a:r>
            <a:r>
              <a:rPr lang="cs-CZ" sz="1200" cap="all" dirty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někdy dalo 11 % české </a:t>
            </a:r>
            <a:r>
              <a:rPr lang="cs-CZ" sz="1200" cap="all" dirty="0" smtClean="0">
                <a:solidFill>
                  <a:srgbClr val="92D050">
                    <a:lumMod val="75000"/>
                  </a:srgbClr>
                </a:solidFill>
                <a:cs typeface="Arial" pitchFamily="34" charset="0"/>
              </a:rPr>
              <a:t>populace.  </a:t>
            </a:r>
            <a:endParaRPr lang="cs-CZ" sz="1200" cap="all" dirty="0">
              <a:solidFill>
                <a:srgbClr val="92D050">
                  <a:lumMod val="75000"/>
                </a:srgbClr>
              </a:solidFill>
              <a:cs typeface="Arial" pitchFamily="34" charset="0"/>
            </a:endParaRPr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xmlns="" id="{6383E91D-309D-4158-A7D8-D240F8BE63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8430253"/>
              </p:ext>
            </p:extLst>
          </p:nvPr>
        </p:nvGraphicFramePr>
        <p:xfrm>
          <a:off x="1152721" y="2855607"/>
          <a:ext cx="2232248" cy="2594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xmlns="" id="{6AC06E04-1E44-4148-89AD-700C2C7A02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9549570"/>
              </p:ext>
            </p:extLst>
          </p:nvPr>
        </p:nvGraphicFramePr>
        <p:xfrm>
          <a:off x="3525360" y="2520782"/>
          <a:ext cx="5059052" cy="3069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45AE5303-1979-4159-90FD-20CBCB8F9927}"/>
              </a:ext>
            </a:extLst>
          </p:cNvPr>
          <p:cNvSpPr txBox="1"/>
          <p:nvPr/>
        </p:nvSpPr>
        <p:spPr>
          <a:xfrm>
            <a:off x="5796136" y="5674430"/>
            <a:ext cx="1714997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509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34F5E061-0529-4A11-891C-9F147FAF0F04}"/>
              </a:ext>
            </a:extLst>
          </p:cNvPr>
          <p:cNvSpPr txBox="1"/>
          <p:nvPr/>
        </p:nvSpPr>
        <p:spPr>
          <a:xfrm>
            <a:off x="1411346" y="5375284"/>
            <a:ext cx="1714997" cy="215444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800" i="1" dirty="0">
                <a:solidFill>
                  <a:srgbClr val="4E4E4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Všichni respondenti; N = 509</a:t>
            </a:r>
          </a:p>
        </p:txBody>
      </p:sp>
      <p:sp>
        <p:nvSpPr>
          <p:cNvPr id="9" name="Šipka doprava 15">
            <a:extLst>
              <a:ext uri="{FF2B5EF4-FFF2-40B4-BE49-F238E27FC236}">
                <a16:creationId xmlns:a16="http://schemas.microsoft.com/office/drawing/2014/main" xmlns="" id="{644EDF70-68B1-41CD-B94A-02D947471228}"/>
              </a:ext>
            </a:extLst>
          </p:cNvPr>
          <p:cNvSpPr/>
          <p:nvPr/>
        </p:nvSpPr>
        <p:spPr>
          <a:xfrm>
            <a:off x="3397193" y="3452720"/>
            <a:ext cx="479608" cy="408328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xmlns="" id="{39FD369F-F27D-48B5-A5CF-B2CDDBD935C2}"/>
              </a:ext>
            </a:extLst>
          </p:cNvPr>
          <p:cNvSpPr txBox="1"/>
          <p:nvPr/>
        </p:nvSpPr>
        <p:spPr>
          <a:xfrm>
            <a:off x="903817" y="2414680"/>
            <a:ext cx="3095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Dali si předsevzetí o nealkoholických nápojích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xmlns="" id="{588B103C-DC47-4577-BA54-ABF7B7672A3F}"/>
              </a:ext>
            </a:extLst>
          </p:cNvPr>
          <p:cNvSpPr txBox="1"/>
          <p:nvPr/>
        </p:nvSpPr>
        <p:spPr>
          <a:xfrm>
            <a:off x="4283968" y="2414680"/>
            <a:ext cx="41764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200" dirty="0"/>
              <a:t>Předsevzetí o nealkoholických nápojích</a:t>
            </a:r>
          </a:p>
        </p:txBody>
      </p:sp>
    </p:spTree>
    <p:extLst>
      <p:ext uri="{BB962C8B-B14F-4D97-AF65-F5344CB8AC3E}">
        <p14:creationId xmlns:p14="http://schemas.microsoft.com/office/powerpoint/2010/main" val="31009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ávěrečná zpráva MAGNESIA AD-TRIX_140401">
  <a:themeElements>
    <a:clrScheme name="Stupně šedé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lex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Lití písm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Vlastní 2">
    <a:dk1>
      <a:srgbClr val="4E4E4E"/>
    </a:dk1>
    <a:lt1>
      <a:srgbClr val="FFFFFF"/>
    </a:lt1>
    <a:dk2>
      <a:srgbClr val="4D4D4D"/>
    </a:dk2>
    <a:lt2>
      <a:srgbClr val="808080"/>
    </a:lt2>
    <a:accent1>
      <a:srgbClr val="92D050"/>
    </a:accent1>
    <a:accent2>
      <a:srgbClr val="94A0C2"/>
    </a:accent2>
    <a:accent3>
      <a:srgbClr val="FFFFFF"/>
    </a:accent3>
    <a:accent4>
      <a:srgbClr val="414141"/>
    </a:accent4>
    <a:accent5>
      <a:srgbClr val="B5BBCA"/>
    </a:accent5>
    <a:accent6>
      <a:srgbClr val="92D050"/>
    </a:accent6>
    <a:hlink>
      <a:srgbClr val="92D050"/>
    </a:hlink>
    <a:folHlink>
      <a:srgbClr val="92D050"/>
    </a:folHlink>
  </a:clrScheme>
  <a:fontScheme name="Mediá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alex">
    <a:dk1>
      <a:srgbClr val="5F5F5F"/>
    </a:dk1>
    <a:lt1>
      <a:srgbClr val="FFFFFF"/>
    </a:lt1>
    <a:dk2>
      <a:srgbClr val="474747"/>
    </a:dk2>
    <a:lt2>
      <a:srgbClr val="FFFFFF"/>
    </a:lt2>
    <a:accent1>
      <a:srgbClr val="49711E"/>
    </a:accent1>
    <a:accent2>
      <a:srgbClr val="6DAA2D"/>
    </a:accent2>
    <a:accent3>
      <a:srgbClr val="BDE296"/>
    </a:accent3>
    <a:accent4>
      <a:srgbClr val="D3ECB9"/>
    </a:accent4>
    <a:accent5>
      <a:srgbClr val="E9F5DB"/>
    </a:accent5>
    <a:accent6>
      <a:srgbClr val="B5BBCA"/>
    </a:accent6>
    <a:hlink>
      <a:srgbClr val="92D050"/>
    </a:hlink>
    <a:folHlink>
      <a:srgbClr val="92D050"/>
    </a:folHlink>
  </a:clrScheme>
  <a:fontScheme name="Alex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Lití písma">
    <a:fillStyleLst>
      <a:solidFill>
        <a:schemeClr val="phClr"/>
      </a:solidFill>
      <a:gradFill rotWithShape="1">
        <a:gsLst>
          <a:gs pos="0">
            <a:schemeClr val="phClr">
              <a:tint val="70000"/>
              <a:satMod val="180000"/>
            </a:schemeClr>
          </a:gs>
          <a:gs pos="62000">
            <a:schemeClr val="phClr">
              <a:tint val="30000"/>
              <a:satMod val="180000"/>
            </a:schemeClr>
          </a:gs>
          <a:gs pos="100000">
            <a:schemeClr val="phClr">
              <a:tint val="22000"/>
              <a:satMod val="18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58000"/>
              <a:satMod val="150000"/>
            </a:schemeClr>
          </a:gs>
          <a:gs pos="72000">
            <a:schemeClr val="phClr">
              <a:tint val="90000"/>
              <a:satMod val="135000"/>
            </a:schemeClr>
          </a:gs>
          <a:gs pos="100000">
            <a:schemeClr val="phClr">
              <a:tint val="8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80000"/>
          </a:schemeClr>
        </a:solidFill>
        <a:prstDash val="solid"/>
      </a:ln>
      <a:ln w="381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43137"/>
            </a:srgbClr>
          </a:outerShdw>
        </a:effectLst>
        <a:scene3d>
          <a:camera prst="orthographicFront" fov="0">
            <a:rot lat="0" lon="0" rev="0"/>
          </a:camera>
          <a:lightRig rig="soft" dir="tl">
            <a:rot lat="0" lon="0" rev="20000000"/>
          </a:lightRig>
        </a:scene3d>
        <a:sp3d prstMaterial="matte">
          <a:bevelT w="63500" h="635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Závěrečná zpráva MAGNESIA AD-TRIX_140401</Template>
  <TotalTime>23745</TotalTime>
  <Words>1183</Words>
  <Application>Microsoft Office PowerPoint</Application>
  <PresentationFormat>Předvádění na obrazovce (4:3)</PresentationFormat>
  <Paragraphs>159</Paragraphs>
  <Slides>19</Slides>
  <Notes>17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Závěrečná zpráva MAGNESIA AD-TRIX_140401</vt:lpstr>
      <vt:lpstr>PŘEDSEVZETÍ A JEJICH DODRŽOVÁNÍ zpráva z průzkumu</vt:lpstr>
      <vt:lpstr>Metodika </vt:lpstr>
      <vt:lpstr>základní cs výzkumu + demografie</vt:lpstr>
      <vt:lpstr>LETOŠNÍ NOVOROČNÍ PŘEDSEVZETÍ</vt:lpstr>
      <vt:lpstr>KONKRÉTNÍ LETOŠNÍ NOVOROČNÍ PŘEDSEVZETÍ</vt:lpstr>
      <vt:lpstr>DODRŽENÍ LETOŠNÍHO NOVOROČNÍHO  PŘEDSEVZETÍ I.</vt:lpstr>
      <vt:lpstr>DODRŽENÍ LETOŠNÍHO NOVOROČNÍHO  PŘEDSEVZETÍ II.</vt:lpstr>
      <vt:lpstr>DALŠÍ PŘEDSEVZETÍ</vt:lpstr>
      <vt:lpstr>PŘEDSEVZETÍ O NEALKOHOLICKÝCH NÁPOJÍCH (POPULACE)</vt:lpstr>
      <vt:lpstr>KONKRÉTNÍ PŘEDSEVZETÍ O NEALKOHOLICKÝCH  NÁPOJÍCH (POPULACE)</vt:lpstr>
      <vt:lpstr>PROČ SI LIDÉ NEDÁVAJÍ PŘEDSEVZETÍ</vt:lpstr>
      <vt:lpstr>JAK SI LIDÉ DÁVAJÍ PŘEDSEVZETÍ</vt:lpstr>
      <vt:lpstr>DŮVODY PŘEDSEVZETÍ</vt:lpstr>
      <vt:lpstr>ODMĚNA ČI TREST ZA (NE)DODRŽENÍ  PŘEDSEVZETÍ</vt:lpstr>
      <vt:lpstr>JAK DODRŽET PŘEDSEVZETÍ</vt:lpstr>
      <vt:lpstr>RELATIVNÍ ÚSPĚŠNOST DODRŽOVÁNÍ  KONKRÉTNÍCH PŘEDSEVZETÍ</vt:lpstr>
      <vt:lpstr>KDY VZDAJÍ PŘEDSEVZETÍ</vt:lpstr>
      <vt:lpstr>DŮVODY NEDODRŽENÍ PŘEDSEVZETÍ</vt:lpstr>
      <vt:lpstr>DĚKUJEME ZA POZORNOST!</vt:lpstr>
    </vt:vector>
  </TitlesOfParts>
  <Company>MÉDEA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průzkum dehydratace</dc:title>
  <dc:creator>pperlikova</dc:creator>
  <cp:lastModifiedBy>pperlikova</cp:lastModifiedBy>
  <cp:revision>4235</cp:revision>
  <cp:lastPrinted>2019-11-01T14:30:50Z</cp:lastPrinted>
  <dcterms:created xsi:type="dcterms:W3CDTF">2014-04-07T11:54:03Z</dcterms:created>
  <dcterms:modified xsi:type="dcterms:W3CDTF">2020-08-24T10:29:31Z</dcterms:modified>
</cp:coreProperties>
</file>