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notesSlides/notesSlide2.xml" ContentType="application/vnd.openxmlformats-officedocument.presentationml.notesSlide+xml"/>
  <Override PartName="/ppt/charts/chart11.xml" ContentType="application/vnd.openxmlformats-officedocument.drawingml.chart+xml"/>
  <Override PartName="/ppt/notesSlides/notesSlide3.xml" ContentType="application/vnd.openxmlformats-officedocument.presentationml.notesSlide+xml"/>
  <Override PartName="/ppt/charts/chart12.xml" ContentType="application/vnd.openxmlformats-officedocument.drawingml.chart+xml"/>
  <Override PartName="/ppt/theme/themeOverride11.xml" ContentType="application/vnd.openxmlformats-officedocument.themeOverride+xml"/>
  <Override PartName="/ppt/notesSlides/notesSlide4.xml" ContentType="application/vnd.openxmlformats-officedocument.presentationml.notesSlide+xml"/>
  <Override PartName="/ppt/charts/chart13.xml" ContentType="application/vnd.openxmlformats-officedocument.drawingml.chart+xml"/>
  <Override PartName="/ppt/theme/themeOverride12.xml" ContentType="application/vnd.openxmlformats-officedocument.themeOverride+xml"/>
  <Override PartName="/ppt/notesSlides/notesSlide5.xml" ContentType="application/vnd.openxmlformats-officedocument.presentationml.notesSlide+xml"/>
  <Override PartName="/ppt/charts/chart14.xml" ContentType="application/vnd.openxmlformats-officedocument.drawingml.chart+xml"/>
  <Override PartName="/ppt/theme/themeOverride13.xml" ContentType="application/vnd.openxmlformats-officedocument.themeOverride+xml"/>
  <Override PartName="/ppt/charts/chart15.xml" ContentType="application/vnd.openxmlformats-officedocument.drawingml.chart+xml"/>
  <Override PartName="/ppt/theme/themeOverride14.xml" ContentType="application/vnd.openxmlformats-officedocument.themeOverride+xml"/>
  <Override PartName="/ppt/notesSlides/notesSlide6.xml" ContentType="application/vnd.openxmlformats-officedocument.presentationml.notesSlide+xml"/>
  <Override PartName="/ppt/charts/chart16.xml" ContentType="application/vnd.openxmlformats-officedocument.drawingml.chart+xml"/>
  <Override PartName="/ppt/theme/themeOverride15.xml" ContentType="application/vnd.openxmlformats-officedocument.themeOverride+xml"/>
  <Override PartName="/ppt/charts/chart17.xml" ContentType="application/vnd.openxmlformats-officedocument.drawingml.chart+xml"/>
  <Override PartName="/ppt/theme/themeOverride16.xml" ContentType="application/vnd.openxmlformats-officedocument.themeOverride+xml"/>
  <Override PartName="/ppt/notesSlides/notesSlide7.xml" ContentType="application/vnd.openxmlformats-officedocument.presentationml.notesSlide+xml"/>
  <Override PartName="/ppt/charts/chart18.xml" ContentType="application/vnd.openxmlformats-officedocument.drawingml.chart+xml"/>
  <Override PartName="/ppt/theme/themeOverride17.xml" ContentType="application/vnd.openxmlformats-officedocument.themeOverride+xml"/>
  <Override PartName="/ppt/charts/chart19.xml" ContentType="application/vnd.openxmlformats-officedocument.drawingml.chart+xml"/>
  <Override PartName="/ppt/theme/themeOverride18.xml" ContentType="application/vnd.openxmlformats-officedocument.themeOverride+xml"/>
  <Override PartName="/ppt/notesSlides/notesSlide8.xml" ContentType="application/vnd.openxmlformats-officedocument.presentationml.notesSlide+xml"/>
  <Override PartName="/ppt/charts/chart20.xml" ContentType="application/vnd.openxmlformats-officedocument.drawingml.chart+xml"/>
  <Override PartName="/ppt/theme/themeOverride19.xml" ContentType="application/vnd.openxmlformats-officedocument.themeOverride+xml"/>
  <Override PartName="/ppt/charts/chart21.xml" ContentType="application/vnd.openxmlformats-officedocument.drawingml.chart+xml"/>
  <Override PartName="/ppt/theme/themeOverride20.xml" ContentType="application/vnd.openxmlformats-officedocument.themeOverride+xml"/>
  <Override PartName="/ppt/notesSlides/notesSlide9.xml" ContentType="application/vnd.openxmlformats-officedocument.presentationml.notesSlide+xml"/>
  <Override PartName="/ppt/charts/chart22.xml" ContentType="application/vnd.openxmlformats-officedocument.drawingml.chart+xml"/>
  <Override PartName="/ppt/theme/themeOverride21.xml" ContentType="application/vnd.openxmlformats-officedocument.themeOverride+xml"/>
  <Override PartName="/ppt/charts/chart23.xml" ContentType="application/vnd.openxmlformats-officedocument.drawingml.chart+xml"/>
  <Override PartName="/ppt/theme/themeOverride22.xml" ContentType="application/vnd.openxmlformats-officedocument.themeOverride+xml"/>
  <Override PartName="/ppt/notesSlides/notesSlide10.xml" ContentType="application/vnd.openxmlformats-officedocument.presentationml.notesSlide+xml"/>
  <Override PartName="/ppt/charts/chart24.xml" ContentType="application/vnd.openxmlformats-officedocument.drawingml.chart+xml"/>
  <Override PartName="/ppt/theme/themeOverride23.xml" ContentType="application/vnd.openxmlformats-officedocument.themeOverride+xml"/>
  <Override PartName="/ppt/charts/chart25.xml" ContentType="application/vnd.openxmlformats-officedocument.drawingml.chart+xml"/>
  <Override PartName="/ppt/theme/themeOverride24.xml" ContentType="application/vnd.openxmlformats-officedocument.themeOverride+xml"/>
  <Override PartName="/ppt/notesSlides/notesSlide11.xml" ContentType="application/vnd.openxmlformats-officedocument.presentationml.notesSlide+xml"/>
  <Override PartName="/ppt/charts/chart26.xml" ContentType="application/vnd.openxmlformats-officedocument.drawingml.chart+xml"/>
  <Override PartName="/ppt/theme/themeOverride25.xml" ContentType="application/vnd.openxmlformats-officedocument.themeOverride+xml"/>
  <Override PartName="/ppt/charts/chart27.xml" ContentType="application/vnd.openxmlformats-officedocument.drawingml.chart+xml"/>
  <Override PartName="/ppt/theme/themeOverride26.xml" ContentType="application/vnd.openxmlformats-officedocument.themeOverride+xml"/>
  <Override PartName="/ppt/notesSlides/notesSlide12.xml" ContentType="application/vnd.openxmlformats-officedocument.presentationml.notesSlide+xml"/>
  <Override PartName="/ppt/charts/chart28.xml" ContentType="application/vnd.openxmlformats-officedocument.drawingml.chart+xml"/>
  <Override PartName="/ppt/theme/themeOverride27.xml" ContentType="application/vnd.openxmlformats-officedocument.themeOverride+xml"/>
  <Override PartName="/ppt/charts/chart29.xml" ContentType="application/vnd.openxmlformats-officedocument.drawingml.chart+xml"/>
  <Override PartName="/ppt/theme/themeOverride28.xml" ContentType="application/vnd.openxmlformats-officedocument.themeOverride+xml"/>
  <Override PartName="/ppt/notesSlides/notesSlide13.xml" ContentType="application/vnd.openxmlformats-officedocument.presentationml.notesSlide+xml"/>
  <Override PartName="/ppt/charts/chart30.xml" ContentType="application/vnd.openxmlformats-officedocument.drawingml.chart+xml"/>
  <Override PartName="/ppt/theme/themeOverride29.xml" ContentType="application/vnd.openxmlformats-officedocument.themeOverride+xml"/>
  <Override PartName="/ppt/charts/chart31.xml" ContentType="application/vnd.openxmlformats-officedocument.drawingml.chart+xml"/>
  <Override PartName="/ppt/theme/themeOverride30.xml" ContentType="application/vnd.openxmlformats-officedocument.themeOverr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9"/>
  </p:notesMasterIdLst>
  <p:handoutMasterIdLst>
    <p:handoutMasterId r:id="rId20"/>
  </p:handoutMasterIdLst>
  <p:sldIdLst>
    <p:sldId id="271" r:id="rId2"/>
    <p:sldId id="1272" r:id="rId3"/>
    <p:sldId id="1931" r:id="rId4"/>
    <p:sldId id="1929" r:id="rId5"/>
    <p:sldId id="1877" r:id="rId6"/>
    <p:sldId id="1930" r:id="rId7"/>
    <p:sldId id="1932" r:id="rId8"/>
    <p:sldId id="1934" r:id="rId9"/>
    <p:sldId id="1935" r:id="rId10"/>
    <p:sldId id="1933" r:id="rId11"/>
    <p:sldId id="1936" r:id="rId12"/>
    <p:sldId id="1938" r:id="rId13"/>
    <p:sldId id="1939" r:id="rId14"/>
    <p:sldId id="1940" r:id="rId15"/>
    <p:sldId id="1941" r:id="rId16"/>
    <p:sldId id="1937" r:id="rId17"/>
    <p:sldId id="1928" r:id="rId18"/>
  </p:sldIdLst>
  <p:sldSz cx="9144000" cy="6858000" type="screen4x3"/>
  <p:notesSz cx="9928225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" userDrawn="1">
          <p15:clr>
            <a:srgbClr val="A4A3A4"/>
          </p15:clr>
        </p15:guide>
        <p15:guide id="2" pos="5239" userDrawn="1">
          <p15:clr>
            <a:srgbClr val="A4A3A4"/>
          </p15:clr>
        </p15:guide>
        <p15:guide id="3" pos="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42">
          <p15:clr>
            <a:srgbClr val="A4A3A4"/>
          </p15:clr>
        </p15:guide>
        <p15:guide id="2" pos="3129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xander Dvořáček" initials="advr" lastIdx="4" clrIdx="0"/>
  <p:cmAuthor id="1" name="Alena Opočenská" initials="AO" lastIdx="2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EAB0"/>
    <a:srgbClr val="527F22"/>
    <a:srgbClr val="4E4E4E"/>
    <a:srgbClr val="6699FF"/>
    <a:srgbClr val="CCFF99"/>
    <a:srgbClr val="000000"/>
    <a:srgbClr val="FFCC99"/>
    <a:srgbClr val="FF9999"/>
    <a:srgbClr val="CCECFF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33" autoAdjust="0"/>
    <p:restoredTop sz="95401" autoAdjust="0"/>
  </p:normalViewPr>
  <p:slideViewPr>
    <p:cSldViewPr>
      <p:cViewPr>
        <p:scale>
          <a:sx n="100" d="100"/>
          <a:sy n="100" d="100"/>
        </p:scale>
        <p:origin x="-462" y="-294"/>
      </p:cViewPr>
      <p:guideLst>
        <p:guide orient="horz" pos="28"/>
        <p:guide pos="5239"/>
        <p:guide pos="22"/>
      </p:guideLst>
    </p:cSldViewPr>
  </p:slideViewPr>
  <p:outlineViewPr>
    <p:cViewPr>
      <p:scale>
        <a:sx n="33" d="100"/>
        <a:sy n="33" d="100"/>
      </p:scale>
      <p:origin x="0" y="8952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14" d="100"/>
          <a:sy n="114" d="100"/>
        </p:scale>
        <p:origin x="-2130" y="-114"/>
      </p:cViewPr>
      <p:guideLst>
        <p:guide orient="horz" pos="2142"/>
        <p:guide pos="312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1.xml"/><Relationship Id="rId13" Type="http://schemas.openxmlformats.org/officeDocument/2006/relationships/slide" Target="slides/slide16.xml"/><Relationship Id="rId3" Type="http://schemas.openxmlformats.org/officeDocument/2006/relationships/slide" Target="slides/slide6.xml"/><Relationship Id="rId7" Type="http://schemas.openxmlformats.org/officeDocument/2006/relationships/slide" Target="slides/slide10.xml"/><Relationship Id="rId12" Type="http://schemas.openxmlformats.org/officeDocument/2006/relationships/slide" Target="slides/slide15.xml"/><Relationship Id="rId2" Type="http://schemas.openxmlformats.org/officeDocument/2006/relationships/slide" Target="slides/slide5.xml"/><Relationship Id="rId1" Type="http://schemas.openxmlformats.org/officeDocument/2006/relationships/slide" Target="slides/slide1.xml"/><Relationship Id="rId6" Type="http://schemas.openxmlformats.org/officeDocument/2006/relationships/slide" Target="slides/slide9.xml"/><Relationship Id="rId11" Type="http://schemas.openxmlformats.org/officeDocument/2006/relationships/slide" Target="slides/slide14.xml"/><Relationship Id="rId5" Type="http://schemas.openxmlformats.org/officeDocument/2006/relationships/slide" Target="slides/slide8.xml"/><Relationship Id="rId10" Type="http://schemas.openxmlformats.org/officeDocument/2006/relationships/slide" Target="slides/slide13.xml"/><Relationship Id="rId4" Type="http://schemas.openxmlformats.org/officeDocument/2006/relationships/slide" Target="slides/slide7.xml"/><Relationship Id="rId9" Type="http://schemas.openxmlformats.org/officeDocument/2006/relationships/slide" Target="slides/slide12.xml"/><Relationship Id="rId14" Type="http://schemas.openxmlformats.org/officeDocument/2006/relationships/slide" Target="slides/slide1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11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12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13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14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15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16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8.xlsx"/><Relationship Id="rId1" Type="http://schemas.openxmlformats.org/officeDocument/2006/relationships/themeOverride" Target="../theme/themeOverride17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9.xlsx"/><Relationship Id="rId1" Type="http://schemas.openxmlformats.org/officeDocument/2006/relationships/themeOverride" Target="../theme/themeOverride18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0.xlsx"/><Relationship Id="rId1" Type="http://schemas.openxmlformats.org/officeDocument/2006/relationships/themeOverride" Target="../theme/themeOverride19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1.xlsx"/><Relationship Id="rId1" Type="http://schemas.openxmlformats.org/officeDocument/2006/relationships/themeOverride" Target="../theme/themeOverride20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2.xlsx"/><Relationship Id="rId1" Type="http://schemas.openxmlformats.org/officeDocument/2006/relationships/themeOverride" Target="../theme/themeOverride21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3.xlsx"/><Relationship Id="rId1" Type="http://schemas.openxmlformats.org/officeDocument/2006/relationships/themeOverride" Target="../theme/themeOverride22.xm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4.xlsx"/><Relationship Id="rId1" Type="http://schemas.openxmlformats.org/officeDocument/2006/relationships/themeOverride" Target="../theme/themeOverride23.xm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5.xlsx"/><Relationship Id="rId1" Type="http://schemas.openxmlformats.org/officeDocument/2006/relationships/themeOverride" Target="../theme/themeOverride24.xm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6.xlsx"/><Relationship Id="rId1" Type="http://schemas.openxmlformats.org/officeDocument/2006/relationships/themeOverride" Target="../theme/themeOverride25.xml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7.xlsx"/><Relationship Id="rId1" Type="http://schemas.openxmlformats.org/officeDocument/2006/relationships/themeOverride" Target="../theme/themeOverride26.xm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8.xlsx"/><Relationship Id="rId1" Type="http://schemas.openxmlformats.org/officeDocument/2006/relationships/themeOverride" Target="../theme/themeOverride27.xm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9.xlsx"/><Relationship Id="rId1" Type="http://schemas.openxmlformats.org/officeDocument/2006/relationships/themeOverride" Target="../theme/themeOverride28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0.xlsx"/><Relationship Id="rId1" Type="http://schemas.openxmlformats.org/officeDocument/2006/relationships/themeOverride" Target="../theme/themeOverride29.xm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1.xlsx"/><Relationship Id="rId1" Type="http://schemas.openxmlformats.org/officeDocument/2006/relationships/themeOverride" Target="../theme/themeOverride30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Pohlaví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270440251572419"/>
          <c:y val="0.3056954735568248"/>
          <c:w val="0.5094339622641505"/>
          <c:h val="0.50086291028008845"/>
        </c:manualLayout>
      </c:layout>
      <c:pie3D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6.2266787717070247E-2"/>
          <c:y val="0.90592623902353397"/>
          <c:w val="0.8697761340448914"/>
          <c:h val="6.3440642356112908E-2"/>
        </c:manualLayout>
      </c:layout>
      <c:overlay val="0"/>
      <c:txPr>
        <a:bodyPr/>
        <a:lstStyle/>
        <a:p>
          <a:pPr>
            <a:defRPr sz="800">
              <a:latin typeface="+mn-lt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Vzdělání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2766518005935849"/>
          <c:y val="0.17375109361329832"/>
          <c:w val="0.5094339622641505"/>
          <c:h val="0.50086291028008845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dPt>
            <c:idx val="0"/>
            <c:bubble3D val="0"/>
            <c:spPr>
              <a:solidFill>
                <a:srgbClr val="BDE296">
                  <a:lumMod val="60000"/>
                  <a:lumOff val="40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E1F-49AE-A9A0-930C61F8D5A4}"/>
              </c:ext>
            </c:extLst>
          </c:dPt>
          <c:dPt>
            <c:idx val="2"/>
            <c:bubble3D val="0"/>
            <c:spPr>
              <a:solidFill>
                <a:srgbClr val="BDE296">
                  <a:lumMod val="7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E1F-49AE-A9A0-930C61F8D5A4}"/>
              </c:ext>
            </c:extLst>
          </c:dPt>
          <c:dPt>
            <c:idx val="3"/>
            <c:bubble3D val="0"/>
            <c:spPr>
              <a:solidFill>
                <a:srgbClr val="49711E">
                  <a:lumMod val="7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3E1F-49AE-A9A0-930C61F8D5A4}"/>
              </c:ext>
            </c:extLst>
          </c:dPt>
          <c:dLbls>
            <c:dLbl>
              <c:idx val="0"/>
              <c:layout>
                <c:manualLayout>
                  <c:x val="-9.8679511800277078E-3"/>
                  <c:y val="7.879374453193351E-2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>
                    <a:defRPr lang="en-US" sz="7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E1F-49AE-A9A0-930C61F8D5A4}"/>
                </c:ext>
              </c:extLst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700" b="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700" b="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>
                    <a:solidFill>
                      <a:schemeClr val="tx2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ZŠ a nižší</c:v>
                </c:pt>
                <c:pt idx="1">
                  <c:v>SŠ bez maturity / vyučen</c:v>
                </c:pt>
                <c:pt idx="2">
                  <c:v>SŠ s maturitou </c:v>
                </c:pt>
                <c:pt idx="3">
                  <c:v>VŠ nebo VOŠ</c:v>
                </c:pt>
              </c:strCache>
            </c:strRef>
          </c:cat>
          <c:val>
            <c:numRef>
              <c:f>List1!$B$2:$B$5</c:f>
              <c:numCache>
                <c:formatCode>###0.0%</c:formatCode>
                <c:ptCount val="4"/>
                <c:pt idx="0">
                  <c:v>2.3E-2</c:v>
                </c:pt>
                <c:pt idx="1">
                  <c:v>0.17399999999999999</c:v>
                </c:pt>
                <c:pt idx="2">
                  <c:v>0.39500000000000002</c:v>
                </c:pt>
                <c:pt idx="3">
                  <c:v>0.40799999999999997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3E1F-49AE-A9A0-930C61F8D5A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16875307505515261"/>
          <c:y val="0.64203740157480316"/>
          <c:w val="0.68640111416191851"/>
          <c:h val="0.27177384076990374"/>
        </c:manualLayout>
      </c:layout>
      <c:overlay val="0"/>
      <c:txPr>
        <a:bodyPr/>
        <a:lstStyle/>
        <a:p>
          <a:pPr>
            <a:defRPr sz="800">
              <a:latin typeface="+mn-lt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cs-CZ" sz="1200" dirty="0"/>
              <a:t>Napodobují</a:t>
            </a:r>
            <a:r>
              <a:rPr lang="cs-CZ" sz="1200" baseline="0" dirty="0"/>
              <a:t> </a:t>
            </a:r>
            <a:r>
              <a:rPr lang="cs-CZ" sz="1200" baseline="0" dirty="0">
                <a:solidFill>
                  <a:schemeClr val="tx2"/>
                </a:solidFill>
              </a:rPr>
              <a:t>děti Vaše </a:t>
            </a:r>
            <a:r>
              <a:rPr lang="cs-CZ" sz="1200" baseline="0" dirty="0"/>
              <a:t>chování?</a:t>
            </a:r>
            <a:endParaRPr lang="en-US" sz="1200" dirty="0"/>
          </a:p>
        </c:rich>
      </c:tx>
      <c:layout>
        <c:manualLayout>
          <c:xMode val="edge"/>
          <c:yMode val="edge"/>
          <c:x val="0.22639052607844184"/>
          <c:y val="6.979086096918624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458153027286372"/>
          <c:y val="0.16666194983026258"/>
          <c:w val="0.57940416636696035"/>
          <c:h val="0.88578036090577594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rgbClr val="527F2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517-47B7-93E8-43405D1887FC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517-47B7-93E8-43405D1887FC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517-47B7-93E8-43405D1887FC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517-47B7-93E8-43405D1887FC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0517-47B7-93E8-43405D1887FC}"/>
              </c:ext>
            </c:extLst>
          </c:dPt>
          <c:dPt>
            <c:idx val="5"/>
            <c:bubble3D val="0"/>
            <c:spPr>
              <a:solidFill>
                <a:srgbClr val="CC99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0517-47B7-93E8-43405D1887FC}"/>
              </c:ext>
            </c:extLst>
          </c:dPt>
          <c:dLbls>
            <c:dLbl>
              <c:idx val="1"/>
              <c:layout>
                <c:manualLayout>
                  <c:x val="-0.15393369249795"/>
                  <c:y val="6.038255832963536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517-47B7-93E8-43405D1887FC}"/>
                </c:ext>
              </c:extLst>
            </c:dLbl>
            <c:dLbl>
              <c:idx val="2"/>
              <c:layout>
                <c:manualLayout>
                  <c:x val="-0.11680141795679015"/>
                  <c:y val="-7.246379599087236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8.7422728164195287E-2"/>
                      <c:h val="6.635379845003840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517-47B7-93E8-43405D1887FC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Ano a při jeho/jejich výchově s tím počítáme</c:v>
                </c:pt>
                <c:pt idx="1">
                  <c:v>Ano, ale při jeho/jejich výchově na to nebereme ohled (nepřizpůsobujeme dítěti/dětem svůj životní styl)</c:v>
                </c:pt>
                <c:pt idx="2">
                  <c:v>Ne, děti se chováním svých rodičů nenechají ovlivnit, jsou své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0.76126707659524195</c:v>
                </c:pt>
                <c:pt idx="1">
                  <c:v>0.16798950054322659</c:v>
                </c:pt>
                <c:pt idx="2">
                  <c:v>7.0743422861531471E-2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0517-47B7-93E8-43405D1887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31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cs-CZ" sz="1200" b="1" i="0" u="none" strike="noStrike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1200" b="1" i="0" u="none" strike="noStrike" kern="1200" baseline="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čem Vás děti napodobují?</a:t>
            </a:r>
          </a:p>
        </c:rich>
      </c:tx>
      <c:layout>
        <c:manualLayout>
          <c:xMode val="edge"/>
          <c:yMode val="edge"/>
          <c:x val="0.38730235424575465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60305786254357485"/>
          <c:y val="6.9217149921854959E-2"/>
          <c:w val="0.50176539608806559"/>
          <c:h val="0.9284681238190767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Všichni rodiče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1BD-42CF-BC63-D58472DB87F5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1BD-42CF-BC63-D58472DB87F5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1BD-42CF-BC63-D58472DB87F5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7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7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7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List1!$A$2:$A$14</c:f>
              <c:strCache>
                <c:ptCount val="13"/>
                <c:pt idx="0">
                  <c:v>V chování, slušném chování</c:v>
                </c:pt>
                <c:pt idx="1">
                  <c:v>V mluvení, komunikaci, vyjadřování</c:v>
                </c:pt>
                <c:pt idx="2">
                  <c:v>V životním stylu, režimu dne, trávení volného času</c:v>
                </c:pt>
                <c:pt idx="3">
                  <c:v>Ve stravě, stolování</c:v>
                </c:pt>
                <c:pt idx="4">
                  <c:v>Ve všem</c:v>
                </c:pt>
                <c:pt idx="5">
                  <c:v>Ve sport</c:v>
                </c:pt>
                <c:pt idx="6">
                  <c:v>V gestech, pohybech</c:v>
                </c:pt>
                <c:pt idx="7">
                  <c:v>V hygieně, oblékání</c:v>
                </c:pt>
                <c:pt idx="8">
                  <c:v>V zlozvycích, návycích</c:v>
                </c:pt>
                <c:pt idx="9">
                  <c:v>Při chodu domácnosti, úklidu</c:v>
                </c:pt>
                <c:pt idx="10">
                  <c:v>V ničem</c:v>
                </c:pt>
                <c:pt idx="11">
                  <c:v>V něčem jiném</c:v>
                </c:pt>
                <c:pt idx="12">
                  <c:v>Nevím</c:v>
                </c:pt>
              </c:strCache>
            </c:strRef>
          </c:cat>
          <c:val>
            <c:numRef>
              <c:f>List1!$B$2:$B$14</c:f>
              <c:numCache>
                <c:formatCode>###0.0%</c:formatCode>
                <c:ptCount val="13"/>
                <c:pt idx="0">
                  <c:v>0.32900000000000001</c:v>
                </c:pt>
                <c:pt idx="1">
                  <c:v>0.29899999999999999</c:v>
                </c:pt>
                <c:pt idx="2">
                  <c:v>0.154</c:v>
                </c:pt>
                <c:pt idx="3">
                  <c:v>0.124</c:v>
                </c:pt>
                <c:pt idx="4">
                  <c:v>9.5000000000000001E-2</c:v>
                </c:pt>
                <c:pt idx="5">
                  <c:v>7.3999999999999996E-2</c:v>
                </c:pt>
                <c:pt idx="6">
                  <c:v>6.0999999999999999E-2</c:v>
                </c:pt>
                <c:pt idx="7">
                  <c:v>5.7000000000000002E-2</c:v>
                </c:pt>
                <c:pt idx="8">
                  <c:v>5.7000000000000002E-2</c:v>
                </c:pt>
                <c:pt idx="9">
                  <c:v>5.0999999999999997E-2</c:v>
                </c:pt>
                <c:pt idx="10">
                  <c:v>3.1E-2</c:v>
                </c:pt>
                <c:pt idx="11">
                  <c:v>0.216</c:v>
                </c:pt>
                <c:pt idx="12">
                  <c:v>7.4999999999999997E-2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61BD-42CF-BC63-D58472DB87F5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Rodiče předškoláků</c:v>
                </c:pt>
              </c:strCache>
            </c:strRef>
          </c:tx>
          <c:spPr>
            <a:solidFill>
              <a:srgbClr val="FFD85B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7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List1!$A$2:$A$14</c:f>
              <c:strCache>
                <c:ptCount val="13"/>
                <c:pt idx="0">
                  <c:v>V chování, slušném chování</c:v>
                </c:pt>
                <c:pt idx="1">
                  <c:v>V mluvení, komunikaci, vyjadřování</c:v>
                </c:pt>
                <c:pt idx="2">
                  <c:v>V životním stylu, režimu dne, trávení volného času</c:v>
                </c:pt>
                <c:pt idx="3">
                  <c:v>Ve stravě, stolování</c:v>
                </c:pt>
                <c:pt idx="4">
                  <c:v>Ve všem</c:v>
                </c:pt>
                <c:pt idx="5">
                  <c:v>Ve sport</c:v>
                </c:pt>
                <c:pt idx="6">
                  <c:v>V gestech, pohybech</c:v>
                </c:pt>
                <c:pt idx="7">
                  <c:v>V hygieně, oblékání</c:v>
                </c:pt>
                <c:pt idx="8">
                  <c:v>V zlozvycích, návycích</c:v>
                </c:pt>
                <c:pt idx="9">
                  <c:v>Při chodu domácnosti, úklidu</c:v>
                </c:pt>
                <c:pt idx="10">
                  <c:v>V ničem</c:v>
                </c:pt>
                <c:pt idx="11">
                  <c:v>V něčem jiném</c:v>
                </c:pt>
                <c:pt idx="12">
                  <c:v>Nevím</c:v>
                </c:pt>
              </c:strCache>
            </c:strRef>
          </c:cat>
          <c:val>
            <c:numRef>
              <c:f>List1!$C$2:$C$14</c:f>
              <c:numCache>
                <c:formatCode>###0.0%</c:formatCode>
                <c:ptCount val="13"/>
                <c:pt idx="0">
                  <c:v>0.318</c:v>
                </c:pt>
                <c:pt idx="1">
                  <c:v>0.439</c:v>
                </c:pt>
                <c:pt idx="2">
                  <c:v>0.16700000000000001</c:v>
                </c:pt>
                <c:pt idx="3">
                  <c:v>0.13700000000000001</c:v>
                </c:pt>
                <c:pt idx="4">
                  <c:v>0.12</c:v>
                </c:pt>
                <c:pt idx="5">
                  <c:v>9.1999999999999998E-2</c:v>
                </c:pt>
                <c:pt idx="6">
                  <c:v>8.5999999999999993E-2</c:v>
                </c:pt>
                <c:pt idx="7">
                  <c:v>4.4999999999999998E-2</c:v>
                </c:pt>
                <c:pt idx="8">
                  <c:v>3.5000000000000003E-2</c:v>
                </c:pt>
                <c:pt idx="9">
                  <c:v>7.5999999999999998E-2</c:v>
                </c:pt>
                <c:pt idx="10">
                  <c:v>6.0000000000000001E-3</c:v>
                </c:pt>
                <c:pt idx="11">
                  <c:v>0.13800000000000001</c:v>
                </c:pt>
                <c:pt idx="12">
                  <c:v>4.2999999999999997E-2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61BD-42CF-BC63-D58472DB87F5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Rodiče mladších školáků</c:v>
                </c:pt>
              </c:strCache>
            </c:strRef>
          </c:tx>
          <c:spPr>
            <a:solidFill>
              <a:srgbClr val="FFA86D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7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List1!$A$2:$A$14</c:f>
              <c:strCache>
                <c:ptCount val="13"/>
                <c:pt idx="0">
                  <c:v>V chování, slušném chování</c:v>
                </c:pt>
                <c:pt idx="1">
                  <c:v>V mluvení, komunikaci, vyjadřování</c:v>
                </c:pt>
                <c:pt idx="2">
                  <c:v>V životním stylu, režimu dne, trávení volného času</c:v>
                </c:pt>
                <c:pt idx="3">
                  <c:v>Ve stravě, stolování</c:v>
                </c:pt>
                <c:pt idx="4">
                  <c:v>Ve všem</c:v>
                </c:pt>
                <c:pt idx="5">
                  <c:v>Ve sport</c:v>
                </c:pt>
                <c:pt idx="6">
                  <c:v>V gestech, pohybech</c:v>
                </c:pt>
                <c:pt idx="7">
                  <c:v>V hygieně, oblékání</c:v>
                </c:pt>
                <c:pt idx="8">
                  <c:v>V zlozvycích, návycích</c:v>
                </c:pt>
                <c:pt idx="9">
                  <c:v>Při chodu domácnosti, úklidu</c:v>
                </c:pt>
                <c:pt idx="10">
                  <c:v>V ničem</c:v>
                </c:pt>
                <c:pt idx="11">
                  <c:v>V něčem jiném</c:v>
                </c:pt>
                <c:pt idx="12">
                  <c:v>Nevím</c:v>
                </c:pt>
              </c:strCache>
            </c:strRef>
          </c:cat>
          <c:val>
            <c:numRef>
              <c:f>List1!$D$2:$D$14</c:f>
              <c:numCache>
                <c:formatCode>###0.0%</c:formatCode>
                <c:ptCount val="13"/>
                <c:pt idx="0">
                  <c:v>0.32200000000000001</c:v>
                </c:pt>
                <c:pt idx="1">
                  <c:v>0.247</c:v>
                </c:pt>
                <c:pt idx="2">
                  <c:v>0.16600000000000001</c:v>
                </c:pt>
                <c:pt idx="3">
                  <c:v>0.114</c:v>
                </c:pt>
                <c:pt idx="4">
                  <c:v>0.104</c:v>
                </c:pt>
                <c:pt idx="5">
                  <c:v>5.7000000000000002E-2</c:v>
                </c:pt>
                <c:pt idx="6">
                  <c:v>5.6000000000000001E-2</c:v>
                </c:pt>
                <c:pt idx="7">
                  <c:v>5.0999999999999997E-2</c:v>
                </c:pt>
                <c:pt idx="8">
                  <c:v>7.0999999999999994E-2</c:v>
                </c:pt>
                <c:pt idx="9">
                  <c:v>3.2000000000000001E-2</c:v>
                </c:pt>
                <c:pt idx="10">
                  <c:v>3.6999999999999998E-2</c:v>
                </c:pt>
                <c:pt idx="11">
                  <c:v>0.217</c:v>
                </c:pt>
                <c:pt idx="12">
                  <c:v>0.104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61BD-42CF-BC63-D58472DB87F5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Rodiče starších školáků</c:v>
                </c:pt>
              </c:strCache>
            </c:strRef>
          </c:tx>
          <c:spPr>
            <a:solidFill>
              <a:srgbClr val="FF6D6D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7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List1!$A$2:$A$14</c:f>
              <c:strCache>
                <c:ptCount val="13"/>
                <c:pt idx="0">
                  <c:v>V chování, slušném chování</c:v>
                </c:pt>
                <c:pt idx="1">
                  <c:v>V mluvení, komunikaci, vyjadřování</c:v>
                </c:pt>
                <c:pt idx="2">
                  <c:v>V životním stylu, režimu dne, trávení volného času</c:v>
                </c:pt>
                <c:pt idx="3">
                  <c:v>Ve stravě, stolování</c:v>
                </c:pt>
                <c:pt idx="4">
                  <c:v>Ve všem</c:v>
                </c:pt>
                <c:pt idx="5">
                  <c:v>Ve sport</c:v>
                </c:pt>
                <c:pt idx="6">
                  <c:v>V gestech, pohybech</c:v>
                </c:pt>
                <c:pt idx="7">
                  <c:v>V hygieně, oblékání</c:v>
                </c:pt>
                <c:pt idx="8">
                  <c:v>V zlozvycích, návycích</c:v>
                </c:pt>
                <c:pt idx="9">
                  <c:v>Při chodu domácnosti, úklidu</c:v>
                </c:pt>
                <c:pt idx="10">
                  <c:v>V ničem</c:v>
                </c:pt>
                <c:pt idx="11">
                  <c:v>V něčem jiném</c:v>
                </c:pt>
                <c:pt idx="12">
                  <c:v>Nevím</c:v>
                </c:pt>
              </c:strCache>
            </c:strRef>
          </c:cat>
          <c:val>
            <c:numRef>
              <c:f>List1!$E$2:$E$14</c:f>
              <c:numCache>
                <c:formatCode>###0.0%</c:formatCode>
                <c:ptCount val="13"/>
                <c:pt idx="0">
                  <c:v>0.28899999999999998</c:v>
                </c:pt>
                <c:pt idx="1">
                  <c:v>0.155</c:v>
                </c:pt>
                <c:pt idx="2">
                  <c:v>0.158</c:v>
                </c:pt>
                <c:pt idx="3">
                  <c:v>0.11799999999999999</c:v>
                </c:pt>
                <c:pt idx="4">
                  <c:v>8.6999999999999994E-2</c:v>
                </c:pt>
                <c:pt idx="5">
                  <c:v>4.2000000000000003E-2</c:v>
                </c:pt>
                <c:pt idx="6">
                  <c:v>0.01</c:v>
                </c:pt>
                <c:pt idx="7">
                  <c:v>7.1999999999999995E-2</c:v>
                </c:pt>
                <c:pt idx="8">
                  <c:v>3.6999999999999998E-2</c:v>
                </c:pt>
                <c:pt idx="9">
                  <c:v>3.7999999999999999E-2</c:v>
                </c:pt>
                <c:pt idx="10">
                  <c:v>5.5E-2</c:v>
                </c:pt>
                <c:pt idx="11">
                  <c:v>0.29399999999999998</c:v>
                </c:pt>
                <c:pt idx="12">
                  <c:v>0.111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1BD-42CF-BC63-D58472DB87F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67160832"/>
        <c:axId val="258121728"/>
      </c:barChart>
      <c:catAx>
        <c:axId val="3671608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 anchor="ctr" anchorCtr="0"/>
          <a:lstStyle/>
          <a:p>
            <a:pPr>
              <a:defRPr sz="1050" b="0" baseline="0">
                <a:solidFill>
                  <a:schemeClr val="tx2"/>
                </a:solidFill>
                <a:latin typeface="Verdana" pitchFamily="34" charset="0"/>
              </a:defRPr>
            </a:pPr>
            <a:endParaRPr lang="cs-CZ"/>
          </a:p>
        </c:txPr>
        <c:crossAx val="258121728"/>
        <c:crosses val="autoZero"/>
        <c:auto val="1"/>
        <c:lblAlgn val="ctr"/>
        <c:lblOffset val="100"/>
        <c:noMultiLvlLbl val="0"/>
      </c:catAx>
      <c:valAx>
        <c:axId val="258121728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extTo"/>
        <c:crossAx val="367160832"/>
        <c:crosses val="max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77176369816351642"/>
          <c:y val="0.80538221092164508"/>
          <c:w val="0.20161452186654313"/>
          <c:h val="0.17010986960274321"/>
        </c:manualLayout>
      </c:layout>
      <c:overlay val="0"/>
      <c:txPr>
        <a:bodyPr/>
        <a:lstStyle/>
        <a:p>
          <a:pPr>
            <a:defRPr sz="1050"/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cs-CZ" sz="1200" b="1" i="0" u="none" strike="noStrike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1200" b="1" i="0" u="none" strike="noStrike" kern="1200" baseline="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 Vás rozesmálo, když Vás děti kopírovaly?</a:t>
            </a:r>
          </a:p>
        </c:rich>
      </c:tx>
      <c:layout>
        <c:manualLayout>
          <c:xMode val="edge"/>
          <c:yMode val="edge"/>
          <c:x val="0.23097996973082657"/>
          <c:y val="2.9625137045417435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60305786254357485"/>
          <c:y val="6.2045767337703235E-2"/>
          <c:w val="0.50176539608806559"/>
          <c:h val="0.9310581072569923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Všichni rodiče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13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846-4EF8-86B2-7B49FF8A1EA3}"/>
                </c:ext>
              </c:extLst>
            </c:dLbl>
            <c:dLbl>
              <c:idx val="14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846-4EF8-86B2-7B49FF8A1EA3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846-4EF8-86B2-7B49FF8A1EA3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>
                    <a:defRPr lang="cs-CZ" sz="7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>
                    <a:defRPr lang="cs-CZ" sz="7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cs-CZ" sz="7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List1!$A$2:$A$16</c:f>
              <c:strCache>
                <c:ptCount val="15"/>
                <c:pt idx="0">
                  <c:v>Hlášky, mluva, vyjadřování</c:v>
                </c:pt>
                <c:pt idx="1">
                  <c:v>Poučování, vychovávání</c:v>
                </c:pt>
                <c:pt idx="2">
                  <c:v>Gesta, grimasy</c:v>
                </c:pt>
                <c:pt idx="3">
                  <c:v>V žádné situaci, nic</c:v>
                </c:pt>
                <c:pt idx="4">
                  <c:v>Vztekání, urážení se, rozčilování</c:v>
                </c:pt>
                <c:pt idx="5">
                  <c:v>V chování</c:v>
                </c:pt>
                <c:pt idx="6">
                  <c:v>Když si hrají</c:v>
                </c:pt>
                <c:pt idx="7">
                  <c:v>Při domácích činnostech, při práci</c:v>
                </c:pt>
                <c:pt idx="8">
                  <c:v>Používání výrazů, kterým nerozumí</c:v>
                </c:pt>
                <c:pt idx="9">
                  <c:v>Když něco prostě opakují</c:v>
                </c:pt>
                <c:pt idx="10">
                  <c:v>Při telefonování</c:v>
                </c:pt>
                <c:pt idx="11">
                  <c:v>Při sportu</c:v>
                </c:pt>
                <c:pt idx="12">
                  <c:v>Při řešení problémů, neúspěchu, v určité situaci</c:v>
                </c:pt>
                <c:pt idx="13">
                  <c:v>Něco jiného</c:v>
                </c:pt>
                <c:pt idx="14">
                  <c:v>Nevím</c:v>
                </c:pt>
              </c:strCache>
            </c:strRef>
          </c:cat>
          <c:val>
            <c:numRef>
              <c:f>List1!$B$2:$B$16</c:f>
              <c:numCache>
                <c:formatCode>###0.0%</c:formatCode>
                <c:ptCount val="15"/>
                <c:pt idx="0">
                  <c:v>0.20899999999999999</c:v>
                </c:pt>
                <c:pt idx="1">
                  <c:v>7.9000000000000001E-2</c:v>
                </c:pt>
                <c:pt idx="2">
                  <c:v>4.4999999999999998E-2</c:v>
                </c:pt>
                <c:pt idx="3">
                  <c:v>4.1000000000000002E-2</c:v>
                </c:pt>
                <c:pt idx="4">
                  <c:v>3.2000000000000001E-2</c:v>
                </c:pt>
                <c:pt idx="5">
                  <c:v>3.1E-2</c:v>
                </c:pt>
                <c:pt idx="6">
                  <c:v>0.03</c:v>
                </c:pt>
                <c:pt idx="7">
                  <c:v>2.9000000000000001E-2</c:v>
                </c:pt>
                <c:pt idx="8">
                  <c:v>2.4E-2</c:v>
                </c:pt>
                <c:pt idx="9">
                  <c:v>1.6E-2</c:v>
                </c:pt>
                <c:pt idx="10">
                  <c:v>1.4999999999999999E-2</c:v>
                </c:pt>
                <c:pt idx="11">
                  <c:v>1.4E-2</c:v>
                </c:pt>
                <c:pt idx="12">
                  <c:v>1.2E-2</c:v>
                </c:pt>
                <c:pt idx="13">
                  <c:v>0.252</c:v>
                </c:pt>
                <c:pt idx="14">
                  <c:v>0.20100000000000001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3846-4EF8-86B2-7B49FF8A1EA3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Rodiče předškoláků</c:v>
                </c:pt>
              </c:strCache>
            </c:strRef>
          </c:tx>
          <c:spPr>
            <a:solidFill>
              <a:srgbClr val="FFD85B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7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List1!$A$2:$A$16</c:f>
              <c:strCache>
                <c:ptCount val="15"/>
                <c:pt idx="0">
                  <c:v>Hlášky, mluva, vyjadřování</c:v>
                </c:pt>
                <c:pt idx="1">
                  <c:v>Poučování, vychovávání</c:v>
                </c:pt>
                <c:pt idx="2">
                  <c:v>Gesta, grimasy</c:v>
                </c:pt>
                <c:pt idx="3">
                  <c:v>V žádné situaci, nic</c:v>
                </c:pt>
                <c:pt idx="4">
                  <c:v>Vztekání, urážení se, rozčilování</c:v>
                </c:pt>
                <c:pt idx="5">
                  <c:v>V chování</c:v>
                </c:pt>
                <c:pt idx="6">
                  <c:v>Když si hrají</c:v>
                </c:pt>
                <c:pt idx="7">
                  <c:v>Při domácích činnostech, při práci</c:v>
                </c:pt>
                <c:pt idx="8">
                  <c:v>Používání výrazů, kterým nerozumí</c:v>
                </c:pt>
                <c:pt idx="9">
                  <c:v>Když něco prostě opakují</c:v>
                </c:pt>
                <c:pt idx="10">
                  <c:v>Při telefonování</c:v>
                </c:pt>
                <c:pt idx="11">
                  <c:v>Při sportu</c:v>
                </c:pt>
                <c:pt idx="12">
                  <c:v>Při řešení problémů, neúspěchu, v určité situaci</c:v>
                </c:pt>
                <c:pt idx="13">
                  <c:v>Něco jiného</c:v>
                </c:pt>
                <c:pt idx="14">
                  <c:v>Nevím</c:v>
                </c:pt>
              </c:strCache>
            </c:strRef>
          </c:cat>
          <c:val>
            <c:numRef>
              <c:f>List1!$C$2:$C$16</c:f>
              <c:numCache>
                <c:formatCode>###0.0%</c:formatCode>
                <c:ptCount val="15"/>
                <c:pt idx="0">
                  <c:v>0.27700000000000002</c:v>
                </c:pt>
                <c:pt idx="1">
                  <c:v>9.0999999999999998E-2</c:v>
                </c:pt>
                <c:pt idx="2">
                  <c:v>7.8E-2</c:v>
                </c:pt>
                <c:pt idx="3">
                  <c:v>2.1999999999999999E-2</c:v>
                </c:pt>
                <c:pt idx="4">
                  <c:v>3.3000000000000002E-2</c:v>
                </c:pt>
                <c:pt idx="5">
                  <c:v>0.02</c:v>
                </c:pt>
                <c:pt idx="6">
                  <c:v>4.1000000000000002E-2</c:v>
                </c:pt>
                <c:pt idx="7">
                  <c:v>4.5999999999999999E-2</c:v>
                </c:pt>
                <c:pt idx="8">
                  <c:v>2.9000000000000001E-2</c:v>
                </c:pt>
                <c:pt idx="9">
                  <c:v>1.9E-2</c:v>
                </c:pt>
                <c:pt idx="10">
                  <c:v>0</c:v>
                </c:pt>
                <c:pt idx="11">
                  <c:v>6.0000000000000001E-3</c:v>
                </c:pt>
                <c:pt idx="12">
                  <c:v>1.9E-2</c:v>
                </c:pt>
                <c:pt idx="13">
                  <c:v>0.216</c:v>
                </c:pt>
                <c:pt idx="14">
                  <c:v>0.155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3846-4EF8-86B2-7B49FF8A1EA3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Rodiče mladších školáků</c:v>
                </c:pt>
              </c:strCache>
            </c:strRef>
          </c:tx>
          <c:spPr>
            <a:solidFill>
              <a:srgbClr val="FFA86D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7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List1!$A$2:$A$16</c:f>
              <c:strCache>
                <c:ptCount val="15"/>
                <c:pt idx="0">
                  <c:v>Hlášky, mluva, vyjadřování</c:v>
                </c:pt>
                <c:pt idx="1">
                  <c:v>Poučování, vychovávání</c:v>
                </c:pt>
                <c:pt idx="2">
                  <c:v>Gesta, grimasy</c:v>
                </c:pt>
                <c:pt idx="3">
                  <c:v>V žádné situaci, nic</c:v>
                </c:pt>
                <c:pt idx="4">
                  <c:v>Vztekání, urážení se, rozčilování</c:v>
                </c:pt>
                <c:pt idx="5">
                  <c:v>V chování</c:v>
                </c:pt>
                <c:pt idx="6">
                  <c:v>Když si hrají</c:v>
                </c:pt>
                <c:pt idx="7">
                  <c:v>Při domácích činnostech, při práci</c:v>
                </c:pt>
                <c:pt idx="8">
                  <c:v>Používání výrazů, kterým nerozumí</c:v>
                </c:pt>
                <c:pt idx="9">
                  <c:v>Když něco prostě opakují</c:v>
                </c:pt>
                <c:pt idx="10">
                  <c:v>Při telefonování</c:v>
                </c:pt>
                <c:pt idx="11">
                  <c:v>Při sportu</c:v>
                </c:pt>
                <c:pt idx="12">
                  <c:v>Při řešení problémů, neúspěchu, v určité situaci</c:v>
                </c:pt>
                <c:pt idx="13">
                  <c:v>Něco jiného</c:v>
                </c:pt>
                <c:pt idx="14">
                  <c:v>Nevím</c:v>
                </c:pt>
              </c:strCache>
            </c:strRef>
          </c:cat>
          <c:val>
            <c:numRef>
              <c:f>List1!$D$2:$D$16</c:f>
              <c:numCache>
                <c:formatCode>###0.0%</c:formatCode>
                <c:ptCount val="15"/>
                <c:pt idx="0">
                  <c:v>0.182</c:v>
                </c:pt>
                <c:pt idx="1">
                  <c:v>8.2000000000000003E-2</c:v>
                </c:pt>
                <c:pt idx="2">
                  <c:v>3.5999999999999997E-2</c:v>
                </c:pt>
                <c:pt idx="3">
                  <c:v>5.7000000000000002E-2</c:v>
                </c:pt>
                <c:pt idx="4">
                  <c:v>3.5000000000000003E-2</c:v>
                </c:pt>
                <c:pt idx="5">
                  <c:v>3.9E-2</c:v>
                </c:pt>
                <c:pt idx="6">
                  <c:v>2.7E-2</c:v>
                </c:pt>
                <c:pt idx="7">
                  <c:v>1.7000000000000001E-2</c:v>
                </c:pt>
                <c:pt idx="8">
                  <c:v>2.1000000000000001E-2</c:v>
                </c:pt>
                <c:pt idx="9">
                  <c:v>1.4E-2</c:v>
                </c:pt>
                <c:pt idx="10">
                  <c:v>2.1999999999999999E-2</c:v>
                </c:pt>
                <c:pt idx="11">
                  <c:v>1.2E-2</c:v>
                </c:pt>
                <c:pt idx="12">
                  <c:v>1.4E-2</c:v>
                </c:pt>
                <c:pt idx="13">
                  <c:v>0.26</c:v>
                </c:pt>
                <c:pt idx="14">
                  <c:v>0.20100000000000001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3846-4EF8-86B2-7B49FF8A1EA3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Rodiče starších školáků</c:v>
                </c:pt>
              </c:strCache>
            </c:strRef>
          </c:tx>
          <c:spPr>
            <a:solidFill>
              <a:srgbClr val="FF6D6D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7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List1!$A$2:$A$16</c:f>
              <c:strCache>
                <c:ptCount val="15"/>
                <c:pt idx="0">
                  <c:v>Hlášky, mluva, vyjadřování</c:v>
                </c:pt>
                <c:pt idx="1">
                  <c:v>Poučování, vychovávání</c:v>
                </c:pt>
                <c:pt idx="2">
                  <c:v>Gesta, grimasy</c:v>
                </c:pt>
                <c:pt idx="3">
                  <c:v>V žádné situaci, nic</c:v>
                </c:pt>
                <c:pt idx="4">
                  <c:v>Vztekání, urážení se, rozčilování</c:v>
                </c:pt>
                <c:pt idx="5">
                  <c:v>V chování</c:v>
                </c:pt>
                <c:pt idx="6">
                  <c:v>Když si hrají</c:v>
                </c:pt>
                <c:pt idx="7">
                  <c:v>Při domácích činnostech, při práci</c:v>
                </c:pt>
                <c:pt idx="8">
                  <c:v>Používání výrazů, kterým nerozumí</c:v>
                </c:pt>
                <c:pt idx="9">
                  <c:v>Když něco prostě opakují</c:v>
                </c:pt>
                <c:pt idx="10">
                  <c:v>Při telefonování</c:v>
                </c:pt>
                <c:pt idx="11">
                  <c:v>Při sportu</c:v>
                </c:pt>
                <c:pt idx="12">
                  <c:v>Při řešení problémů, neúspěchu, v určité situaci</c:v>
                </c:pt>
                <c:pt idx="13">
                  <c:v>Něco jiného</c:v>
                </c:pt>
                <c:pt idx="14">
                  <c:v>Nevím</c:v>
                </c:pt>
              </c:strCache>
            </c:strRef>
          </c:cat>
          <c:val>
            <c:numRef>
              <c:f>List1!$E$2:$E$16</c:f>
              <c:numCache>
                <c:formatCode>###0.0%</c:formatCode>
                <c:ptCount val="15"/>
                <c:pt idx="0">
                  <c:v>0.187</c:v>
                </c:pt>
                <c:pt idx="1">
                  <c:v>4.3999999999999997E-2</c:v>
                </c:pt>
                <c:pt idx="2">
                  <c:v>0.02</c:v>
                </c:pt>
                <c:pt idx="3">
                  <c:v>8.7999999999999995E-2</c:v>
                </c:pt>
                <c:pt idx="4">
                  <c:v>0.03</c:v>
                </c:pt>
                <c:pt idx="5">
                  <c:v>2.1999999999999999E-2</c:v>
                </c:pt>
                <c:pt idx="6">
                  <c:v>8.0000000000000002E-3</c:v>
                </c:pt>
                <c:pt idx="7">
                  <c:v>3.3000000000000002E-2</c:v>
                </c:pt>
                <c:pt idx="8">
                  <c:v>1.6E-2</c:v>
                </c:pt>
                <c:pt idx="9">
                  <c:v>2.1000000000000001E-2</c:v>
                </c:pt>
                <c:pt idx="10">
                  <c:v>0</c:v>
                </c:pt>
                <c:pt idx="11">
                  <c:v>1.6E-2</c:v>
                </c:pt>
                <c:pt idx="12">
                  <c:v>8.9999999999999993E-3</c:v>
                </c:pt>
                <c:pt idx="13">
                  <c:v>0.23300000000000001</c:v>
                </c:pt>
                <c:pt idx="14">
                  <c:v>0.28299999999999997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3846-4EF8-86B2-7B49FF8A1EA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67869440"/>
        <c:axId val="366878016"/>
      </c:barChart>
      <c:catAx>
        <c:axId val="3678694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 anchor="ctr" anchorCtr="0"/>
          <a:lstStyle/>
          <a:p>
            <a:pPr>
              <a:defRPr sz="1050" b="0" baseline="0">
                <a:solidFill>
                  <a:schemeClr val="tx2"/>
                </a:solidFill>
                <a:latin typeface="Verdana" pitchFamily="34" charset="0"/>
              </a:defRPr>
            </a:pPr>
            <a:endParaRPr lang="cs-CZ"/>
          </a:p>
        </c:txPr>
        <c:crossAx val="366878016"/>
        <c:crosses val="autoZero"/>
        <c:auto val="1"/>
        <c:lblAlgn val="ctr"/>
        <c:lblOffset val="100"/>
        <c:noMultiLvlLbl val="0"/>
      </c:catAx>
      <c:valAx>
        <c:axId val="366878016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extTo"/>
        <c:crossAx val="367869440"/>
        <c:crosses val="max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77176369816351642"/>
          <c:y val="0.80538221092164508"/>
          <c:w val="0.20161452186654313"/>
          <c:h val="0.17010986960274321"/>
        </c:manualLayout>
      </c:layout>
      <c:overlay val="0"/>
      <c:txPr>
        <a:bodyPr/>
        <a:lstStyle/>
        <a:p>
          <a:pPr>
            <a:defRPr sz="1050"/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cs-CZ" sz="1200" b="1" i="0" u="none" strike="noStrike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1200" b="1" i="0" u="none" strike="noStrike" kern="1200" baseline="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Jak často děti pijí v průběhu dne?</a:t>
            </a:r>
          </a:p>
        </c:rich>
      </c:tx>
      <c:layout>
        <c:manualLayout>
          <c:xMode val="edge"/>
          <c:yMode val="edge"/>
          <c:x val="0.22664363584014921"/>
          <c:y val="1.509948914133756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3549566480093758"/>
          <c:y val="0.10246028598754343"/>
          <c:w val="0.45169726837863083"/>
          <c:h val="0.8822214187408150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Všechny děti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2CC-4074-A82A-C36DEA9CDD03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2CC-4074-A82A-C36DEA9CDD03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2CC-4074-A82A-C36DEA9CDD03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1-2x denně</c:v>
                </c:pt>
                <c:pt idx="1">
                  <c:v>3-4x denně</c:v>
                </c:pt>
                <c:pt idx="2">
                  <c:v>5x denně</c:v>
                </c:pt>
                <c:pt idx="3">
                  <c:v>6x denně</c:v>
                </c:pt>
                <c:pt idx="4">
                  <c:v>7x denně</c:v>
                </c:pt>
                <c:pt idx="5">
                  <c:v>8x denně</c:v>
                </c:pt>
                <c:pt idx="6">
                  <c:v>9x denně</c:v>
                </c:pt>
                <c:pt idx="7">
                  <c:v>10x denně</c:v>
                </c:pt>
                <c:pt idx="8">
                  <c:v>Vícekrát než 10x denně</c:v>
                </c:pt>
                <c:pt idx="9">
                  <c:v>Nevím,nedokážu posoudit</c:v>
                </c:pt>
              </c:strCache>
            </c:strRef>
          </c:cat>
          <c:val>
            <c:numRef>
              <c:f>List1!$B$2:$B$11</c:f>
              <c:numCache>
                <c:formatCode>###0.0%</c:formatCode>
                <c:ptCount val="10"/>
                <c:pt idx="0">
                  <c:v>1.8572070781707826E-3</c:v>
                </c:pt>
                <c:pt idx="1">
                  <c:v>7.9156192975086456E-2</c:v>
                </c:pt>
                <c:pt idx="2">
                  <c:v>0.19256245621351975</c:v>
                </c:pt>
                <c:pt idx="3">
                  <c:v>0.16198085919085542</c:v>
                </c:pt>
                <c:pt idx="4">
                  <c:v>9.8872863363477753E-2</c:v>
                </c:pt>
                <c:pt idx="5">
                  <c:v>0.1082840494024364</c:v>
                </c:pt>
                <c:pt idx="6">
                  <c:v>4.0797084470928106E-2</c:v>
                </c:pt>
                <c:pt idx="7">
                  <c:v>7.0322800197745949E-2</c:v>
                </c:pt>
                <c:pt idx="8">
                  <c:v>0.15908727652137702</c:v>
                </c:pt>
                <c:pt idx="9">
                  <c:v>8.7079210586403569E-2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02CC-4074-A82A-C36DEA9CDD03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Předškoláci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List1!$A$2:$A$11</c:f>
              <c:strCache>
                <c:ptCount val="10"/>
                <c:pt idx="0">
                  <c:v>1-2x denně</c:v>
                </c:pt>
                <c:pt idx="1">
                  <c:v>3-4x denně</c:v>
                </c:pt>
                <c:pt idx="2">
                  <c:v>5x denně</c:v>
                </c:pt>
                <c:pt idx="3">
                  <c:v>6x denně</c:v>
                </c:pt>
                <c:pt idx="4">
                  <c:v>7x denně</c:v>
                </c:pt>
                <c:pt idx="5">
                  <c:v>8x denně</c:v>
                </c:pt>
                <c:pt idx="6">
                  <c:v>9x denně</c:v>
                </c:pt>
                <c:pt idx="7">
                  <c:v>10x denně</c:v>
                </c:pt>
                <c:pt idx="8">
                  <c:v>Vícekrát než 10x denně</c:v>
                </c:pt>
                <c:pt idx="9">
                  <c:v>Nevím,nedokážu posoudit</c:v>
                </c:pt>
              </c:strCache>
            </c:strRef>
          </c:cat>
          <c:val>
            <c:numRef>
              <c:f>List1!$C$2:$C$11</c:f>
              <c:numCache>
                <c:formatCode>###0.0%</c:formatCode>
                <c:ptCount val="10"/>
                <c:pt idx="0">
                  <c:v>0</c:v>
                </c:pt>
                <c:pt idx="1">
                  <c:v>4.9791289914215012E-2</c:v>
                </c:pt>
                <c:pt idx="2">
                  <c:v>0.20028318105764098</c:v>
                </c:pt>
                <c:pt idx="3">
                  <c:v>0.21243398279560963</c:v>
                </c:pt>
                <c:pt idx="4">
                  <c:v>8.3847074833907714E-2</c:v>
                </c:pt>
                <c:pt idx="5">
                  <c:v>5.6805127032282333E-2</c:v>
                </c:pt>
                <c:pt idx="6">
                  <c:v>4.4073770749771271E-2</c:v>
                </c:pt>
                <c:pt idx="7">
                  <c:v>0.10022891301204732</c:v>
                </c:pt>
                <c:pt idx="8">
                  <c:v>0.21038102796209471</c:v>
                </c:pt>
                <c:pt idx="9">
                  <c:v>4.2155632642430836E-2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02CC-4074-A82A-C36DEA9CDD03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Mladší školáci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List1!$A$2:$A$11</c:f>
              <c:strCache>
                <c:ptCount val="10"/>
                <c:pt idx="0">
                  <c:v>1-2x denně</c:v>
                </c:pt>
                <c:pt idx="1">
                  <c:v>3-4x denně</c:v>
                </c:pt>
                <c:pt idx="2">
                  <c:v>5x denně</c:v>
                </c:pt>
                <c:pt idx="3">
                  <c:v>6x denně</c:v>
                </c:pt>
                <c:pt idx="4">
                  <c:v>7x denně</c:v>
                </c:pt>
                <c:pt idx="5">
                  <c:v>8x denně</c:v>
                </c:pt>
                <c:pt idx="6">
                  <c:v>9x denně</c:v>
                </c:pt>
                <c:pt idx="7">
                  <c:v>10x denně</c:v>
                </c:pt>
                <c:pt idx="8">
                  <c:v>Vícekrát než 10x denně</c:v>
                </c:pt>
                <c:pt idx="9">
                  <c:v>Nevím,nedokážu posoudit</c:v>
                </c:pt>
              </c:strCache>
            </c:strRef>
          </c:cat>
          <c:val>
            <c:numRef>
              <c:f>List1!$D$2:$D$11</c:f>
              <c:numCache>
                <c:formatCode>###0.0%</c:formatCode>
                <c:ptCount val="10"/>
                <c:pt idx="0">
                  <c:v>3.453356485110561E-3</c:v>
                </c:pt>
                <c:pt idx="1">
                  <c:v>9.8541066164034213E-2</c:v>
                </c:pt>
                <c:pt idx="2">
                  <c:v>0.22716249825766069</c:v>
                </c:pt>
                <c:pt idx="3">
                  <c:v>0.1329156133870214</c:v>
                </c:pt>
                <c:pt idx="4">
                  <c:v>9.5438593196418509E-2</c:v>
                </c:pt>
                <c:pt idx="5">
                  <c:v>0.13286243095088188</c:v>
                </c:pt>
                <c:pt idx="6">
                  <c:v>3.2619428001206673E-2</c:v>
                </c:pt>
                <c:pt idx="7">
                  <c:v>4.6534535602299483E-2</c:v>
                </c:pt>
                <c:pt idx="8">
                  <c:v>0.13878370829396261</c:v>
                </c:pt>
                <c:pt idx="9">
                  <c:v>9.168876966140449E-2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02CC-4074-A82A-C36DEA9CDD03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Starší školáci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List1!$A$2:$A$11</c:f>
              <c:strCache>
                <c:ptCount val="10"/>
                <c:pt idx="0">
                  <c:v>1-2x denně</c:v>
                </c:pt>
                <c:pt idx="1">
                  <c:v>3-4x denně</c:v>
                </c:pt>
                <c:pt idx="2">
                  <c:v>5x denně</c:v>
                </c:pt>
                <c:pt idx="3">
                  <c:v>6x denně</c:v>
                </c:pt>
                <c:pt idx="4">
                  <c:v>7x denně</c:v>
                </c:pt>
                <c:pt idx="5">
                  <c:v>8x denně</c:v>
                </c:pt>
                <c:pt idx="6">
                  <c:v>9x denně</c:v>
                </c:pt>
                <c:pt idx="7">
                  <c:v>10x denně</c:v>
                </c:pt>
                <c:pt idx="8">
                  <c:v>Vícekrát než 10x denně</c:v>
                </c:pt>
                <c:pt idx="9">
                  <c:v>Nevím,nedokážu posoudit</c:v>
                </c:pt>
              </c:strCache>
            </c:strRef>
          </c:cat>
          <c:val>
            <c:numRef>
              <c:f>List1!$E$2:$E$11</c:f>
              <c:numCache>
                <c:formatCode>###0.0%</c:formatCode>
                <c:ptCount val="10"/>
                <c:pt idx="0">
                  <c:v>0</c:v>
                </c:pt>
                <c:pt idx="1">
                  <c:v>6.535251524211444E-2</c:v>
                </c:pt>
                <c:pt idx="2">
                  <c:v>9.0639424856060455E-2</c:v>
                </c:pt>
                <c:pt idx="3">
                  <c:v>0.1744215507094477</c:v>
                </c:pt>
                <c:pt idx="4">
                  <c:v>0.12731573450249117</c:v>
                </c:pt>
                <c:pt idx="5">
                  <c:v>0.10909213680710522</c:v>
                </c:pt>
                <c:pt idx="6">
                  <c:v>5.8329960351055893E-2</c:v>
                </c:pt>
                <c:pt idx="7">
                  <c:v>9.5139373166563249E-2</c:v>
                </c:pt>
                <c:pt idx="8">
                  <c:v>0.14715059443157022</c:v>
                </c:pt>
                <c:pt idx="9">
                  <c:v>0.13255870993359126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02CC-4074-A82A-C36DEA9CDD0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67876096"/>
        <c:axId val="215163456"/>
      </c:barChart>
      <c:catAx>
        <c:axId val="3678760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 anchor="ctr" anchorCtr="0"/>
          <a:lstStyle/>
          <a:p>
            <a:pPr>
              <a:defRPr sz="1050" b="0" baseline="0">
                <a:solidFill>
                  <a:schemeClr val="tx2"/>
                </a:solidFill>
                <a:latin typeface="Verdana" pitchFamily="34" charset="0"/>
              </a:defRPr>
            </a:pPr>
            <a:endParaRPr lang="cs-CZ"/>
          </a:p>
        </c:txPr>
        <c:crossAx val="215163456"/>
        <c:crosses val="autoZero"/>
        <c:auto val="1"/>
        <c:lblAlgn val="ctr"/>
        <c:lblOffset val="100"/>
        <c:noMultiLvlLbl val="0"/>
      </c:catAx>
      <c:valAx>
        <c:axId val="215163456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extTo"/>
        <c:crossAx val="367876096"/>
        <c:crosses val="max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74418670462191827"/>
          <c:y val="0.72263663719704219"/>
          <c:w val="0.18260340046074544"/>
          <c:h val="0.20525041405211225"/>
        </c:manualLayout>
      </c:layout>
      <c:overlay val="0"/>
      <c:txPr>
        <a:bodyPr/>
        <a:lstStyle/>
        <a:p>
          <a:pPr>
            <a:defRPr sz="1050"/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cs-CZ" sz="1200" b="1" i="0" u="none" strike="noStrike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1000" b="1" i="0" u="none" strike="noStrike" kern="1200" baseline="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Jak jsou na tom rodiče?</a:t>
            </a:r>
          </a:p>
        </c:rich>
      </c:tx>
      <c:layout>
        <c:manualLayout>
          <c:xMode val="edge"/>
          <c:yMode val="edge"/>
          <c:x val="0.17497904822169516"/>
          <c:y val="2.9625137045417435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6945954417763101"/>
          <c:y val="8.983754091969394E-2"/>
          <c:w val="0.4881752556594241"/>
          <c:h val="0.8768656440100973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Všichni rodiče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1AF-468E-9D76-143545C97399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1AF-468E-9D76-143545C97399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1AF-468E-9D76-143545C97399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List1!$A$2:$A$13</c:f>
              <c:strCache>
                <c:ptCount val="12"/>
                <c:pt idx="0">
                  <c:v>1x denně</c:v>
                </c:pt>
                <c:pt idx="1">
                  <c:v>2x denně</c:v>
                </c:pt>
                <c:pt idx="2">
                  <c:v>3x denně</c:v>
                </c:pt>
                <c:pt idx="3">
                  <c:v>4x denně</c:v>
                </c:pt>
                <c:pt idx="4">
                  <c:v>5x denně</c:v>
                </c:pt>
                <c:pt idx="5">
                  <c:v>6x denně</c:v>
                </c:pt>
                <c:pt idx="6">
                  <c:v>7x denně</c:v>
                </c:pt>
                <c:pt idx="7">
                  <c:v>8x denně</c:v>
                </c:pt>
                <c:pt idx="8">
                  <c:v>9x denně</c:v>
                </c:pt>
                <c:pt idx="9">
                  <c:v>10x denně</c:v>
                </c:pt>
                <c:pt idx="10">
                  <c:v>Vícekrát než 10x denně</c:v>
                </c:pt>
                <c:pt idx="11">
                  <c:v>Nevím,nedokážu posoudit</c:v>
                </c:pt>
              </c:strCache>
            </c:strRef>
          </c:cat>
          <c:val>
            <c:numRef>
              <c:f>List1!$B$2:$B$13</c:f>
              <c:numCache>
                <c:formatCode>###0.0%</c:formatCode>
                <c:ptCount val="12"/>
                <c:pt idx="0">
                  <c:v>3.0000000000000001E-3</c:v>
                </c:pt>
                <c:pt idx="1">
                  <c:v>0.01</c:v>
                </c:pt>
                <c:pt idx="2">
                  <c:v>3.6999999999999998E-2</c:v>
                </c:pt>
                <c:pt idx="3">
                  <c:v>5.8000000000000003E-2</c:v>
                </c:pt>
                <c:pt idx="4">
                  <c:v>0.184</c:v>
                </c:pt>
                <c:pt idx="5">
                  <c:v>0.16600000000000001</c:v>
                </c:pt>
                <c:pt idx="6">
                  <c:v>0.11</c:v>
                </c:pt>
                <c:pt idx="7">
                  <c:v>0.111</c:v>
                </c:pt>
                <c:pt idx="8">
                  <c:v>2.5000000000000001E-2</c:v>
                </c:pt>
                <c:pt idx="9">
                  <c:v>0.1</c:v>
                </c:pt>
                <c:pt idx="10">
                  <c:v>0.15</c:v>
                </c:pt>
                <c:pt idx="11">
                  <c:v>4.5999999999999999E-2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1AF-468E-9D76-143545C973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67877632"/>
        <c:axId val="258128640"/>
      </c:barChart>
      <c:catAx>
        <c:axId val="3678776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 anchor="ctr" anchorCtr="0"/>
          <a:lstStyle/>
          <a:p>
            <a:pPr>
              <a:defRPr sz="800" b="0" baseline="0">
                <a:solidFill>
                  <a:schemeClr val="tx2"/>
                </a:solidFill>
                <a:latin typeface="Verdana" pitchFamily="34" charset="0"/>
              </a:defRPr>
            </a:pPr>
            <a:endParaRPr lang="cs-CZ"/>
          </a:p>
        </c:txPr>
        <c:crossAx val="258128640"/>
        <c:crosses val="autoZero"/>
        <c:auto val="1"/>
        <c:lblAlgn val="ctr"/>
        <c:lblOffset val="100"/>
        <c:noMultiLvlLbl val="0"/>
      </c:catAx>
      <c:valAx>
        <c:axId val="258128640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extTo"/>
        <c:crossAx val="367877632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solidFill>
      <a:srgbClr val="CCECFF"/>
    </a:solidFill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cs-CZ" sz="1200" b="1" i="0" u="none" strike="noStrike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1200" b="1" i="0" u="none" strike="noStrike" kern="1200" baseline="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Jak děti pijí?</a:t>
            </a:r>
          </a:p>
        </c:rich>
      </c:tx>
      <c:layout>
        <c:manualLayout>
          <c:xMode val="edge"/>
          <c:yMode val="edge"/>
          <c:x val="0.42040144991714534"/>
          <c:y val="3.352579434601341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3549566480093758"/>
          <c:y val="0.10246028598754343"/>
          <c:w val="0.45169726837863083"/>
          <c:h val="0.8822214187408150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Všechny děti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7DD-4D70-8CF0-2CCC87E06A1B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7DD-4D70-8CF0-2CCC87E06A1B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7DD-4D70-8CF0-2CCC87E06A1B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List1!$A$2:$A$5</c:f>
              <c:strCache>
                <c:ptCount val="4"/>
                <c:pt idx="0">
                  <c:v>Pije automaticky a pravidelně</c:v>
                </c:pt>
                <c:pt idx="1">
                  <c:v>Pije automaticky,
ale jen nárazově při žízni</c:v>
                </c:pt>
                <c:pt idx="2">
                  <c:v>K pití se musí pobízet</c:v>
                </c:pt>
                <c:pt idx="3">
                  <c:v>Nevím,nedokážu posoudit</c:v>
                </c:pt>
              </c:strCache>
            </c:strRef>
          </c:cat>
          <c:val>
            <c:numRef>
              <c:f>List1!$B$2:$B$5</c:f>
              <c:numCache>
                <c:formatCode>###0.0%</c:formatCode>
                <c:ptCount val="4"/>
                <c:pt idx="0">
                  <c:v>0.34200000000000003</c:v>
                </c:pt>
                <c:pt idx="1">
                  <c:v>0.42499999999999999</c:v>
                </c:pt>
                <c:pt idx="2">
                  <c:v>0.22900000000000001</c:v>
                </c:pt>
                <c:pt idx="3">
                  <c:v>5.0000000000000001E-3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37DD-4D70-8CF0-2CCC87E06A1B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Předškoláci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List1!$A$2:$A$5</c:f>
              <c:strCache>
                <c:ptCount val="4"/>
                <c:pt idx="0">
                  <c:v>Pije automaticky a pravidelně</c:v>
                </c:pt>
                <c:pt idx="1">
                  <c:v>Pije automaticky,
ale jen nárazově při žízni</c:v>
                </c:pt>
                <c:pt idx="2">
                  <c:v>K pití se musí pobízet</c:v>
                </c:pt>
                <c:pt idx="3">
                  <c:v>Nevím,nedokážu posoudit</c:v>
                </c:pt>
              </c:strCache>
            </c:strRef>
          </c:cat>
          <c:val>
            <c:numRef>
              <c:f>List1!$C$2:$C$5</c:f>
              <c:numCache>
                <c:formatCode>###0.0%</c:formatCode>
                <c:ptCount val="4"/>
                <c:pt idx="0">
                  <c:v>0.33</c:v>
                </c:pt>
                <c:pt idx="1">
                  <c:v>0.311</c:v>
                </c:pt>
                <c:pt idx="2">
                  <c:v>0.35299999999999998</c:v>
                </c:pt>
                <c:pt idx="3">
                  <c:v>6.0000000000000001E-3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37DD-4D70-8CF0-2CCC87E06A1B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Mladší školáci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List1!$A$2:$A$5</c:f>
              <c:strCache>
                <c:ptCount val="4"/>
                <c:pt idx="0">
                  <c:v>Pije automaticky a pravidelně</c:v>
                </c:pt>
                <c:pt idx="1">
                  <c:v>Pije automaticky,
ale jen nárazově při žízni</c:v>
                </c:pt>
                <c:pt idx="2">
                  <c:v>K pití se musí pobízet</c:v>
                </c:pt>
                <c:pt idx="3">
                  <c:v>Nevím,nedokážu posoudit</c:v>
                </c:pt>
              </c:strCache>
            </c:strRef>
          </c:cat>
          <c:val>
            <c:numRef>
              <c:f>List1!$D$2:$D$5</c:f>
              <c:numCache>
                <c:formatCode>###0.0%</c:formatCode>
                <c:ptCount val="4"/>
                <c:pt idx="0">
                  <c:v>0.29199999999999998</c:v>
                </c:pt>
                <c:pt idx="1">
                  <c:v>0.48099999999999998</c:v>
                </c:pt>
                <c:pt idx="2">
                  <c:v>0.22700000000000001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37DD-4D70-8CF0-2CCC87E06A1B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Starší školáci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List1!$A$2:$A$5</c:f>
              <c:strCache>
                <c:ptCount val="4"/>
                <c:pt idx="0">
                  <c:v>Pije automaticky a pravidelně</c:v>
                </c:pt>
                <c:pt idx="1">
                  <c:v>Pije automaticky,
ale jen nárazově při žízni</c:v>
                </c:pt>
                <c:pt idx="2">
                  <c:v>K pití se musí pobízet</c:v>
                </c:pt>
                <c:pt idx="3">
                  <c:v>Nevím,nedokážu posoudit</c:v>
                </c:pt>
              </c:strCache>
            </c:strRef>
          </c:cat>
          <c:val>
            <c:numRef>
              <c:f>List1!$E$2:$E$5</c:f>
              <c:numCache>
                <c:formatCode>###0.0%</c:formatCode>
                <c:ptCount val="4"/>
                <c:pt idx="0">
                  <c:v>0.48699999999999999</c:v>
                </c:pt>
                <c:pt idx="1">
                  <c:v>0.42299999999999999</c:v>
                </c:pt>
                <c:pt idx="2">
                  <c:v>7.3999999999999996E-2</c:v>
                </c:pt>
                <c:pt idx="3">
                  <c:v>1.6E-2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37DD-4D70-8CF0-2CCC87E06A1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67889408"/>
        <c:axId val="366877440"/>
      </c:barChart>
      <c:catAx>
        <c:axId val="367889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 anchor="ctr" anchorCtr="0"/>
          <a:lstStyle/>
          <a:p>
            <a:pPr>
              <a:defRPr sz="1050" b="0" baseline="0">
                <a:solidFill>
                  <a:schemeClr val="tx2"/>
                </a:solidFill>
                <a:latin typeface="Verdana" pitchFamily="34" charset="0"/>
              </a:defRPr>
            </a:pPr>
            <a:endParaRPr lang="cs-CZ"/>
          </a:p>
        </c:txPr>
        <c:crossAx val="366877440"/>
        <c:crosses val="autoZero"/>
        <c:auto val="1"/>
        <c:lblAlgn val="ctr"/>
        <c:lblOffset val="100"/>
        <c:noMultiLvlLbl val="0"/>
      </c:catAx>
      <c:valAx>
        <c:axId val="366877440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extTo"/>
        <c:crossAx val="367889408"/>
        <c:crosses val="max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74418670462191827"/>
          <c:y val="0.72263663719704219"/>
          <c:w val="0.18260340046074544"/>
          <c:h val="0.20525041405211225"/>
        </c:manualLayout>
      </c:layout>
      <c:overlay val="0"/>
      <c:txPr>
        <a:bodyPr/>
        <a:lstStyle/>
        <a:p>
          <a:pPr>
            <a:defRPr sz="1050"/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cs-CZ" sz="1200" b="1" i="0" u="none" strike="noStrike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1000" b="1" i="0" u="none" strike="noStrike" kern="1200" baseline="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Jak jsou na tom rodiče?</a:t>
            </a:r>
          </a:p>
        </c:rich>
      </c:tx>
      <c:layout>
        <c:manualLayout>
          <c:xMode val="edge"/>
          <c:yMode val="edge"/>
          <c:x val="0.17497904822169516"/>
          <c:y val="2.9625137045417435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6945954417763101"/>
          <c:y val="0.17653098068468584"/>
          <c:w val="0.4881752556594241"/>
          <c:h val="0.806567623438665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Všichni rodiče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302-4478-BBB4-B3870DC06A3F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302-4478-BBB4-B3870DC06A3F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302-4478-BBB4-B3870DC06A3F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List1!$A$2:$A$5</c:f>
              <c:strCache>
                <c:ptCount val="4"/>
                <c:pt idx="0">
                  <c:v>Piji automaticky a pravidelně</c:v>
                </c:pt>
                <c:pt idx="1">
                  <c:v>Piji automaticky, ale jen nárazově při žízni</c:v>
                </c:pt>
                <c:pt idx="2">
                  <c:v>Piji málo, k pití se musím pobízet</c:v>
                </c:pt>
                <c:pt idx="3">
                  <c:v>Nevím/Nedokážu posoudit</c:v>
                </c:pt>
              </c:strCache>
            </c:strRef>
          </c:cat>
          <c:val>
            <c:numRef>
              <c:f>List1!$B$2:$B$5</c:f>
              <c:numCache>
                <c:formatCode>###0.0%</c:formatCode>
                <c:ptCount val="4"/>
                <c:pt idx="0">
                  <c:v>0.549454002754588</c:v>
                </c:pt>
                <c:pt idx="1">
                  <c:v>0.29789504914537696</c:v>
                </c:pt>
                <c:pt idx="2">
                  <c:v>0.14527121528090453</c:v>
                </c:pt>
                <c:pt idx="3">
                  <c:v>7.3797328191312628E-3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9302-4478-BBB4-B3870DC06A3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68436736"/>
        <c:axId val="258127488"/>
      </c:barChart>
      <c:catAx>
        <c:axId val="3684367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 anchor="ctr" anchorCtr="0"/>
          <a:lstStyle/>
          <a:p>
            <a:pPr>
              <a:defRPr sz="800" b="0" baseline="0">
                <a:solidFill>
                  <a:schemeClr val="tx2"/>
                </a:solidFill>
                <a:latin typeface="Verdana" pitchFamily="34" charset="0"/>
              </a:defRPr>
            </a:pPr>
            <a:endParaRPr lang="cs-CZ"/>
          </a:p>
        </c:txPr>
        <c:crossAx val="258127488"/>
        <c:crosses val="autoZero"/>
        <c:auto val="1"/>
        <c:lblAlgn val="ctr"/>
        <c:lblOffset val="100"/>
        <c:noMultiLvlLbl val="0"/>
      </c:catAx>
      <c:valAx>
        <c:axId val="258127488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extTo"/>
        <c:crossAx val="368436736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solidFill>
      <a:srgbClr val="CCECFF"/>
    </a:solidFill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cs-CZ" sz="1200" b="1" i="0" u="none" strike="noStrike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1200" b="1" i="0" u="none" strike="noStrike" kern="1200" baseline="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 děti pijí?</a:t>
            </a:r>
          </a:p>
        </c:rich>
      </c:tx>
      <c:layout>
        <c:manualLayout>
          <c:xMode val="edge"/>
          <c:yMode val="edge"/>
          <c:x val="0.43564936319285186"/>
          <c:y val="1.806200284587930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4204277914868715"/>
          <c:y val="0.10246028598754343"/>
          <c:w val="0.44515009157416052"/>
          <c:h val="0.8822214187408150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Všechny děti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C68-41F1-819E-5BD28189B5AA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C68-41F1-819E-5BD28189B5AA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C68-41F1-819E-5BD28189B5AA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List1!$A$2:$A$7</c:f>
              <c:strCache>
                <c:ptCount val="6"/>
                <c:pt idx="0">
                  <c:v>SLADKÉ nápoje</c:v>
                </c:pt>
                <c:pt idx="1">
                  <c:v>NESLAZENOU vodu z vodovodu</c:v>
                </c:pt>
                <c:pt idx="2">
                  <c:v>NESLAZENÝ čaj</c:v>
                </c:pt>
                <c:pt idx="3">
                  <c:v>NESLAZENOU balenou vodu</c:v>
                </c:pt>
                <c:pt idx="4">
                  <c:v>NESLAZENOU balenou minerální vodu</c:v>
                </c:pt>
                <c:pt idx="5">
                  <c:v>Nevím,nedokážu posoudit</c:v>
                </c:pt>
              </c:strCache>
            </c:strRef>
          </c:cat>
          <c:val>
            <c:numRef>
              <c:f>List1!$B$2:$B$7</c:f>
              <c:numCache>
                <c:formatCode>###0.0%</c:formatCode>
                <c:ptCount val="6"/>
                <c:pt idx="0">
                  <c:v>0.40699999999999997</c:v>
                </c:pt>
                <c:pt idx="1">
                  <c:v>0.376</c:v>
                </c:pt>
                <c:pt idx="2">
                  <c:v>0.113</c:v>
                </c:pt>
                <c:pt idx="3">
                  <c:v>4.7E-2</c:v>
                </c:pt>
                <c:pt idx="4">
                  <c:v>3.9E-2</c:v>
                </c:pt>
                <c:pt idx="5">
                  <c:v>1.7000000000000001E-2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8C68-41F1-819E-5BD28189B5AA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Předškoláci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List1!$A$2:$A$7</c:f>
              <c:strCache>
                <c:ptCount val="6"/>
                <c:pt idx="0">
                  <c:v>SLADKÉ nápoje</c:v>
                </c:pt>
                <c:pt idx="1">
                  <c:v>NESLAZENOU vodu z vodovodu</c:v>
                </c:pt>
                <c:pt idx="2">
                  <c:v>NESLAZENÝ čaj</c:v>
                </c:pt>
                <c:pt idx="3">
                  <c:v>NESLAZENOU balenou vodu</c:v>
                </c:pt>
                <c:pt idx="4">
                  <c:v>NESLAZENOU balenou minerální vodu</c:v>
                </c:pt>
                <c:pt idx="5">
                  <c:v>Nevím,nedokážu posoudit</c:v>
                </c:pt>
              </c:strCache>
            </c:strRef>
          </c:cat>
          <c:val>
            <c:numRef>
              <c:f>List1!$C$2:$C$7</c:f>
              <c:numCache>
                <c:formatCode>###0.0%</c:formatCode>
                <c:ptCount val="6"/>
                <c:pt idx="0">
                  <c:v>0.38</c:v>
                </c:pt>
                <c:pt idx="1">
                  <c:v>0.371</c:v>
                </c:pt>
                <c:pt idx="2">
                  <c:v>0.17</c:v>
                </c:pt>
                <c:pt idx="3">
                  <c:v>3.2000000000000001E-2</c:v>
                </c:pt>
                <c:pt idx="4">
                  <c:v>0.03</c:v>
                </c:pt>
                <c:pt idx="5">
                  <c:v>1.7999999999999999E-2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8C68-41F1-819E-5BD28189B5AA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Mladší školáci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List1!$A$2:$A$7</c:f>
              <c:strCache>
                <c:ptCount val="6"/>
                <c:pt idx="0">
                  <c:v>SLADKÉ nápoje</c:v>
                </c:pt>
                <c:pt idx="1">
                  <c:v>NESLAZENOU vodu z vodovodu</c:v>
                </c:pt>
                <c:pt idx="2">
                  <c:v>NESLAZENÝ čaj</c:v>
                </c:pt>
                <c:pt idx="3">
                  <c:v>NESLAZENOU balenou vodu</c:v>
                </c:pt>
                <c:pt idx="4">
                  <c:v>NESLAZENOU balenou minerální vodu</c:v>
                </c:pt>
                <c:pt idx="5">
                  <c:v>Nevím,nedokážu posoudit</c:v>
                </c:pt>
              </c:strCache>
            </c:strRef>
          </c:cat>
          <c:val>
            <c:numRef>
              <c:f>List1!$D$2:$D$7</c:f>
              <c:numCache>
                <c:formatCode>###0.0%</c:formatCode>
                <c:ptCount val="6"/>
                <c:pt idx="0">
                  <c:v>0.43099999999999999</c:v>
                </c:pt>
                <c:pt idx="1">
                  <c:v>0.374</c:v>
                </c:pt>
                <c:pt idx="2">
                  <c:v>0.104</c:v>
                </c:pt>
                <c:pt idx="3">
                  <c:v>4.9000000000000002E-2</c:v>
                </c:pt>
                <c:pt idx="4">
                  <c:v>3.2000000000000001E-2</c:v>
                </c:pt>
                <c:pt idx="5">
                  <c:v>1.0999999999999999E-2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8C68-41F1-819E-5BD28189B5AA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Starší školáci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List1!$A$2:$A$7</c:f>
              <c:strCache>
                <c:ptCount val="6"/>
                <c:pt idx="0">
                  <c:v>SLADKÉ nápoje</c:v>
                </c:pt>
                <c:pt idx="1">
                  <c:v>NESLAZENOU vodu z vodovodu</c:v>
                </c:pt>
                <c:pt idx="2">
                  <c:v>NESLAZENÝ čaj</c:v>
                </c:pt>
                <c:pt idx="3">
                  <c:v>NESLAZENOU balenou vodu</c:v>
                </c:pt>
                <c:pt idx="4">
                  <c:v>NESLAZENOU balenou minerální vodu</c:v>
                </c:pt>
                <c:pt idx="5">
                  <c:v>Nevím,nedokážu posoudit</c:v>
                </c:pt>
              </c:strCache>
            </c:strRef>
          </c:cat>
          <c:val>
            <c:numRef>
              <c:f>List1!$E$2:$E$7</c:f>
              <c:numCache>
                <c:formatCode>###0.0%</c:formatCode>
                <c:ptCount val="6"/>
                <c:pt idx="0">
                  <c:v>0.377</c:v>
                </c:pt>
                <c:pt idx="1">
                  <c:v>0.38800000000000001</c:v>
                </c:pt>
                <c:pt idx="2">
                  <c:v>6.6000000000000003E-2</c:v>
                </c:pt>
                <c:pt idx="3">
                  <c:v>6.3E-2</c:v>
                </c:pt>
                <c:pt idx="4">
                  <c:v>7.0999999999999994E-2</c:v>
                </c:pt>
                <c:pt idx="5">
                  <c:v>3.5999999999999997E-2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8C68-41F1-819E-5BD28189B5A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68436224"/>
        <c:axId val="258126912"/>
      </c:barChart>
      <c:catAx>
        <c:axId val="3684362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 anchor="ctr" anchorCtr="0"/>
          <a:lstStyle/>
          <a:p>
            <a:pPr>
              <a:defRPr sz="1050" b="0" baseline="0">
                <a:solidFill>
                  <a:schemeClr val="tx2"/>
                </a:solidFill>
                <a:latin typeface="Verdana" pitchFamily="34" charset="0"/>
              </a:defRPr>
            </a:pPr>
            <a:endParaRPr lang="cs-CZ"/>
          </a:p>
        </c:txPr>
        <c:crossAx val="258126912"/>
        <c:crosses val="autoZero"/>
        <c:auto val="1"/>
        <c:lblAlgn val="ctr"/>
        <c:lblOffset val="100"/>
        <c:noMultiLvlLbl val="0"/>
      </c:catAx>
      <c:valAx>
        <c:axId val="258126912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extTo"/>
        <c:crossAx val="368436224"/>
        <c:crosses val="max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72343550521195688"/>
          <c:y val="0.72263663719704219"/>
          <c:w val="0.1826034875158494"/>
          <c:h val="0.20525041405211225"/>
        </c:manualLayout>
      </c:layout>
      <c:overlay val="0"/>
      <c:txPr>
        <a:bodyPr/>
        <a:lstStyle/>
        <a:p>
          <a:pPr>
            <a:defRPr sz="1050"/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cs-CZ" sz="1200" b="1" i="0" u="none" strike="noStrike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1000" b="1" i="0" u="none" strike="noStrike" kern="1200" baseline="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Jak jsou na tom rodiče?</a:t>
            </a:r>
          </a:p>
        </c:rich>
      </c:tx>
      <c:layout>
        <c:manualLayout>
          <c:xMode val="edge"/>
          <c:yMode val="edge"/>
          <c:x val="0.27872564233757313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6945954417763101"/>
          <c:y val="0.17653098068468584"/>
          <c:w val="0.45974067221990389"/>
          <c:h val="0.806567623438665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Všichni rodiče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F05-431C-A986-87CFC5F90958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05-431C-A986-87CFC5F90958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F05-431C-A986-87CFC5F90958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NESLAZENOU vodu z vodovodu</c:v>
                </c:pt>
                <c:pt idx="1">
                  <c:v>NESLAZENÝ čaj</c:v>
                </c:pt>
                <c:pt idx="2">
                  <c:v>SLADKÉ nápoje</c:v>
                </c:pt>
                <c:pt idx="3">
                  <c:v>NESLAZENOU balenou vodu</c:v>
                </c:pt>
                <c:pt idx="4">
                  <c:v>NESLAZENOU balenou minerální vodu</c:v>
                </c:pt>
                <c:pt idx="5">
                  <c:v>NESLAZENOU kávu*</c:v>
                </c:pt>
                <c:pt idx="6">
                  <c:v>Vodu se šťávou*</c:v>
                </c:pt>
                <c:pt idx="7">
                  <c:v>Sladký čaj*</c:v>
                </c:pt>
                <c:pt idx="8">
                  <c:v>Jiná odpověď*</c:v>
                </c:pt>
                <c:pt idx="9">
                  <c:v>Nevím/Nedokážu posoudit</c:v>
                </c:pt>
              </c:strCache>
            </c:strRef>
          </c:cat>
          <c:val>
            <c:numRef>
              <c:f>List1!$B$2:$B$11</c:f>
              <c:numCache>
                <c:formatCode>###0.0%</c:formatCode>
                <c:ptCount val="10"/>
                <c:pt idx="0">
                  <c:v>0.39100000000000001</c:v>
                </c:pt>
                <c:pt idx="1">
                  <c:v>0.223</c:v>
                </c:pt>
                <c:pt idx="2">
                  <c:v>0.14799999999999999</c:v>
                </c:pt>
                <c:pt idx="3">
                  <c:v>9.2999999999999999E-2</c:v>
                </c:pt>
                <c:pt idx="4">
                  <c:v>6.5000000000000002E-2</c:v>
                </c:pt>
                <c:pt idx="5">
                  <c:v>3.6999999999999998E-2</c:v>
                </c:pt>
                <c:pt idx="6">
                  <c:v>1.0999999999999999E-2</c:v>
                </c:pt>
                <c:pt idx="7">
                  <c:v>1.0999999999999999E-2</c:v>
                </c:pt>
                <c:pt idx="8">
                  <c:v>8.9999999999999993E-3</c:v>
                </c:pt>
                <c:pt idx="9">
                  <c:v>1.0999999999999999E-2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F05-431C-A986-87CFC5F9095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68437760"/>
        <c:axId val="367680832"/>
      </c:barChart>
      <c:catAx>
        <c:axId val="36843776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 anchor="ctr" anchorCtr="0"/>
          <a:lstStyle/>
          <a:p>
            <a:pPr>
              <a:defRPr sz="700" b="0" baseline="0">
                <a:solidFill>
                  <a:schemeClr val="tx2"/>
                </a:solidFill>
                <a:latin typeface="Verdana" pitchFamily="34" charset="0"/>
              </a:defRPr>
            </a:pPr>
            <a:endParaRPr lang="cs-CZ"/>
          </a:p>
        </c:txPr>
        <c:crossAx val="367680832"/>
        <c:crosses val="autoZero"/>
        <c:auto val="1"/>
        <c:lblAlgn val="ctr"/>
        <c:lblOffset val="100"/>
        <c:noMultiLvlLbl val="0"/>
      </c:catAx>
      <c:valAx>
        <c:axId val="367680832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extTo"/>
        <c:crossAx val="368437760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solidFill>
      <a:srgbClr val="CCECFF"/>
    </a:solidFill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Věk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3.7440586311665851E-2"/>
          <c:y val="0.33562117235345584"/>
          <c:w val="0.92702783585538362"/>
          <c:h val="0.44592027559055114"/>
        </c:manualLayout>
      </c:layout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69060608"/>
        <c:axId val="258114112"/>
      </c:barChart>
      <c:catAx>
        <c:axId val="2690606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258114112"/>
        <c:crosses val="autoZero"/>
        <c:auto val="1"/>
        <c:lblAlgn val="ctr"/>
        <c:lblOffset val="100"/>
        <c:noMultiLvlLbl val="0"/>
      </c:catAx>
      <c:valAx>
        <c:axId val="258114112"/>
        <c:scaling>
          <c:orientation val="minMax"/>
        </c:scaling>
        <c:delete val="1"/>
        <c:axPos val="l"/>
        <c:numFmt formatCode="0%" sourceLinked="0"/>
        <c:majorTickMark val="out"/>
        <c:minorTickMark val="none"/>
        <c:tickLblPos val="none"/>
        <c:crossAx val="2690606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cs-CZ" sz="1200" b="1" i="0" u="none" strike="noStrike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1200" b="1" i="0" u="none" strike="noStrike" kern="1200" baseline="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Jak často děti pijí sladké nápoje?</a:t>
            </a:r>
          </a:p>
        </c:rich>
      </c:tx>
      <c:layout>
        <c:manualLayout>
          <c:xMode val="edge"/>
          <c:yMode val="edge"/>
          <c:x val="0.33419884591866822"/>
          <c:y val="1.806200284587930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4204277914868715"/>
          <c:y val="0.10246028598754343"/>
          <c:w val="0.44515009157416052"/>
          <c:h val="0.8822214187408150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Všechny děti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9B1-47DA-8781-9FB479CA8312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9B1-47DA-8781-9FB479CA8312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9B1-47DA-8781-9FB479CA8312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List1!$A$2:$A$7</c:f>
              <c:strCache>
                <c:ptCount val="6"/>
                <c:pt idx="0">
                  <c:v>Výhradně nebo téměř výhradně/Vícekrát denně</c:v>
                </c:pt>
                <c:pt idx="1">
                  <c:v>Maximálně 1 x denně</c:v>
                </c:pt>
                <c:pt idx="2">
                  <c:v>Několikrát do týdne</c:v>
                </c:pt>
                <c:pt idx="3">
                  <c:v>Výjimečně</c:v>
                </c:pt>
                <c:pt idx="4">
                  <c:v>Nikdy</c:v>
                </c:pt>
                <c:pt idx="5">
                  <c:v> Nevím/Nedokážu posoudit</c:v>
                </c:pt>
              </c:strCache>
            </c:strRef>
          </c:cat>
          <c:val>
            <c:numRef>
              <c:f>List1!$B$2:$B$7</c:f>
              <c:numCache>
                <c:formatCode>###0.0%</c:formatCode>
                <c:ptCount val="6"/>
                <c:pt idx="0">
                  <c:v>0.39500000000000002</c:v>
                </c:pt>
                <c:pt idx="1">
                  <c:v>0.19700000000000001</c:v>
                </c:pt>
                <c:pt idx="2">
                  <c:v>0.16200000000000001</c:v>
                </c:pt>
                <c:pt idx="3">
                  <c:v>0.224</c:v>
                </c:pt>
                <c:pt idx="4">
                  <c:v>0.01</c:v>
                </c:pt>
                <c:pt idx="5">
                  <c:v>1.2E-2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9B1-47DA-8781-9FB479CA8312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Předškoláci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List1!$A$2:$A$7</c:f>
              <c:strCache>
                <c:ptCount val="6"/>
                <c:pt idx="0">
                  <c:v>Výhradně nebo téměř výhradně/Vícekrát denně</c:v>
                </c:pt>
                <c:pt idx="1">
                  <c:v>Maximálně 1 x denně</c:v>
                </c:pt>
                <c:pt idx="2">
                  <c:v>Několikrát do týdne</c:v>
                </c:pt>
                <c:pt idx="3">
                  <c:v>Výjimečně</c:v>
                </c:pt>
                <c:pt idx="4">
                  <c:v>Nikdy</c:v>
                </c:pt>
                <c:pt idx="5">
                  <c:v> Nevím/Nedokážu posoudit</c:v>
                </c:pt>
              </c:strCache>
            </c:strRef>
          </c:cat>
          <c:val>
            <c:numRef>
              <c:f>List1!$C$2:$C$7</c:f>
              <c:numCache>
                <c:formatCode>###0.0%</c:formatCode>
                <c:ptCount val="6"/>
                <c:pt idx="0">
                  <c:v>0.432</c:v>
                </c:pt>
                <c:pt idx="1">
                  <c:v>0.14799999999999999</c:v>
                </c:pt>
                <c:pt idx="2">
                  <c:v>0.14199999999999999</c:v>
                </c:pt>
                <c:pt idx="3">
                  <c:v>0.25900000000000001</c:v>
                </c:pt>
                <c:pt idx="4">
                  <c:v>0.01</c:v>
                </c:pt>
                <c:pt idx="5">
                  <c:v>8.9999999999999993E-3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9B1-47DA-8781-9FB479CA8312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Mladší školáci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List1!$A$2:$A$7</c:f>
              <c:strCache>
                <c:ptCount val="6"/>
                <c:pt idx="0">
                  <c:v>Výhradně nebo téměř výhradně/Vícekrát denně</c:v>
                </c:pt>
                <c:pt idx="1">
                  <c:v>Maximálně 1 x denně</c:v>
                </c:pt>
                <c:pt idx="2">
                  <c:v>Několikrát do týdne</c:v>
                </c:pt>
                <c:pt idx="3">
                  <c:v>Výjimečně</c:v>
                </c:pt>
                <c:pt idx="4">
                  <c:v>Nikdy</c:v>
                </c:pt>
                <c:pt idx="5">
                  <c:v> Nevím/Nedokážu posoudit</c:v>
                </c:pt>
              </c:strCache>
            </c:strRef>
          </c:cat>
          <c:val>
            <c:numRef>
              <c:f>List1!$D$2:$D$7</c:f>
              <c:numCache>
                <c:formatCode>###0.0%</c:formatCode>
                <c:ptCount val="6"/>
                <c:pt idx="0">
                  <c:v>0.4</c:v>
                </c:pt>
                <c:pt idx="1">
                  <c:v>0.19900000000000001</c:v>
                </c:pt>
                <c:pt idx="2">
                  <c:v>0.153</c:v>
                </c:pt>
                <c:pt idx="3">
                  <c:v>0.23300000000000001</c:v>
                </c:pt>
                <c:pt idx="4">
                  <c:v>7.0000000000000001E-3</c:v>
                </c:pt>
                <c:pt idx="5">
                  <c:v>8.0000000000000002E-3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D9B1-47DA-8781-9FB479CA8312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Starší školáci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List1!$A$2:$A$7</c:f>
              <c:strCache>
                <c:ptCount val="6"/>
                <c:pt idx="0">
                  <c:v>Výhradně nebo téměř výhradně/Vícekrát denně</c:v>
                </c:pt>
                <c:pt idx="1">
                  <c:v>Maximálně 1 x denně</c:v>
                </c:pt>
                <c:pt idx="2">
                  <c:v>Několikrát do týdne</c:v>
                </c:pt>
                <c:pt idx="3">
                  <c:v>Výjimečně</c:v>
                </c:pt>
                <c:pt idx="4">
                  <c:v>Nikdy</c:v>
                </c:pt>
                <c:pt idx="5">
                  <c:v> Nevím/Nedokážu posoudit</c:v>
                </c:pt>
              </c:strCache>
            </c:strRef>
          </c:cat>
          <c:val>
            <c:numRef>
              <c:f>List1!$E$2:$E$7</c:f>
              <c:numCache>
                <c:formatCode>###0.0%</c:formatCode>
                <c:ptCount val="6"/>
                <c:pt idx="0">
                  <c:v>0.33700000000000002</c:v>
                </c:pt>
                <c:pt idx="1">
                  <c:v>0.255</c:v>
                </c:pt>
                <c:pt idx="2">
                  <c:v>0.21099999999999999</c:v>
                </c:pt>
                <c:pt idx="3">
                  <c:v>0.154</c:v>
                </c:pt>
                <c:pt idx="4">
                  <c:v>1.9E-2</c:v>
                </c:pt>
                <c:pt idx="5">
                  <c:v>2.4E-2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D9B1-47DA-8781-9FB479CA831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68838144"/>
        <c:axId val="258139840"/>
      </c:barChart>
      <c:catAx>
        <c:axId val="3688381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 anchor="ctr" anchorCtr="0"/>
          <a:lstStyle/>
          <a:p>
            <a:pPr>
              <a:defRPr sz="1050" b="0" baseline="0">
                <a:solidFill>
                  <a:schemeClr val="tx2"/>
                </a:solidFill>
                <a:latin typeface="Verdana" pitchFamily="34" charset="0"/>
              </a:defRPr>
            </a:pPr>
            <a:endParaRPr lang="cs-CZ"/>
          </a:p>
        </c:txPr>
        <c:crossAx val="258139840"/>
        <c:crosses val="autoZero"/>
        <c:auto val="1"/>
        <c:lblAlgn val="ctr"/>
        <c:lblOffset val="100"/>
        <c:noMultiLvlLbl val="0"/>
      </c:catAx>
      <c:valAx>
        <c:axId val="258139840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extTo"/>
        <c:crossAx val="368838144"/>
        <c:crosses val="max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72343550521195688"/>
          <c:y val="0.72263663719704219"/>
          <c:w val="0.1826034875158494"/>
          <c:h val="0.20525041405211225"/>
        </c:manualLayout>
      </c:layout>
      <c:overlay val="0"/>
      <c:txPr>
        <a:bodyPr/>
        <a:lstStyle/>
        <a:p>
          <a:pPr>
            <a:defRPr sz="1050"/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cs-CZ" sz="1200" b="1" i="0" u="none" strike="noStrike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1000" b="1" i="0" u="none" strike="noStrike" kern="1200" baseline="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Jak jsou na tom rodiče?</a:t>
            </a:r>
          </a:p>
        </c:rich>
      </c:tx>
      <c:layout>
        <c:manualLayout>
          <c:xMode val="edge"/>
          <c:yMode val="edge"/>
          <c:x val="0.24093222446183224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4865795334909873"/>
          <c:y val="0.17653098068468584"/>
          <c:w val="0.45134204665090122"/>
          <c:h val="0.806567623438665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Všichni rodiče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C60-4A2D-9F54-7FA78C668889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C60-4A2D-9F54-7FA78C668889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C60-4A2D-9F54-7FA78C668889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List1!$A$2:$A$7</c:f>
              <c:strCache>
                <c:ptCount val="6"/>
                <c:pt idx="0">
                  <c:v>Výhradně nebo téměř výhradně/Vícekrát denně</c:v>
                </c:pt>
                <c:pt idx="1">
                  <c:v>Maximálně 1 x denně</c:v>
                </c:pt>
                <c:pt idx="2">
                  <c:v>Několikrát do týdne</c:v>
                </c:pt>
                <c:pt idx="3">
                  <c:v>Výjimečně</c:v>
                </c:pt>
                <c:pt idx="4">
                  <c:v>Nikdy</c:v>
                </c:pt>
                <c:pt idx="5">
                  <c:v> Nevím/Nedokážu posoudit</c:v>
                </c:pt>
              </c:strCache>
            </c:strRef>
          </c:cat>
          <c:val>
            <c:numRef>
              <c:f>List1!$B$2:$B$7</c:f>
              <c:numCache>
                <c:formatCode>###0.0%</c:formatCode>
                <c:ptCount val="6"/>
                <c:pt idx="0">
                  <c:v>0.153</c:v>
                </c:pt>
                <c:pt idx="1">
                  <c:v>0.183</c:v>
                </c:pt>
                <c:pt idx="2">
                  <c:v>0.19</c:v>
                </c:pt>
                <c:pt idx="3">
                  <c:v>0.39900000000000002</c:v>
                </c:pt>
                <c:pt idx="4">
                  <c:v>6.7000000000000004E-2</c:v>
                </c:pt>
                <c:pt idx="5">
                  <c:v>8.0000000000000002E-3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FC60-4A2D-9F54-7FA78C6688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68958464"/>
        <c:axId val="258141568"/>
      </c:barChart>
      <c:catAx>
        <c:axId val="3689584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 anchor="ctr" anchorCtr="0"/>
          <a:lstStyle/>
          <a:p>
            <a:pPr>
              <a:defRPr sz="800" b="0" baseline="0">
                <a:solidFill>
                  <a:schemeClr val="tx2"/>
                </a:solidFill>
                <a:latin typeface="Verdana" pitchFamily="34" charset="0"/>
              </a:defRPr>
            </a:pPr>
            <a:endParaRPr lang="cs-CZ"/>
          </a:p>
        </c:txPr>
        <c:crossAx val="258141568"/>
        <c:crosses val="autoZero"/>
        <c:auto val="1"/>
        <c:lblAlgn val="ctr"/>
        <c:lblOffset val="100"/>
        <c:noMultiLvlLbl val="0"/>
      </c:catAx>
      <c:valAx>
        <c:axId val="258141568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extTo"/>
        <c:crossAx val="368958464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solidFill>
      <a:srgbClr val="CCECFF"/>
    </a:solidFill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cs-CZ" sz="1200" b="1" i="0" u="none" strike="noStrike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1200" b="1" i="0" u="none" strike="noStrike" kern="1200" baseline="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Jak často děti jedí v průběhu dne?</a:t>
            </a:r>
          </a:p>
        </c:rich>
      </c:tx>
      <c:layout>
        <c:manualLayout>
          <c:xMode val="edge"/>
          <c:yMode val="edge"/>
          <c:x val="0.33419884591866822"/>
          <c:y val="1.806200284587930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4204277914868715"/>
          <c:y val="0.10246028598754343"/>
          <c:w val="0.44515009157416052"/>
          <c:h val="0.8822214187408150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Všechny děti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E7E-460C-8410-A17ADACC0BB4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E7E-460C-8410-A17ADACC0BB4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E7E-460C-8410-A17ADACC0BB4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List1!$A$2:$A$8</c:f>
              <c:strCache>
                <c:ptCount val="7"/>
                <c:pt idx="0">
                  <c:v>1x denně</c:v>
                </c:pt>
                <c:pt idx="1">
                  <c:v>2x denně</c:v>
                </c:pt>
                <c:pt idx="2">
                  <c:v>3x denně</c:v>
                </c:pt>
                <c:pt idx="3">
                  <c:v>4x denně</c:v>
                </c:pt>
                <c:pt idx="4">
                  <c:v>5x denně</c:v>
                </c:pt>
                <c:pt idx="5">
                  <c:v>Častěji než 5x denně</c:v>
                </c:pt>
                <c:pt idx="6">
                  <c:v>Nevím,nedokážu posoudit</c:v>
                </c:pt>
              </c:strCache>
            </c:strRef>
          </c:cat>
          <c:val>
            <c:numRef>
              <c:f>List1!$B$2:$B$8</c:f>
              <c:numCache>
                <c:formatCode>###0.0%</c:formatCode>
                <c:ptCount val="7"/>
                <c:pt idx="0">
                  <c:v>4.0000000000000001E-3</c:v>
                </c:pt>
                <c:pt idx="1">
                  <c:v>2E-3</c:v>
                </c:pt>
                <c:pt idx="2">
                  <c:v>0.02</c:v>
                </c:pt>
                <c:pt idx="3">
                  <c:v>0.157</c:v>
                </c:pt>
                <c:pt idx="4">
                  <c:v>0.61199999999999999</c:v>
                </c:pt>
                <c:pt idx="5">
                  <c:v>0.19600000000000001</c:v>
                </c:pt>
                <c:pt idx="6">
                  <c:v>8.9999999999999993E-3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E7E-460C-8410-A17ADACC0BB4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Předškoláci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List1!$A$2:$A$8</c:f>
              <c:strCache>
                <c:ptCount val="7"/>
                <c:pt idx="0">
                  <c:v>1x denně</c:v>
                </c:pt>
                <c:pt idx="1">
                  <c:v>2x denně</c:v>
                </c:pt>
                <c:pt idx="2">
                  <c:v>3x denně</c:v>
                </c:pt>
                <c:pt idx="3">
                  <c:v>4x denně</c:v>
                </c:pt>
                <c:pt idx="4">
                  <c:v>5x denně</c:v>
                </c:pt>
                <c:pt idx="5">
                  <c:v>Častěji než 5x denně</c:v>
                </c:pt>
                <c:pt idx="6">
                  <c:v>Nevím,nedokážu posoudit</c:v>
                </c:pt>
              </c:strCache>
            </c:strRef>
          </c:cat>
          <c:val>
            <c:numRef>
              <c:f>List1!$C$2:$C$8</c:f>
              <c:numCache>
                <c:formatCode>###0.0%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0.13900000000000001</c:v>
                </c:pt>
                <c:pt idx="4">
                  <c:v>0.66500000000000004</c:v>
                </c:pt>
                <c:pt idx="5">
                  <c:v>0.191</c:v>
                </c:pt>
                <c:pt idx="6">
                  <c:v>5.0000000000000001E-3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E7E-460C-8410-A17ADACC0BB4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Mladší školáci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List1!$A$2:$A$8</c:f>
              <c:strCache>
                <c:ptCount val="7"/>
                <c:pt idx="0">
                  <c:v>1x denně</c:v>
                </c:pt>
                <c:pt idx="1">
                  <c:v>2x denně</c:v>
                </c:pt>
                <c:pt idx="2">
                  <c:v>3x denně</c:v>
                </c:pt>
                <c:pt idx="3">
                  <c:v>4x denně</c:v>
                </c:pt>
                <c:pt idx="4">
                  <c:v>5x denně</c:v>
                </c:pt>
                <c:pt idx="5">
                  <c:v>Častěji než 5x denně</c:v>
                </c:pt>
                <c:pt idx="6">
                  <c:v>Nevím,nedokážu posoudit</c:v>
                </c:pt>
              </c:strCache>
            </c:strRef>
          </c:cat>
          <c:val>
            <c:numRef>
              <c:f>List1!$D$2:$D$8</c:f>
              <c:numCache>
                <c:formatCode>###0.0%</c:formatCode>
                <c:ptCount val="7"/>
                <c:pt idx="0">
                  <c:v>8.0000000000000002E-3</c:v>
                </c:pt>
                <c:pt idx="1">
                  <c:v>0</c:v>
                </c:pt>
                <c:pt idx="2">
                  <c:v>1.2E-2</c:v>
                </c:pt>
                <c:pt idx="3">
                  <c:v>0.152</c:v>
                </c:pt>
                <c:pt idx="4">
                  <c:v>0.63200000000000001</c:v>
                </c:pt>
                <c:pt idx="5">
                  <c:v>0.19</c:v>
                </c:pt>
                <c:pt idx="6">
                  <c:v>7.0000000000000001E-3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DE7E-460C-8410-A17ADACC0BB4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Starší školáci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List1!$A$2:$A$8</c:f>
              <c:strCache>
                <c:ptCount val="7"/>
                <c:pt idx="0">
                  <c:v>1x denně</c:v>
                </c:pt>
                <c:pt idx="1">
                  <c:v>2x denně</c:v>
                </c:pt>
                <c:pt idx="2">
                  <c:v>3x denně</c:v>
                </c:pt>
                <c:pt idx="3">
                  <c:v>4x denně</c:v>
                </c:pt>
                <c:pt idx="4">
                  <c:v>5x denně</c:v>
                </c:pt>
                <c:pt idx="5">
                  <c:v>Častěji než 5x denně</c:v>
                </c:pt>
                <c:pt idx="6">
                  <c:v>Nevím,nedokážu posoudit</c:v>
                </c:pt>
              </c:strCache>
            </c:strRef>
          </c:cat>
          <c:val>
            <c:numRef>
              <c:f>List1!$E$2:$E$8</c:f>
              <c:numCache>
                <c:formatCode>###0.0%</c:formatCode>
                <c:ptCount val="7"/>
                <c:pt idx="0">
                  <c:v>0</c:v>
                </c:pt>
                <c:pt idx="1">
                  <c:v>8.9999999999999993E-3</c:v>
                </c:pt>
                <c:pt idx="2">
                  <c:v>6.6000000000000003E-2</c:v>
                </c:pt>
                <c:pt idx="3">
                  <c:v>0.19600000000000001</c:v>
                </c:pt>
                <c:pt idx="4">
                  <c:v>0.49299999999999999</c:v>
                </c:pt>
                <c:pt idx="5">
                  <c:v>0.217</c:v>
                </c:pt>
                <c:pt idx="6">
                  <c:v>1.9E-2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DE7E-460C-8410-A17ADACC0BB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69530368"/>
        <c:axId val="367679104"/>
      </c:barChart>
      <c:catAx>
        <c:axId val="3695303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 anchor="ctr" anchorCtr="0"/>
          <a:lstStyle/>
          <a:p>
            <a:pPr>
              <a:defRPr sz="1050" b="0" baseline="0">
                <a:solidFill>
                  <a:schemeClr val="tx2"/>
                </a:solidFill>
                <a:latin typeface="Verdana" pitchFamily="34" charset="0"/>
              </a:defRPr>
            </a:pPr>
            <a:endParaRPr lang="cs-CZ"/>
          </a:p>
        </c:txPr>
        <c:crossAx val="367679104"/>
        <c:crosses val="autoZero"/>
        <c:auto val="1"/>
        <c:lblAlgn val="ctr"/>
        <c:lblOffset val="100"/>
        <c:noMultiLvlLbl val="0"/>
      </c:catAx>
      <c:valAx>
        <c:axId val="367679104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extTo"/>
        <c:crossAx val="369530368"/>
        <c:crosses val="max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73496397308402328"/>
          <c:y val="0.75522428794700136"/>
          <c:w val="0.1826034875158494"/>
          <c:h val="0.20525041405211225"/>
        </c:manualLayout>
      </c:layout>
      <c:overlay val="0"/>
      <c:txPr>
        <a:bodyPr/>
        <a:lstStyle/>
        <a:p>
          <a:pPr>
            <a:defRPr sz="1050"/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cs-CZ" sz="1200" b="1" i="0" u="none" strike="noStrike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1000" b="1" i="0" u="none" strike="noStrike" kern="1200" baseline="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Jak jsou na tom rodiče?</a:t>
            </a:r>
          </a:p>
        </c:rich>
      </c:tx>
      <c:layout>
        <c:manualLayout>
          <c:xMode val="edge"/>
          <c:yMode val="edge"/>
          <c:x val="0.17497904822169516"/>
          <c:y val="2.9625137045417435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6945954417763101"/>
          <c:y val="8.983754091969394E-2"/>
          <c:w val="0.4881752556594241"/>
          <c:h val="0.8768656440100973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Všichni rodiče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13B-42BC-9451-8ABCF23F12C7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13B-42BC-9451-8ABCF23F12C7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13B-42BC-9451-8ABCF23F12C7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List1!$A$2:$A$7</c:f>
              <c:strCache>
                <c:ptCount val="6"/>
                <c:pt idx="0">
                  <c:v>1x denně</c:v>
                </c:pt>
                <c:pt idx="1">
                  <c:v>2x denně</c:v>
                </c:pt>
                <c:pt idx="2">
                  <c:v>3x denně</c:v>
                </c:pt>
                <c:pt idx="3">
                  <c:v>4x denně</c:v>
                </c:pt>
                <c:pt idx="4">
                  <c:v>5x denně</c:v>
                </c:pt>
                <c:pt idx="5">
                  <c:v>Častěji než 5x denně</c:v>
                </c:pt>
              </c:strCache>
            </c:strRef>
          </c:cat>
          <c:val>
            <c:numRef>
              <c:f>List1!$B$2:$B$7</c:f>
              <c:numCache>
                <c:formatCode>###0.0%</c:formatCode>
                <c:ptCount val="6"/>
                <c:pt idx="0">
                  <c:v>4.2375039814963079E-3</c:v>
                </c:pt>
                <c:pt idx="1">
                  <c:v>3.7296955676636927E-2</c:v>
                </c:pt>
                <c:pt idx="2">
                  <c:v>0.23959191480615416</c:v>
                </c:pt>
                <c:pt idx="3">
                  <c:v>0.31952049410554978</c:v>
                </c:pt>
                <c:pt idx="4">
                  <c:v>0.33218632645298013</c:v>
                </c:pt>
                <c:pt idx="5">
                  <c:v>6.363396297626335E-2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513B-42BC-9451-8ABCF23F12C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69660416"/>
        <c:axId val="369747072"/>
      </c:barChart>
      <c:catAx>
        <c:axId val="3696604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 anchor="ctr" anchorCtr="0"/>
          <a:lstStyle/>
          <a:p>
            <a:pPr>
              <a:defRPr sz="800" b="0" baseline="0">
                <a:solidFill>
                  <a:schemeClr val="tx2"/>
                </a:solidFill>
                <a:latin typeface="Verdana" pitchFamily="34" charset="0"/>
              </a:defRPr>
            </a:pPr>
            <a:endParaRPr lang="cs-CZ"/>
          </a:p>
        </c:txPr>
        <c:crossAx val="369747072"/>
        <c:crosses val="autoZero"/>
        <c:auto val="1"/>
        <c:lblAlgn val="ctr"/>
        <c:lblOffset val="100"/>
        <c:noMultiLvlLbl val="0"/>
      </c:catAx>
      <c:valAx>
        <c:axId val="369747072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extTo"/>
        <c:crossAx val="369660416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solidFill>
      <a:srgbClr val="CCECFF"/>
    </a:solidFill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cs-CZ" sz="1200" b="1" i="0" u="none" strike="noStrike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1200" b="1" i="0" u="none" strike="noStrike" kern="1200" baseline="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Jak často děti jedí čerstvé ovoce nebo zeleninu?</a:t>
            </a:r>
          </a:p>
        </c:rich>
      </c:tx>
      <c:layout>
        <c:manualLayout>
          <c:xMode val="edge"/>
          <c:yMode val="edge"/>
          <c:x val="0.16140762774268605"/>
          <c:y val="1.509948914133756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4204277914868715"/>
          <c:y val="0.10246028598754343"/>
          <c:w val="0.44515009157416052"/>
          <c:h val="0.8822214187408150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Všechny děti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EA0-4D42-8EC8-917399F3C642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A0-4D42-8EC8-917399F3C642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EA0-4D42-8EC8-917399F3C642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List1!$A$2:$A$8</c:f>
              <c:strCache>
                <c:ptCount val="7"/>
                <c:pt idx="0">
                  <c:v>Vůbec</c:v>
                </c:pt>
                <c:pt idx="1">
                  <c:v>Méně často než 1x denně</c:v>
                </c:pt>
                <c:pt idx="2">
                  <c:v>1x denně</c:v>
                </c:pt>
                <c:pt idx="3">
                  <c:v>2x denně</c:v>
                </c:pt>
                <c:pt idx="4">
                  <c:v>3x denně</c:v>
                </c:pt>
                <c:pt idx="5">
                  <c:v>4x denně</c:v>
                </c:pt>
                <c:pt idx="6">
                  <c:v>5x denně a častěji</c:v>
                </c:pt>
              </c:strCache>
            </c:strRef>
          </c:cat>
          <c:val>
            <c:numRef>
              <c:f>List1!$B$2:$B$8</c:f>
              <c:numCache>
                <c:formatCode>###0.0%</c:formatCode>
                <c:ptCount val="7"/>
                <c:pt idx="0">
                  <c:v>8.9999999999999993E-3</c:v>
                </c:pt>
                <c:pt idx="1">
                  <c:v>8.8999999999999996E-2</c:v>
                </c:pt>
                <c:pt idx="2">
                  <c:v>0.33600000000000002</c:v>
                </c:pt>
                <c:pt idx="3">
                  <c:v>0.41</c:v>
                </c:pt>
                <c:pt idx="4">
                  <c:v>0.111</c:v>
                </c:pt>
                <c:pt idx="5">
                  <c:v>3.5000000000000003E-2</c:v>
                </c:pt>
                <c:pt idx="6">
                  <c:v>8.0000000000000002E-3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AEA0-4D42-8EC8-917399F3C642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Předškoláci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List1!$A$2:$A$8</c:f>
              <c:strCache>
                <c:ptCount val="7"/>
                <c:pt idx="0">
                  <c:v>Vůbec</c:v>
                </c:pt>
                <c:pt idx="1">
                  <c:v>Méně často než 1x denně</c:v>
                </c:pt>
                <c:pt idx="2">
                  <c:v>1x denně</c:v>
                </c:pt>
                <c:pt idx="3">
                  <c:v>2x denně</c:v>
                </c:pt>
                <c:pt idx="4">
                  <c:v>3x denně</c:v>
                </c:pt>
                <c:pt idx="5">
                  <c:v>4x denně</c:v>
                </c:pt>
                <c:pt idx="6">
                  <c:v>5x denně a častěji</c:v>
                </c:pt>
              </c:strCache>
            </c:strRef>
          </c:cat>
          <c:val>
            <c:numRef>
              <c:f>List1!$C$2:$C$8</c:f>
              <c:numCache>
                <c:formatCode>###0.0%</c:formatCode>
                <c:ptCount val="7"/>
                <c:pt idx="0">
                  <c:v>0</c:v>
                </c:pt>
                <c:pt idx="1">
                  <c:v>3.2000000000000001E-2</c:v>
                </c:pt>
                <c:pt idx="2">
                  <c:v>0.34799999999999998</c:v>
                </c:pt>
                <c:pt idx="3">
                  <c:v>0.45900000000000002</c:v>
                </c:pt>
                <c:pt idx="4">
                  <c:v>0.13200000000000001</c:v>
                </c:pt>
                <c:pt idx="5">
                  <c:v>2.4E-2</c:v>
                </c:pt>
                <c:pt idx="6">
                  <c:v>5.0000000000000001E-3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AEA0-4D42-8EC8-917399F3C642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Mladší školáci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List1!$A$2:$A$8</c:f>
              <c:strCache>
                <c:ptCount val="7"/>
                <c:pt idx="0">
                  <c:v>Vůbec</c:v>
                </c:pt>
                <c:pt idx="1">
                  <c:v>Méně často než 1x denně</c:v>
                </c:pt>
                <c:pt idx="2">
                  <c:v>1x denně</c:v>
                </c:pt>
                <c:pt idx="3">
                  <c:v>2x denně</c:v>
                </c:pt>
                <c:pt idx="4">
                  <c:v>3x denně</c:v>
                </c:pt>
                <c:pt idx="5">
                  <c:v>4x denně</c:v>
                </c:pt>
                <c:pt idx="6">
                  <c:v>5x denně a častěji</c:v>
                </c:pt>
              </c:strCache>
            </c:strRef>
          </c:cat>
          <c:val>
            <c:numRef>
              <c:f>List1!$D$2:$D$8</c:f>
              <c:numCache>
                <c:formatCode>###0.0%</c:formatCode>
                <c:ptCount val="7"/>
                <c:pt idx="0">
                  <c:v>1.4E-2</c:v>
                </c:pt>
                <c:pt idx="1">
                  <c:v>9.4E-2</c:v>
                </c:pt>
                <c:pt idx="2">
                  <c:v>0.33800000000000002</c:v>
                </c:pt>
                <c:pt idx="3">
                  <c:v>0.40100000000000002</c:v>
                </c:pt>
                <c:pt idx="4">
                  <c:v>8.6999999999999994E-2</c:v>
                </c:pt>
                <c:pt idx="5">
                  <c:v>5.0999999999999997E-2</c:v>
                </c:pt>
                <c:pt idx="6">
                  <c:v>1.2999999999999999E-2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AEA0-4D42-8EC8-917399F3C642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Starší školáci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List1!$A$2:$A$8</c:f>
              <c:strCache>
                <c:ptCount val="7"/>
                <c:pt idx="0">
                  <c:v>Vůbec</c:v>
                </c:pt>
                <c:pt idx="1">
                  <c:v>Méně často než 1x denně</c:v>
                </c:pt>
                <c:pt idx="2">
                  <c:v>1x denně</c:v>
                </c:pt>
                <c:pt idx="3">
                  <c:v>2x denně</c:v>
                </c:pt>
                <c:pt idx="4">
                  <c:v>3x denně</c:v>
                </c:pt>
                <c:pt idx="5">
                  <c:v>4x denně</c:v>
                </c:pt>
                <c:pt idx="6">
                  <c:v>5x denně a častěji</c:v>
                </c:pt>
              </c:strCache>
            </c:strRef>
          </c:cat>
          <c:val>
            <c:numRef>
              <c:f>List1!$E$2:$E$8</c:f>
              <c:numCache>
                <c:formatCode>###0.0%</c:formatCode>
                <c:ptCount val="7"/>
                <c:pt idx="0">
                  <c:v>7.0000000000000001E-3</c:v>
                </c:pt>
                <c:pt idx="1">
                  <c:v>0.14499999999999999</c:v>
                </c:pt>
                <c:pt idx="2">
                  <c:v>0.317</c:v>
                </c:pt>
                <c:pt idx="3">
                  <c:v>0.372</c:v>
                </c:pt>
                <c:pt idx="4">
                  <c:v>0.14899999999999999</c:v>
                </c:pt>
                <c:pt idx="5">
                  <c:v>8.9999999999999993E-3</c:v>
                </c:pt>
                <c:pt idx="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AEA0-4D42-8EC8-917399F3C64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70208256"/>
        <c:axId val="369751104"/>
      </c:barChart>
      <c:catAx>
        <c:axId val="3702082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 anchor="ctr" anchorCtr="0"/>
          <a:lstStyle/>
          <a:p>
            <a:pPr>
              <a:defRPr sz="1050" b="0" baseline="0">
                <a:solidFill>
                  <a:schemeClr val="tx2"/>
                </a:solidFill>
                <a:latin typeface="Verdana" pitchFamily="34" charset="0"/>
              </a:defRPr>
            </a:pPr>
            <a:endParaRPr lang="cs-CZ"/>
          </a:p>
        </c:txPr>
        <c:crossAx val="369751104"/>
        <c:crosses val="autoZero"/>
        <c:auto val="1"/>
        <c:lblAlgn val="ctr"/>
        <c:lblOffset val="100"/>
        <c:noMultiLvlLbl val="0"/>
      </c:catAx>
      <c:valAx>
        <c:axId val="369751104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extTo"/>
        <c:crossAx val="370208256"/>
        <c:crosses val="max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72343550521195688"/>
          <c:y val="0.72263663719704219"/>
          <c:w val="0.1826034875158494"/>
          <c:h val="0.20525041405211225"/>
        </c:manualLayout>
      </c:layout>
      <c:overlay val="0"/>
      <c:txPr>
        <a:bodyPr/>
        <a:lstStyle/>
        <a:p>
          <a:pPr>
            <a:defRPr sz="1050"/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cs-CZ" sz="1200" b="1" i="0" u="none" strike="noStrike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1000" b="1" i="0" u="none" strike="noStrike" kern="1200" baseline="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Jak jsou na tom rodiče?</a:t>
            </a:r>
          </a:p>
        </c:rich>
      </c:tx>
      <c:layout>
        <c:manualLayout>
          <c:xMode val="edge"/>
          <c:yMode val="edge"/>
          <c:x val="0.17497904822169516"/>
          <c:y val="2.9625137045417435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6945954417763101"/>
          <c:y val="8.983754091969394E-2"/>
          <c:w val="0.4881752556594241"/>
          <c:h val="0.8768656440100973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Všichni rodiče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69F-4FF3-885A-764CFAB3760B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69F-4FF3-885A-764CFAB3760B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69F-4FF3-885A-764CFAB3760B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List1!$A$2:$A$9</c:f>
              <c:strCache>
                <c:ptCount val="8"/>
                <c:pt idx="0">
                  <c:v>Vůbec</c:v>
                </c:pt>
                <c:pt idx="1">
                  <c:v>Méně často než 1x denně</c:v>
                </c:pt>
                <c:pt idx="2">
                  <c:v>1x denně</c:v>
                </c:pt>
                <c:pt idx="3">
                  <c:v>2x denně</c:v>
                </c:pt>
                <c:pt idx="4">
                  <c:v>3x denně</c:v>
                </c:pt>
                <c:pt idx="5">
                  <c:v>4x denně</c:v>
                </c:pt>
                <c:pt idx="6">
                  <c:v>5x denně</c:v>
                </c:pt>
                <c:pt idx="7">
                  <c:v>Častěji než 5x denně</c:v>
                </c:pt>
              </c:strCache>
            </c:strRef>
          </c:cat>
          <c:val>
            <c:numRef>
              <c:f>List1!$B$2:$B$9</c:f>
              <c:numCache>
                <c:formatCode>###0.0%</c:formatCode>
                <c:ptCount val="8"/>
                <c:pt idx="0">
                  <c:v>9.261815004704339E-3</c:v>
                </c:pt>
                <c:pt idx="1">
                  <c:v>0.17598097888293168</c:v>
                </c:pt>
                <c:pt idx="2">
                  <c:v>0.3704233086723559</c:v>
                </c:pt>
                <c:pt idx="3">
                  <c:v>0.28205049519422321</c:v>
                </c:pt>
                <c:pt idx="4">
                  <c:v>9.9024497162881267E-2</c:v>
                </c:pt>
                <c:pt idx="5">
                  <c:v>2.9885593285368585E-2</c:v>
                </c:pt>
                <c:pt idx="6">
                  <c:v>2.1665124651433283E-2</c:v>
                </c:pt>
                <c:pt idx="7">
                  <c:v>1.1708187146102989E-2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669F-4FF3-885A-764CFAB3760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68032256"/>
        <c:axId val="370262016"/>
      </c:barChart>
      <c:catAx>
        <c:axId val="3680322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 anchor="ctr" anchorCtr="0"/>
          <a:lstStyle/>
          <a:p>
            <a:pPr>
              <a:defRPr sz="800" b="0" baseline="0">
                <a:solidFill>
                  <a:schemeClr val="tx2"/>
                </a:solidFill>
                <a:latin typeface="Verdana" pitchFamily="34" charset="0"/>
              </a:defRPr>
            </a:pPr>
            <a:endParaRPr lang="cs-CZ"/>
          </a:p>
        </c:txPr>
        <c:crossAx val="370262016"/>
        <c:crosses val="autoZero"/>
        <c:auto val="1"/>
        <c:lblAlgn val="ctr"/>
        <c:lblOffset val="100"/>
        <c:noMultiLvlLbl val="0"/>
      </c:catAx>
      <c:valAx>
        <c:axId val="370262016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extTo"/>
        <c:crossAx val="368032256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solidFill>
      <a:srgbClr val="CCECFF"/>
    </a:solidFill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cs-CZ" sz="1200" b="1" i="0" u="none" strike="noStrike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1200" b="1" i="0" u="none" strike="noStrike" kern="1200" baseline="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Jak často děti sportují mimo hodiny tělocviku?</a:t>
            </a:r>
          </a:p>
        </c:rich>
      </c:tx>
      <c:layout>
        <c:manualLayout>
          <c:xMode val="edge"/>
          <c:yMode val="edge"/>
          <c:x val="0.16140762774268605"/>
          <c:y val="1.509948914133756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4204277914868715"/>
          <c:y val="0.10246028598754343"/>
          <c:w val="0.44515009157416052"/>
          <c:h val="0.8822214187408150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Všechny děti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AFE-472C-8251-BA93B8CA98B7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AFE-472C-8251-BA93B8CA98B7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AFE-472C-8251-BA93B8CA98B7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Nikdy</c:v>
                </c:pt>
                <c:pt idx="1">
                  <c:v>Méně často než 1x týdně</c:v>
                </c:pt>
                <c:pt idx="2">
                  <c:v>1x týdně</c:v>
                </c:pt>
                <c:pt idx="3">
                  <c:v>2x týdně</c:v>
                </c:pt>
                <c:pt idx="4">
                  <c:v>3x týdně</c:v>
                </c:pt>
                <c:pt idx="5">
                  <c:v>4x týdně</c:v>
                </c:pt>
                <c:pt idx="6">
                  <c:v>5x týdně</c:v>
                </c:pt>
                <c:pt idx="7">
                  <c:v>6x týdně</c:v>
                </c:pt>
                <c:pt idx="8">
                  <c:v>7x týdně</c:v>
                </c:pt>
                <c:pt idx="9">
                  <c:v>Nevím,nedokážu posoudit</c:v>
                </c:pt>
              </c:strCache>
            </c:strRef>
          </c:cat>
          <c:val>
            <c:numRef>
              <c:f>List1!$B$2:$B$11</c:f>
              <c:numCache>
                <c:formatCode>###0.0%</c:formatCode>
                <c:ptCount val="10"/>
                <c:pt idx="0">
                  <c:v>2.7E-2</c:v>
                </c:pt>
                <c:pt idx="1">
                  <c:v>5.3999999999999999E-2</c:v>
                </c:pt>
                <c:pt idx="2">
                  <c:v>0.187</c:v>
                </c:pt>
                <c:pt idx="3">
                  <c:v>0.24199999999999999</c:v>
                </c:pt>
                <c:pt idx="4">
                  <c:v>0.193</c:v>
                </c:pt>
                <c:pt idx="5">
                  <c:v>0.13700000000000001</c:v>
                </c:pt>
                <c:pt idx="6">
                  <c:v>4.9000000000000002E-2</c:v>
                </c:pt>
                <c:pt idx="7">
                  <c:v>1.6E-2</c:v>
                </c:pt>
                <c:pt idx="8">
                  <c:v>8.4000000000000005E-2</c:v>
                </c:pt>
                <c:pt idx="9">
                  <c:v>1.2E-2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9AFE-472C-8251-BA93B8CA98B7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Předškoláci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List1!$A$2:$A$11</c:f>
              <c:strCache>
                <c:ptCount val="10"/>
                <c:pt idx="0">
                  <c:v>Nikdy</c:v>
                </c:pt>
                <c:pt idx="1">
                  <c:v>Méně často než 1x týdně</c:v>
                </c:pt>
                <c:pt idx="2">
                  <c:v>1x týdně</c:v>
                </c:pt>
                <c:pt idx="3">
                  <c:v>2x týdně</c:v>
                </c:pt>
                <c:pt idx="4">
                  <c:v>3x týdně</c:v>
                </c:pt>
                <c:pt idx="5">
                  <c:v>4x týdně</c:v>
                </c:pt>
                <c:pt idx="6">
                  <c:v>5x týdně</c:v>
                </c:pt>
                <c:pt idx="7">
                  <c:v>6x týdně</c:v>
                </c:pt>
                <c:pt idx="8">
                  <c:v>7x týdně</c:v>
                </c:pt>
                <c:pt idx="9">
                  <c:v>Nevím,nedokážu posoudit</c:v>
                </c:pt>
              </c:strCache>
            </c:strRef>
          </c:cat>
          <c:val>
            <c:numRef>
              <c:f>List1!$C$2:$C$11</c:f>
              <c:numCache>
                <c:formatCode>###0.0%</c:formatCode>
                <c:ptCount val="10"/>
                <c:pt idx="0">
                  <c:v>2.5000000000000001E-2</c:v>
                </c:pt>
                <c:pt idx="1">
                  <c:v>8.1000000000000003E-2</c:v>
                </c:pt>
                <c:pt idx="2">
                  <c:v>0.246</c:v>
                </c:pt>
                <c:pt idx="3">
                  <c:v>0.247</c:v>
                </c:pt>
                <c:pt idx="4">
                  <c:v>0.13400000000000001</c:v>
                </c:pt>
                <c:pt idx="5">
                  <c:v>8.8999999999999996E-2</c:v>
                </c:pt>
                <c:pt idx="6">
                  <c:v>2.8000000000000001E-2</c:v>
                </c:pt>
                <c:pt idx="7">
                  <c:v>1.0999999999999999E-2</c:v>
                </c:pt>
                <c:pt idx="8">
                  <c:v>0.112</c:v>
                </c:pt>
                <c:pt idx="9">
                  <c:v>2.7E-2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9AFE-472C-8251-BA93B8CA98B7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Mladší školáci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List1!$A$2:$A$11</c:f>
              <c:strCache>
                <c:ptCount val="10"/>
                <c:pt idx="0">
                  <c:v>Nikdy</c:v>
                </c:pt>
                <c:pt idx="1">
                  <c:v>Méně často než 1x týdně</c:v>
                </c:pt>
                <c:pt idx="2">
                  <c:v>1x týdně</c:v>
                </c:pt>
                <c:pt idx="3">
                  <c:v>2x týdně</c:v>
                </c:pt>
                <c:pt idx="4">
                  <c:v>3x týdně</c:v>
                </c:pt>
                <c:pt idx="5">
                  <c:v>4x týdně</c:v>
                </c:pt>
                <c:pt idx="6">
                  <c:v>5x týdně</c:v>
                </c:pt>
                <c:pt idx="7">
                  <c:v>6x týdně</c:v>
                </c:pt>
                <c:pt idx="8">
                  <c:v>7x týdně</c:v>
                </c:pt>
                <c:pt idx="9">
                  <c:v>Nevím,nedokážu posoudit</c:v>
                </c:pt>
              </c:strCache>
            </c:strRef>
          </c:cat>
          <c:val>
            <c:numRef>
              <c:f>List1!$D$2:$D$11</c:f>
              <c:numCache>
                <c:formatCode>###0.0%</c:formatCode>
                <c:ptCount val="10"/>
                <c:pt idx="0">
                  <c:v>2.1999999999999999E-2</c:v>
                </c:pt>
                <c:pt idx="1">
                  <c:v>4.1000000000000002E-2</c:v>
                </c:pt>
                <c:pt idx="2">
                  <c:v>0.16500000000000001</c:v>
                </c:pt>
                <c:pt idx="3">
                  <c:v>0.247</c:v>
                </c:pt>
                <c:pt idx="4">
                  <c:v>0.221</c:v>
                </c:pt>
                <c:pt idx="5">
                  <c:v>0.151</c:v>
                </c:pt>
                <c:pt idx="6">
                  <c:v>4.2999999999999997E-2</c:v>
                </c:pt>
                <c:pt idx="7">
                  <c:v>1.4999999999999999E-2</c:v>
                </c:pt>
                <c:pt idx="8">
                  <c:v>8.7999999999999995E-2</c:v>
                </c:pt>
                <c:pt idx="9">
                  <c:v>5.0000000000000001E-3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9AFE-472C-8251-BA93B8CA98B7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Starší školáci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List1!$A$2:$A$11</c:f>
              <c:strCache>
                <c:ptCount val="10"/>
                <c:pt idx="0">
                  <c:v>Nikdy</c:v>
                </c:pt>
                <c:pt idx="1">
                  <c:v>Méně často než 1x týdně</c:v>
                </c:pt>
                <c:pt idx="2">
                  <c:v>1x týdně</c:v>
                </c:pt>
                <c:pt idx="3">
                  <c:v>2x týdně</c:v>
                </c:pt>
                <c:pt idx="4">
                  <c:v>3x týdně</c:v>
                </c:pt>
                <c:pt idx="5">
                  <c:v>4x týdně</c:v>
                </c:pt>
                <c:pt idx="6">
                  <c:v>5x týdně</c:v>
                </c:pt>
                <c:pt idx="7">
                  <c:v>6x týdně</c:v>
                </c:pt>
                <c:pt idx="8">
                  <c:v>7x týdně</c:v>
                </c:pt>
                <c:pt idx="9">
                  <c:v>Nevím,nedokážu posoudit</c:v>
                </c:pt>
              </c:strCache>
            </c:strRef>
          </c:cat>
          <c:val>
            <c:numRef>
              <c:f>List1!$E$2:$E$11</c:f>
              <c:numCache>
                <c:formatCode>###0.0%</c:formatCode>
                <c:ptCount val="10"/>
                <c:pt idx="0">
                  <c:v>4.3999999999999997E-2</c:v>
                </c:pt>
                <c:pt idx="1">
                  <c:v>5.0999999999999997E-2</c:v>
                </c:pt>
                <c:pt idx="2">
                  <c:v>0.17100000000000001</c:v>
                </c:pt>
                <c:pt idx="3">
                  <c:v>0.222</c:v>
                </c:pt>
                <c:pt idx="4">
                  <c:v>0.192</c:v>
                </c:pt>
                <c:pt idx="5">
                  <c:v>0.16</c:v>
                </c:pt>
                <c:pt idx="6">
                  <c:v>0.09</c:v>
                </c:pt>
                <c:pt idx="7">
                  <c:v>2.5999999999999999E-2</c:v>
                </c:pt>
                <c:pt idx="8">
                  <c:v>3.5999999999999997E-2</c:v>
                </c:pt>
                <c:pt idx="9">
                  <c:v>8.0000000000000002E-3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9AFE-472C-8251-BA93B8CA98B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70870784"/>
        <c:axId val="370266048"/>
      </c:barChart>
      <c:catAx>
        <c:axId val="3708707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 anchor="ctr" anchorCtr="0"/>
          <a:lstStyle/>
          <a:p>
            <a:pPr>
              <a:defRPr sz="1050" b="0" baseline="0">
                <a:solidFill>
                  <a:schemeClr val="tx2"/>
                </a:solidFill>
                <a:latin typeface="Verdana" pitchFamily="34" charset="0"/>
              </a:defRPr>
            </a:pPr>
            <a:endParaRPr lang="cs-CZ"/>
          </a:p>
        </c:txPr>
        <c:crossAx val="370266048"/>
        <c:crosses val="autoZero"/>
        <c:auto val="1"/>
        <c:lblAlgn val="ctr"/>
        <c:lblOffset val="100"/>
        <c:noMultiLvlLbl val="0"/>
      </c:catAx>
      <c:valAx>
        <c:axId val="370266048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extTo"/>
        <c:crossAx val="370870784"/>
        <c:crosses val="max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72343550521195688"/>
          <c:y val="0.72263663719704219"/>
          <c:w val="0.1826034875158494"/>
          <c:h val="0.20525041405211225"/>
        </c:manualLayout>
      </c:layout>
      <c:overlay val="0"/>
      <c:txPr>
        <a:bodyPr/>
        <a:lstStyle/>
        <a:p>
          <a:pPr>
            <a:defRPr sz="1050"/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cs-CZ" sz="1200" b="1" i="0" u="none" strike="noStrike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1000" b="1" i="0" u="none" strike="noStrike" kern="1200" baseline="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Jak jsou na tom rodiče?</a:t>
            </a:r>
          </a:p>
        </c:rich>
      </c:tx>
      <c:layout>
        <c:manualLayout>
          <c:xMode val="edge"/>
          <c:yMode val="edge"/>
          <c:x val="0.17497904822169516"/>
          <c:y val="2.9625137045417435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6945954417763101"/>
          <c:y val="8.983754091969394E-2"/>
          <c:w val="0.4881752556594241"/>
          <c:h val="0.8768656440100973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Všichni rodiče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C9E-4ACC-8537-87F84FEAE66A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C9E-4ACC-8537-87F84FEAE66A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C9E-4ACC-8537-87F84FEAE66A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Nikdy</c:v>
                </c:pt>
                <c:pt idx="1">
                  <c:v>Méně často než 1x týdně</c:v>
                </c:pt>
                <c:pt idx="2">
                  <c:v>1x týdně</c:v>
                </c:pt>
                <c:pt idx="3">
                  <c:v>2x týdně</c:v>
                </c:pt>
                <c:pt idx="4">
                  <c:v>3x týdně</c:v>
                </c:pt>
                <c:pt idx="5">
                  <c:v>4x týdně</c:v>
                </c:pt>
                <c:pt idx="6">
                  <c:v>5x týdně</c:v>
                </c:pt>
                <c:pt idx="7">
                  <c:v>6x týdně</c:v>
                </c:pt>
                <c:pt idx="8">
                  <c:v>7x týdně</c:v>
                </c:pt>
                <c:pt idx="9">
                  <c:v>Nevím/Nedokážu posoudit</c:v>
                </c:pt>
              </c:strCache>
            </c:strRef>
          </c:cat>
          <c:val>
            <c:numRef>
              <c:f>List1!$B$2:$B$11</c:f>
              <c:numCache>
                <c:formatCode>###0.0%</c:formatCode>
                <c:ptCount val="10"/>
                <c:pt idx="0">
                  <c:v>8.639989449497984E-2</c:v>
                </c:pt>
                <c:pt idx="1">
                  <c:v>0.21166047253265102</c:v>
                </c:pt>
                <c:pt idx="2">
                  <c:v>0.21636759812007417</c:v>
                </c:pt>
                <c:pt idx="3">
                  <c:v>0.13757394845718401</c:v>
                </c:pt>
                <c:pt idx="4">
                  <c:v>0.1207682039968857</c:v>
                </c:pt>
                <c:pt idx="5">
                  <c:v>6.3041430260340744E-2</c:v>
                </c:pt>
                <c:pt idx="6">
                  <c:v>5.5721403666697727E-2</c:v>
                </c:pt>
                <c:pt idx="7">
                  <c:v>2.8394039153968209E-2</c:v>
                </c:pt>
                <c:pt idx="8">
                  <c:v>6.762392565450262E-2</c:v>
                </c:pt>
                <c:pt idx="9">
                  <c:v>1.2449083662716997E-2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CC9E-4ACC-8537-87F84FEAE66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70999296"/>
        <c:axId val="370267200"/>
      </c:barChart>
      <c:catAx>
        <c:axId val="3709992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 anchor="ctr" anchorCtr="0"/>
          <a:lstStyle/>
          <a:p>
            <a:pPr>
              <a:defRPr sz="800" b="0" baseline="0">
                <a:solidFill>
                  <a:schemeClr val="tx2"/>
                </a:solidFill>
                <a:latin typeface="Verdana" pitchFamily="34" charset="0"/>
              </a:defRPr>
            </a:pPr>
            <a:endParaRPr lang="cs-CZ"/>
          </a:p>
        </c:txPr>
        <c:crossAx val="370267200"/>
        <c:crosses val="autoZero"/>
        <c:auto val="1"/>
        <c:lblAlgn val="ctr"/>
        <c:lblOffset val="100"/>
        <c:noMultiLvlLbl val="0"/>
      </c:catAx>
      <c:valAx>
        <c:axId val="370267200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extTo"/>
        <c:crossAx val="370999296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solidFill>
      <a:srgbClr val="CCECFF"/>
    </a:solidFill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cs-CZ" sz="1200" b="1" i="0" u="none" strike="noStrike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1200" b="1" i="0" u="none" strike="noStrike" kern="1200" baseline="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Kdy si děti čistí zuby?</a:t>
            </a:r>
          </a:p>
        </c:rich>
      </c:tx>
      <c:layout>
        <c:manualLayout>
          <c:xMode val="edge"/>
          <c:yMode val="edge"/>
          <c:x val="0.33202895224926765"/>
          <c:y val="1.509948914133756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4204277914868715"/>
          <c:y val="0.10246028598754343"/>
          <c:w val="0.44515009157416052"/>
          <c:h val="0.8822214187408150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Všechny děti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E0B-4EB2-9DC4-FC3D102F1423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E0B-4EB2-9DC4-FC3D102F1423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E0B-4EB2-9DC4-FC3D102F1423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List1!$A$2:$A$9</c:f>
              <c:strCache>
                <c:ptCount val="8"/>
                <c:pt idx="0">
                  <c:v>Po každém jídle</c:v>
                </c:pt>
                <c:pt idx="1">
                  <c:v>Ráno, v poledne a večer</c:v>
                </c:pt>
                <c:pt idx="2">
                  <c:v>Ráno a večer</c:v>
                </c:pt>
                <c:pt idx="3">
                  <c:v>Jen ráno</c:v>
                </c:pt>
                <c:pt idx="4">
                  <c:v>Jen večer</c:v>
                </c:pt>
                <c:pt idx="5">
                  <c:v>Jen v poledne</c:v>
                </c:pt>
                <c:pt idx="6">
                  <c:v>Občas, méně často než jednou denně</c:v>
                </c:pt>
                <c:pt idx="7">
                  <c:v>Nevím,nedokážu posoudit</c:v>
                </c:pt>
              </c:strCache>
            </c:strRef>
          </c:cat>
          <c:val>
            <c:numRef>
              <c:f>List1!$B$2:$B$9</c:f>
              <c:numCache>
                <c:formatCode>###0.0%</c:formatCode>
                <c:ptCount val="8"/>
                <c:pt idx="0">
                  <c:v>0.01</c:v>
                </c:pt>
                <c:pt idx="1">
                  <c:v>9.4E-2</c:v>
                </c:pt>
                <c:pt idx="2">
                  <c:v>0.746</c:v>
                </c:pt>
                <c:pt idx="3">
                  <c:v>0.02</c:v>
                </c:pt>
                <c:pt idx="4">
                  <c:v>0.11799999999999999</c:v>
                </c:pt>
                <c:pt idx="5">
                  <c:v>0</c:v>
                </c:pt>
                <c:pt idx="6">
                  <c:v>7.0000000000000001E-3</c:v>
                </c:pt>
                <c:pt idx="7">
                  <c:v>5.0000000000000001E-3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E0B-4EB2-9DC4-FC3D102F1423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Předškoláci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List1!$A$2:$A$9</c:f>
              <c:strCache>
                <c:ptCount val="8"/>
                <c:pt idx="0">
                  <c:v>Po každém jídle</c:v>
                </c:pt>
                <c:pt idx="1">
                  <c:v>Ráno, v poledne a večer</c:v>
                </c:pt>
                <c:pt idx="2">
                  <c:v>Ráno a večer</c:v>
                </c:pt>
                <c:pt idx="3">
                  <c:v>Jen ráno</c:v>
                </c:pt>
                <c:pt idx="4">
                  <c:v>Jen večer</c:v>
                </c:pt>
                <c:pt idx="5">
                  <c:v>Jen v poledne</c:v>
                </c:pt>
                <c:pt idx="6">
                  <c:v>Občas, méně často než jednou denně</c:v>
                </c:pt>
                <c:pt idx="7">
                  <c:v>Nevím,nedokážu posoudit</c:v>
                </c:pt>
              </c:strCache>
            </c:strRef>
          </c:cat>
          <c:val>
            <c:numRef>
              <c:f>List1!$C$2:$C$9</c:f>
              <c:numCache>
                <c:formatCode>###0.0%</c:formatCode>
                <c:ptCount val="8"/>
                <c:pt idx="0">
                  <c:v>5.0000000000000001E-3</c:v>
                </c:pt>
                <c:pt idx="1">
                  <c:v>0.19600000000000001</c:v>
                </c:pt>
                <c:pt idx="2">
                  <c:v>0.66700000000000004</c:v>
                </c:pt>
                <c:pt idx="3">
                  <c:v>1.9E-2</c:v>
                </c:pt>
                <c:pt idx="4">
                  <c:v>0.108</c:v>
                </c:pt>
                <c:pt idx="5">
                  <c:v>0</c:v>
                </c:pt>
                <c:pt idx="6">
                  <c:v>5.0000000000000001E-3</c:v>
                </c:pt>
                <c:pt idx="7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EE0B-4EB2-9DC4-FC3D102F1423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Mladší školáci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List1!$A$2:$A$9</c:f>
              <c:strCache>
                <c:ptCount val="8"/>
                <c:pt idx="0">
                  <c:v>Po každém jídle</c:v>
                </c:pt>
                <c:pt idx="1">
                  <c:v>Ráno, v poledne a večer</c:v>
                </c:pt>
                <c:pt idx="2">
                  <c:v>Ráno a večer</c:v>
                </c:pt>
                <c:pt idx="3">
                  <c:v>Jen ráno</c:v>
                </c:pt>
                <c:pt idx="4">
                  <c:v>Jen večer</c:v>
                </c:pt>
                <c:pt idx="5">
                  <c:v>Jen v poledne</c:v>
                </c:pt>
                <c:pt idx="6">
                  <c:v>Občas, méně často než jednou denně</c:v>
                </c:pt>
                <c:pt idx="7">
                  <c:v>Nevím,nedokážu posoudit</c:v>
                </c:pt>
              </c:strCache>
            </c:strRef>
          </c:cat>
          <c:val>
            <c:numRef>
              <c:f>List1!$D$2:$D$9</c:f>
              <c:numCache>
                <c:formatCode>###0.0%</c:formatCode>
                <c:ptCount val="8"/>
                <c:pt idx="0">
                  <c:v>6.0000000000000001E-3</c:v>
                </c:pt>
                <c:pt idx="1">
                  <c:v>6.4000000000000001E-2</c:v>
                </c:pt>
                <c:pt idx="2">
                  <c:v>0.77400000000000002</c:v>
                </c:pt>
                <c:pt idx="3">
                  <c:v>1.2E-2</c:v>
                </c:pt>
                <c:pt idx="4">
                  <c:v>0.13100000000000001</c:v>
                </c:pt>
                <c:pt idx="5">
                  <c:v>0</c:v>
                </c:pt>
                <c:pt idx="6">
                  <c:v>5.0000000000000001E-3</c:v>
                </c:pt>
                <c:pt idx="7">
                  <c:v>8.9999999999999993E-3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EE0B-4EB2-9DC4-FC3D102F1423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Starší školáci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List1!$A$2:$A$9</c:f>
              <c:strCache>
                <c:ptCount val="8"/>
                <c:pt idx="0">
                  <c:v>Po každém jídle</c:v>
                </c:pt>
                <c:pt idx="1">
                  <c:v>Ráno, v poledne a večer</c:v>
                </c:pt>
                <c:pt idx="2">
                  <c:v>Ráno a večer</c:v>
                </c:pt>
                <c:pt idx="3">
                  <c:v>Jen ráno</c:v>
                </c:pt>
                <c:pt idx="4">
                  <c:v>Jen večer</c:v>
                </c:pt>
                <c:pt idx="5">
                  <c:v>Jen v poledne</c:v>
                </c:pt>
                <c:pt idx="6">
                  <c:v>Občas, méně často než jednou denně</c:v>
                </c:pt>
                <c:pt idx="7">
                  <c:v>Nevím,nedokážu posoudit</c:v>
                </c:pt>
              </c:strCache>
            </c:strRef>
          </c:cat>
          <c:val>
            <c:numRef>
              <c:f>List1!$E$2:$E$9</c:f>
              <c:numCache>
                <c:formatCode>###0.0%</c:formatCode>
                <c:ptCount val="8"/>
                <c:pt idx="0">
                  <c:v>2.9000000000000001E-2</c:v>
                </c:pt>
                <c:pt idx="1">
                  <c:v>4.3999999999999997E-2</c:v>
                </c:pt>
                <c:pt idx="2">
                  <c:v>0.77400000000000002</c:v>
                </c:pt>
                <c:pt idx="3">
                  <c:v>4.1000000000000002E-2</c:v>
                </c:pt>
                <c:pt idx="4">
                  <c:v>9.7000000000000003E-2</c:v>
                </c:pt>
                <c:pt idx="5">
                  <c:v>0</c:v>
                </c:pt>
                <c:pt idx="6">
                  <c:v>1.4E-2</c:v>
                </c:pt>
                <c:pt idx="7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EE0B-4EB2-9DC4-FC3D102F142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71422720"/>
        <c:axId val="369752832"/>
      </c:barChart>
      <c:catAx>
        <c:axId val="3714227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 anchor="ctr" anchorCtr="0"/>
          <a:lstStyle/>
          <a:p>
            <a:pPr>
              <a:defRPr sz="1050" b="0" baseline="0">
                <a:solidFill>
                  <a:schemeClr val="tx2"/>
                </a:solidFill>
                <a:latin typeface="Verdana" pitchFamily="34" charset="0"/>
              </a:defRPr>
            </a:pPr>
            <a:endParaRPr lang="cs-CZ"/>
          </a:p>
        </c:txPr>
        <c:crossAx val="369752832"/>
        <c:crosses val="autoZero"/>
        <c:auto val="1"/>
        <c:lblAlgn val="ctr"/>
        <c:lblOffset val="100"/>
        <c:noMultiLvlLbl val="0"/>
      </c:catAx>
      <c:valAx>
        <c:axId val="369752832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extTo"/>
        <c:crossAx val="371422720"/>
        <c:crosses val="max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72343550521195688"/>
          <c:y val="0.72263663719704219"/>
          <c:w val="0.1826034875158494"/>
          <c:h val="0.20525041405211225"/>
        </c:manualLayout>
      </c:layout>
      <c:overlay val="0"/>
      <c:txPr>
        <a:bodyPr/>
        <a:lstStyle/>
        <a:p>
          <a:pPr>
            <a:defRPr sz="1050"/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cs-CZ" sz="1200" b="1" i="0" u="none" strike="noStrike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1000" b="1" i="0" u="none" strike="noStrike" kern="1200" baseline="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Jak jsou na tom rodiče?</a:t>
            </a:r>
          </a:p>
        </c:rich>
      </c:tx>
      <c:layout>
        <c:manualLayout>
          <c:xMode val="edge"/>
          <c:yMode val="edge"/>
          <c:x val="0.17497904822169516"/>
          <c:y val="2.9625137045417435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5189442463198748"/>
          <c:y val="8.983754091969394E-2"/>
          <c:w val="0.54810557536801252"/>
          <c:h val="0.8768656440100973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Všichni rodiče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E9-44A7-B66B-0FC14CAE3408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E9-44A7-B66B-0FC14CAE3408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8E9-44A7-B66B-0FC14CAE3408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List1!$A$2:$A$9</c:f>
              <c:strCache>
                <c:ptCount val="8"/>
                <c:pt idx="0">
                  <c:v>Po každém jídle</c:v>
                </c:pt>
                <c:pt idx="1">
                  <c:v>Ráno, v poledne a večer</c:v>
                </c:pt>
                <c:pt idx="2">
                  <c:v>Ráno a večer</c:v>
                </c:pt>
                <c:pt idx="3">
                  <c:v>Jen ráno</c:v>
                </c:pt>
                <c:pt idx="4">
                  <c:v>Jen večer</c:v>
                </c:pt>
                <c:pt idx="5">
                  <c:v>Jen v poledne</c:v>
                </c:pt>
                <c:pt idx="6">
                  <c:v>Občas, méně často než jednou denně</c:v>
                </c:pt>
                <c:pt idx="7">
                  <c:v>Nevím,nedokážu posoudit</c:v>
                </c:pt>
              </c:strCache>
            </c:strRef>
          </c:cat>
          <c:val>
            <c:numRef>
              <c:f>List1!$B$2:$B$9</c:f>
              <c:numCache>
                <c:formatCode>###0.0%</c:formatCode>
                <c:ptCount val="8"/>
                <c:pt idx="0">
                  <c:v>7.0000000000000001E-3</c:v>
                </c:pt>
                <c:pt idx="1">
                  <c:v>5.7000000000000002E-2</c:v>
                </c:pt>
                <c:pt idx="2">
                  <c:v>0.80200000000000005</c:v>
                </c:pt>
                <c:pt idx="3">
                  <c:v>6.3E-2</c:v>
                </c:pt>
                <c:pt idx="4">
                  <c:v>0.05</c:v>
                </c:pt>
                <c:pt idx="5">
                  <c:v>0</c:v>
                </c:pt>
                <c:pt idx="6">
                  <c:v>1.4E-2</c:v>
                </c:pt>
                <c:pt idx="7">
                  <c:v>6.0000000000000001E-3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F8E9-44A7-B66B-0FC14CAE340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71513344"/>
        <c:axId val="370707840"/>
      </c:barChart>
      <c:catAx>
        <c:axId val="3715133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 anchor="ctr" anchorCtr="0"/>
          <a:lstStyle/>
          <a:p>
            <a:pPr>
              <a:defRPr sz="800" b="0" baseline="0">
                <a:solidFill>
                  <a:schemeClr val="tx2"/>
                </a:solidFill>
                <a:latin typeface="Verdana" pitchFamily="34" charset="0"/>
              </a:defRPr>
            </a:pPr>
            <a:endParaRPr lang="cs-CZ"/>
          </a:p>
        </c:txPr>
        <c:crossAx val="370707840"/>
        <c:crosses val="autoZero"/>
        <c:auto val="1"/>
        <c:lblAlgn val="ctr"/>
        <c:lblOffset val="100"/>
        <c:noMultiLvlLbl val="0"/>
      </c:catAx>
      <c:valAx>
        <c:axId val="370707840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extTo"/>
        <c:crossAx val="371513344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solidFill>
      <a:srgbClr val="CCECFF"/>
    </a:solidFill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Zaměstnání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52556833962892957"/>
          <c:y val="0.17589873389966923"/>
          <c:w val="0.3459577408065771"/>
          <c:h val="0.77367587626123779"/>
        </c:manualLayout>
      </c:layout>
      <c:barChart>
        <c:barDir val="bar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68832256"/>
        <c:axId val="258115840"/>
      </c:barChart>
      <c:catAx>
        <c:axId val="26883225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cs-CZ"/>
          </a:p>
        </c:txPr>
        <c:crossAx val="258115840"/>
        <c:crosses val="autoZero"/>
        <c:auto val="1"/>
        <c:lblAlgn val="ctr"/>
        <c:lblOffset val="100"/>
        <c:noMultiLvlLbl val="0"/>
      </c:catAx>
      <c:valAx>
        <c:axId val="258115840"/>
        <c:scaling>
          <c:orientation val="minMax"/>
          <c:max val="0.8"/>
        </c:scaling>
        <c:delete val="1"/>
        <c:axPos val="t"/>
        <c:numFmt formatCode="0%" sourceLinked="0"/>
        <c:majorTickMark val="out"/>
        <c:minorTickMark val="none"/>
        <c:tickLblPos val="none"/>
        <c:crossAx val="2688322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cs-CZ" sz="1200" b="1" i="0" u="none" strike="noStrike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1200" b="1" i="0" u="none" strike="noStrike" kern="1200" baseline="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 zubaři děti chodí…</a:t>
            </a:r>
          </a:p>
        </c:rich>
      </c:tx>
      <c:layout>
        <c:manualLayout>
          <c:xMode val="edge"/>
          <c:yMode val="edge"/>
          <c:x val="0.33202895224926765"/>
          <c:y val="1.509948914133756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4204277914868715"/>
          <c:y val="0.10246028598754343"/>
          <c:w val="0.44515009157416052"/>
          <c:h val="0.8822214187408150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Všechny děti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81E-4445-9020-943F80EA3B24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81E-4445-9020-943F80EA3B24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81E-4445-9020-943F80EA3B24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List1!$A$2:$A$7</c:f>
              <c:strCache>
                <c:ptCount val="6"/>
                <c:pt idx="0">
                  <c:v>Pravidelně vícekrát ročně</c:v>
                </c:pt>
                <c:pt idx="1">
                  <c:v>Pravidelně jednou ročně</c:v>
                </c:pt>
                <c:pt idx="2">
                  <c:v>Jen když má nějaký problém</c:v>
                </c:pt>
                <c:pt idx="3">
                  <c:v>Jen v případě, že má velké bolesti</c:v>
                </c:pt>
                <c:pt idx="4">
                  <c:v>K zubaři nejde v žádném případě, bojí se ho</c:v>
                </c:pt>
                <c:pt idx="5">
                  <c:v>Nevím,nedokážu posoudit</c:v>
                </c:pt>
              </c:strCache>
            </c:strRef>
          </c:cat>
          <c:val>
            <c:numRef>
              <c:f>List1!$B$2:$B$7</c:f>
              <c:numCache>
                <c:formatCode>###0.0%</c:formatCode>
                <c:ptCount val="6"/>
                <c:pt idx="0">
                  <c:v>0.754</c:v>
                </c:pt>
                <c:pt idx="1">
                  <c:v>0.14899999999999999</c:v>
                </c:pt>
                <c:pt idx="2">
                  <c:v>6.7000000000000004E-2</c:v>
                </c:pt>
                <c:pt idx="3">
                  <c:v>6.0000000000000001E-3</c:v>
                </c:pt>
                <c:pt idx="4">
                  <c:v>3.0000000000000001E-3</c:v>
                </c:pt>
                <c:pt idx="5">
                  <c:v>2.1000000000000001E-2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81E-4445-9020-943F80EA3B24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Předškoláci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List1!$A$2:$A$7</c:f>
              <c:strCache>
                <c:ptCount val="6"/>
                <c:pt idx="0">
                  <c:v>Pravidelně vícekrát ročně</c:v>
                </c:pt>
                <c:pt idx="1">
                  <c:v>Pravidelně jednou ročně</c:v>
                </c:pt>
                <c:pt idx="2">
                  <c:v>Jen když má nějaký problém</c:v>
                </c:pt>
                <c:pt idx="3">
                  <c:v>Jen v případě, že má velké bolesti</c:v>
                </c:pt>
                <c:pt idx="4">
                  <c:v>K zubaři nejde v žádném případě, bojí se ho</c:v>
                </c:pt>
                <c:pt idx="5">
                  <c:v>Nevím,nedokážu posoudit</c:v>
                </c:pt>
              </c:strCache>
            </c:strRef>
          </c:cat>
          <c:val>
            <c:numRef>
              <c:f>List1!$C$2:$C$7</c:f>
              <c:numCache>
                <c:formatCode>###0.0%</c:formatCode>
                <c:ptCount val="6"/>
                <c:pt idx="0">
                  <c:v>0.66200000000000003</c:v>
                </c:pt>
                <c:pt idx="1">
                  <c:v>0.17299999999999999</c:v>
                </c:pt>
                <c:pt idx="2">
                  <c:v>0.104</c:v>
                </c:pt>
                <c:pt idx="3">
                  <c:v>0</c:v>
                </c:pt>
                <c:pt idx="4">
                  <c:v>0</c:v>
                </c:pt>
                <c:pt idx="5">
                  <c:v>6.0999999999999999E-2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781E-4445-9020-943F80EA3B24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Mladší školáci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List1!$A$2:$A$7</c:f>
              <c:strCache>
                <c:ptCount val="6"/>
                <c:pt idx="0">
                  <c:v>Pravidelně vícekrát ročně</c:v>
                </c:pt>
                <c:pt idx="1">
                  <c:v>Pravidelně jednou ročně</c:v>
                </c:pt>
                <c:pt idx="2">
                  <c:v>Jen když má nějaký problém</c:v>
                </c:pt>
                <c:pt idx="3">
                  <c:v>Jen v případě, že má velké bolesti</c:v>
                </c:pt>
                <c:pt idx="4">
                  <c:v>K zubaři nejde v žádném případě, bojí se ho</c:v>
                </c:pt>
                <c:pt idx="5">
                  <c:v>Nevím,nedokážu posoudit</c:v>
                </c:pt>
              </c:strCache>
            </c:strRef>
          </c:cat>
          <c:val>
            <c:numRef>
              <c:f>List1!$D$2:$D$7</c:f>
              <c:numCache>
                <c:formatCode>###0.0%</c:formatCode>
                <c:ptCount val="6"/>
                <c:pt idx="0">
                  <c:v>0.76600000000000001</c:v>
                </c:pt>
                <c:pt idx="1">
                  <c:v>0.151</c:v>
                </c:pt>
                <c:pt idx="2">
                  <c:v>6.8000000000000005E-2</c:v>
                </c:pt>
                <c:pt idx="3">
                  <c:v>8.0000000000000002E-3</c:v>
                </c:pt>
                <c:pt idx="4">
                  <c:v>2E-3</c:v>
                </c:pt>
                <c:pt idx="5">
                  <c:v>5.0000000000000001E-3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781E-4445-9020-943F80EA3B24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Starší školáci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List1!$A$2:$A$7</c:f>
              <c:strCache>
                <c:ptCount val="6"/>
                <c:pt idx="0">
                  <c:v>Pravidelně vícekrát ročně</c:v>
                </c:pt>
                <c:pt idx="1">
                  <c:v>Pravidelně jednou ročně</c:v>
                </c:pt>
                <c:pt idx="2">
                  <c:v>Jen když má nějaký problém</c:v>
                </c:pt>
                <c:pt idx="3">
                  <c:v>Jen v případě, že má velké bolesti</c:v>
                </c:pt>
                <c:pt idx="4">
                  <c:v>K zubaři nejde v žádném případě, bojí se ho</c:v>
                </c:pt>
                <c:pt idx="5">
                  <c:v>Nevím,nedokážu posoudit</c:v>
                </c:pt>
              </c:strCache>
            </c:strRef>
          </c:cat>
          <c:val>
            <c:numRef>
              <c:f>List1!$E$2:$E$7</c:f>
              <c:numCache>
                <c:formatCode>###0.0%</c:formatCode>
                <c:ptCount val="6"/>
                <c:pt idx="0">
                  <c:v>0.84299999999999997</c:v>
                </c:pt>
                <c:pt idx="1">
                  <c:v>0.112</c:v>
                </c:pt>
                <c:pt idx="2">
                  <c:v>1.6E-2</c:v>
                </c:pt>
                <c:pt idx="3">
                  <c:v>7.0000000000000001E-3</c:v>
                </c:pt>
                <c:pt idx="4">
                  <c:v>8.0000000000000002E-3</c:v>
                </c:pt>
                <c:pt idx="5">
                  <c:v>1.4E-2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781E-4445-9020-943F80EA3B2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71924480"/>
        <c:axId val="370708416"/>
      </c:barChart>
      <c:catAx>
        <c:axId val="3719244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 anchor="ctr" anchorCtr="0"/>
          <a:lstStyle/>
          <a:p>
            <a:pPr>
              <a:defRPr sz="1050" b="0" baseline="0">
                <a:solidFill>
                  <a:schemeClr val="tx2"/>
                </a:solidFill>
                <a:latin typeface="Verdana" pitchFamily="34" charset="0"/>
              </a:defRPr>
            </a:pPr>
            <a:endParaRPr lang="cs-CZ"/>
          </a:p>
        </c:txPr>
        <c:crossAx val="370708416"/>
        <c:crosses val="autoZero"/>
        <c:auto val="1"/>
        <c:lblAlgn val="ctr"/>
        <c:lblOffset val="100"/>
        <c:noMultiLvlLbl val="0"/>
      </c:catAx>
      <c:valAx>
        <c:axId val="370708416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extTo"/>
        <c:crossAx val="371924480"/>
        <c:crosses val="max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72343550521195688"/>
          <c:y val="0.72263663719704219"/>
          <c:w val="0.1826034875158494"/>
          <c:h val="0.20525041405211225"/>
        </c:manualLayout>
      </c:layout>
      <c:overlay val="0"/>
      <c:txPr>
        <a:bodyPr/>
        <a:lstStyle/>
        <a:p>
          <a:pPr>
            <a:defRPr sz="1050"/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cs-CZ" sz="1200" b="1" i="0" u="none" strike="noStrike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1000" b="1" i="0" u="none" strike="noStrike" kern="1200" baseline="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Jak jsou na tom rodiče?</a:t>
            </a:r>
          </a:p>
        </c:rich>
      </c:tx>
      <c:layout>
        <c:manualLayout>
          <c:xMode val="edge"/>
          <c:yMode val="edge"/>
          <c:x val="0.17497904822169516"/>
          <c:y val="2.9625137045417435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5189442463198748"/>
          <c:y val="8.983754091969394E-2"/>
          <c:w val="0.54810557536801252"/>
          <c:h val="0.8768656440100973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Všichni rodiče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A9A-4802-86A3-5CDF708EBF56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9A-4802-86A3-5CDF708EBF56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A9A-4802-86A3-5CDF708EBF56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List1!$A$2:$A$7</c:f>
              <c:strCache>
                <c:ptCount val="6"/>
                <c:pt idx="0">
                  <c:v>Pravidelně vícekrát ročně</c:v>
                </c:pt>
                <c:pt idx="1">
                  <c:v>Pravidelně jednou ročně</c:v>
                </c:pt>
                <c:pt idx="2">
                  <c:v>Jen když mám nějaký problém</c:v>
                </c:pt>
                <c:pt idx="3">
                  <c:v>Jen v případě, že mám velké bolesti</c:v>
                </c:pt>
                <c:pt idx="4">
                  <c:v>K zubaři nejdu v žádném případě, bojím se ho</c:v>
                </c:pt>
                <c:pt idx="5">
                  <c:v>Nevím/Nedokážu posoudit</c:v>
                </c:pt>
              </c:strCache>
            </c:strRef>
          </c:cat>
          <c:val>
            <c:numRef>
              <c:f>List1!$B$2:$B$7</c:f>
              <c:numCache>
                <c:formatCode>###0.0%</c:formatCode>
                <c:ptCount val="6"/>
                <c:pt idx="0">
                  <c:v>0.68600000000000005</c:v>
                </c:pt>
                <c:pt idx="1">
                  <c:v>0.189</c:v>
                </c:pt>
                <c:pt idx="2">
                  <c:v>8.4000000000000005E-2</c:v>
                </c:pt>
                <c:pt idx="3">
                  <c:v>2.8000000000000001E-2</c:v>
                </c:pt>
                <c:pt idx="4">
                  <c:v>5.0000000000000001E-3</c:v>
                </c:pt>
                <c:pt idx="5">
                  <c:v>8.9999999999999993E-3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3A9A-4802-86A3-5CDF708EBF5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72065280"/>
        <c:axId val="371246784"/>
      </c:barChart>
      <c:catAx>
        <c:axId val="3720652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 anchor="ctr" anchorCtr="0"/>
          <a:lstStyle/>
          <a:p>
            <a:pPr>
              <a:defRPr sz="800" b="0" baseline="0">
                <a:solidFill>
                  <a:schemeClr val="tx2"/>
                </a:solidFill>
                <a:latin typeface="Verdana" pitchFamily="34" charset="0"/>
              </a:defRPr>
            </a:pPr>
            <a:endParaRPr lang="cs-CZ"/>
          </a:p>
        </c:txPr>
        <c:crossAx val="371246784"/>
        <c:crosses val="autoZero"/>
        <c:auto val="1"/>
        <c:lblAlgn val="ctr"/>
        <c:lblOffset val="100"/>
        <c:noMultiLvlLbl val="0"/>
      </c:catAx>
      <c:valAx>
        <c:axId val="371246784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extTo"/>
        <c:crossAx val="372065280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solidFill>
      <a:srgbClr val="CCECFF"/>
    </a:solidFill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Pohlaví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739966966795565"/>
          <c:y val="0.12514005092959915"/>
          <c:w val="0.57739125083831566"/>
          <c:h val="0.57030761718483014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0070C0"/>
            </a:solidFill>
          </c:spPr>
          <c:dPt>
            <c:idx val="1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312-4CF4-A06C-4C4EC0D49194}"/>
              </c:ext>
            </c:extLst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700" b="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>
                    <a:solidFill>
                      <a:schemeClr val="tx2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Muži</c:v>
                </c:pt>
                <c:pt idx="1">
                  <c:v>Ženy</c:v>
                </c:pt>
              </c:strCache>
            </c:strRef>
          </c:cat>
          <c:val>
            <c:numRef>
              <c:f>List1!$B$2:$B$3</c:f>
              <c:numCache>
                <c:formatCode>###0.0%</c:formatCode>
                <c:ptCount val="2"/>
                <c:pt idx="0">
                  <c:v>0.20936409122386021</c:v>
                </c:pt>
                <c:pt idx="1">
                  <c:v>0.79063590877613943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312-4CF4-A06C-4C4EC0D4919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28879038184386646"/>
          <c:y val="0.6837038952886566"/>
          <c:w val="0.28647787916839085"/>
          <c:h val="0.14677392102685971"/>
        </c:manualLayout>
      </c:layout>
      <c:overlay val="0"/>
      <c:txPr>
        <a:bodyPr/>
        <a:lstStyle/>
        <a:p>
          <a:pPr>
            <a:defRPr sz="800">
              <a:latin typeface="+mn-lt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Region bydliště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270430269652578"/>
          <c:y val="0.23625109361329832"/>
          <c:w val="0.5094339622641505"/>
          <c:h val="0.50086291028008845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dPt>
            <c:idx val="0"/>
            <c:bubble3D val="0"/>
            <c:spPr>
              <a:solidFill>
                <a:srgbClr val="BDE296">
                  <a:lumMod val="60000"/>
                  <a:lumOff val="40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0ED-4829-B965-95357A964BF9}"/>
              </c:ext>
            </c:extLst>
          </c:dPt>
          <c:dPt>
            <c:idx val="2"/>
            <c:bubble3D val="0"/>
            <c:spPr>
              <a:solidFill>
                <a:srgbClr val="BDE296">
                  <a:lumMod val="7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0ED-4829-B965-95357A964BF9}"/>
              </c:ext>
            </c:extLst>
          </c:dPt>
          <c:dLbls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700" b="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>
                    <a:solidFill>
                      <a:schemeClr val="tx2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Praha</c:v>
                </c:pt>
                <c:pt idx="1">
                  <c:v>Čechy (bez Prahy)</c:v>
                </c:pt>
                <c:pt idx="2">
                  <c:v>Morava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0.12141023804184722</c:v>
                </c:pt>
                <c:pt idx="1">
                  <c:v>0.52494018086080985</c:v>
                </c:pt>
                <c:pt idx="2">
                  <c:v>0.35364958109734362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0ED-4829-B965-95357A964BF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25441815988699668"/>
          <c:y val="0.73231517935258095"/>
          <c:w val="0.62593164251591082"/>
          <c:h val="0.19538495188101487"/>
        </c:manualLayout>
      </c:layout>
      <c:overlay val="0"/>
      <c:txPr>
        <a:bodyPr/>
        <a:lstStyle/>
        <a:p>
          <a:pPr>
            <a:defRPr sz="800">
              <a:latin typeface="+mn-lt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Počet dětí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270430269652578"/>
          <c:y val="0.23625109361329832"/>
          <c:w val="0.5094339622641505"/>
          <c:h val="0.50086291028008845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dPt>
            <c:idx val="0"/>
            <c:bubble3D val="0"/>
            <c:spPr>
              <a:solidFill>
                <a:srgbClr val="BDE296">
                  <a:lumMod val="60000"/>
                  <a:lumOff val="40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D7D-43F5-BA5D-0395E5080713}"/>
              </c:ext>
            </c:extLst>
          </c:dPt>
          <c:dPt>
            <c:idx val="2"/>
            <c:bubble3D val="0"/>
            <c:spPr>
              <a:solidFill>
                <a:srgbClr val="BDE296">
                  <a:lumMod val="7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D7D-43F5-BA5D-0395E5080713}"/>
              </c:ext>
            </c:extLst>
          </c:dPt>
          <c:dLbls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700" b="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>
                    <a:solidFill>
                      <a:schemeClr val="tx2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1 dítě</c:v>
                </c:pt>
                <c:pt idx="1">
                  <c:v>2 děti</c:v>
                </c:pt>
                <c:pt idx="2">
                  <c:v>3 a více dětí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0.4010945480997844</c:v>
                </c:pt>
                <c:pt idx="1">
                  <c:v>0.47080295214652668</c:v>
                </c:pt>
                <c:pt idx="2">
                  <c:v>0.12810249975369017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D7D-43F5-BA5D-0395E508071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24433991461266208"/>
          <c:y val="0.73925962379702537"/>
          <c:w val="0.51507094449823021"/>
          <c:h val="0.20232939632545932"/>
        </c:manualLayout>
      </c:layout>
      <c:overlay val="0"/>
      <c:txPr>
        <a:bodyPr/>
        <a:lstStyle/>
        <a:p>
          <a:pPr>
            <a:defRPr sz="800">
              <a:latin typeface="+mn-lt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Věk dětí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270430269652578"/>
          <c:y val="0.23625109361329832"/>
          <c:w val="0.5094339622641505"/>
          <c:h val="0.50086291028008845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dPt>
            <c:idx val="0"/>
            <c:bubble3D val="0"/>
            <c:spPr>
              <a:solidFill>
                <a:srgbClr val="BDE296">
                  <a:lumMod val="60000"/>
                  <a:lumOff val="40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F0A-4DD0-B18D-D20709E1F41D}"/>
              </c:ext>
            </c:extLst>
          </c:dPt>
          <c:dPt>
            <c:idx val="2"/>
            <c:bubble3D val="0"/>
            <c:spPr>
              <a:solidFill>
                <a:srgbClr val="BDE296">
                  <a:lumMod val="7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F0A-4DD0-B18D-D20709E1F41D}"/>
              </c:ext>
            </c:extLst>
          </c:dPt>
          <c:dLbls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700" b="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>
                    <a:solidFill>
                      <a:schemeClr val="tx2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3 - 5 let</c:v>
                </c:pt>
                <c:pt idx="1">
                  <c:v>6 - 11 let</c:v>
                </c:pt>
                <c:pt idx="2">
                  <c:v>12 až 14 let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0.26</c:v>
                </c:pt>
                <c:pt idx="1">
                  <c:v>0.53800000000000003</c:v>
                </c:pt>
                <c:pt idx="2">
                  <c:v>0.20200000000000001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F0A-4DD0-B18D-D20709E1F41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25441815988699668"/>
          <c:y val="0.72537073490813631"/>
          <c:w val="0.51507094449823021"/>
          <c:h val="0.20232939632545932"/>
        </c:manualLayout>
      </c:layout>
      <c:overlay val="0"/>
      <c:txPr>
        <a:bodyPr/>
        <a:lstStyle/>
        <a:p>
          <a:pPr>
            <a:defRPr sz="800">
              <a:latin typeface="+mn-lt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Věk respondenta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2766518005935849"/>
          <c:y val="0.17375109361329832"/>
          <c:w val="0.5094339622641505"/>
          <c:h val="0.50086291028008845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dPt>
            <c:idx val="0"/>
            <c:bubble3D val="0"/>
            <c:spPr>
              <a:solidFill>
                <a:srgbClr val="BDE296">
                  <a:lumMod val="60000"/>
                  <a:lumOff val="40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088-4558-9101-F9B85597F4E6}"/>
              </c:ext>
            </c:extLst>
          </c:dPt>
          <c:dPt>
            <c:idx val="2"/>
            <c:bubble3D val="0"/>
            <c:spPr>
              <a:solidFill>
                <a:srgbClr val="BDE296">
                  <a:lumMod val="7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088-4558-9101-F9B85597F4E6}"/>
              </c:ext>
            </c:extLst>
          </c:dPt>
          <c:dLbls>
            <c:dLbl>
              <c:idx val="0"/>
              <c:layout>
                <c:manualLayout>
                  <c:x val="-0.100572158649039"/>
                  <c:y val="8.573818897637795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088-4558-9101-F9B85597F4E6}"/>
                </c:ext>
              </c:extLst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700" b="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>
                    <a:solidFill>
                      <a:schemeClr val="tx2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18 - 35 let</c:v>
                </c:pt>
                <c:pt idx="1">
                  <c:v>36 - 55 let</c:v>
                </c:pt>
                <c:pt idx="2">
                  <c:v>56 a více let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0.191</c:v>
                </c:pt>
                <c:pt idx="1">
                  <c:v>0.80200000000000005</c:v>
                </c:pt>
                <c:pt idx="2">
                  <c:v>6.0000000000000001E-3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088-4558-9101-F9B85597F4E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30984850889583698"/>
          <c:y val="0.64203740157480316"/>
          <c:w val="0.34374077483454218"/>
          <c:h val="0.19538495188101487"/>
        </c:manualLayout>
      </c:layout>
      <c:overlay val="0"/>
      <c:txPr>
        <a:bodyPr/>
        <a:lstStyle/>
        <a:p>
          <a:pPr>
            <a:defRPr sz="800">
              <a:latin typeface="+mn-lt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Velikost místa bydliště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270430269652578"/>
          <c:y val="0.23625109361329832"/>
          <c:w val="0.5094339622641505"/>
          <c:h val="0.50086291028008845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dPt>
            <c:idx val="0"/>
            <c:bubble3D val="0"/>
            <c:spPr>
              <a:solidFill>
                <a:srgbClr val="BDE296">
                  <a:lumMod val="60000"/>
                  <a:lumOff val="40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133-427B-8F3D-4CDEF3486418}"/>
              </c:ext>
            </c:extLst>
          </c:dPt>
          <c:dPt>
            <c:idx val="2"/>
            <c:bubble3D val="0"/>
            <c:spPr>
              <a:solidFill>
                <a:srgbClr val="BDE296">
                  <a:lumMod val="7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133-427B-8F3D-4CDEF3486418}"/>
              </c:ext>
            </c:extLst>
          </c:dPt>
          <c:dLbls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700" b="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>
                    <a:solidFill>
                      <a:schemeClr val="tx2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Do 4 999 obyvatel</c:v>
                </c:pt>
                <c:pt idx="1">
                  <c:v>5000 - 19 999 obyvatel</c:v>
                </c:pt>
                <c:pt idx="2">
                  <c:v>20 000 - 99 999 obyvatel</c:v>
                </c:pt>
                <c:pt idx="3">
                  <c:v>100 000 a více obyvatel</c:v>
                </c:pt>
              </c:strCache>
            </c:strRef>
          </c:cat>
          <c:val>
            <c:numRef>
              <c:f>List1!$B$2:$B$5</c:f>
              <c:numCache>
                <c:formatCode>###0.0%</c:formatCode>
                <c:ptCount val="4"/>
                <c:pt idx="0">
                  <c:v>0.37</c:v>
                </c:pt>
                <c:pt idx="1">
                  <c:v>0.189</c:v>
                </c:pt>
                <c:pt idx="2">
                  <c:v>0.214</c:v>
                </c:pt>
                <c:pt idx="3">
                  <c:v>0.22700000000000001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133-427B-8F3D-4CDEF348641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3.7735886488802835E-2"/>
          <c:y val="0.70453740157480316"/>
          <c:w val="0.87284865173710835"/>
          <c:h val="0.27871828521434822"/>
        </c:manualLayout>
      </c:layout>
      <c:overlay val="0"/>
      <c:txPr>
        <a:bodyPr/>
        <a:lstStyle/>
        <a:p>
          <a:pPr>
            <a:defRPr sz="800">
              <a:latin typeface="+mn-lt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3700" y="0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r">
              <a:defRPr sz="1200"/>
            </a:lvl1pPr>
          </a:lstStyle>
          <a:p>
            <a:fld id="{52B5D401-AC88-404D-831C-2EB2B4A421F1}" type="datetimeFigureOut">
              <a:rPr lang="cs-CZ" smtClean="0"/>
              <a:pPr/>
              <a:t>24.08.2020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3" y="6456613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3700" y="6456613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r">
              <a:defRPr sz="1200"/>
            </a:lvl1pPr>
          </a:lstStyle>
          <a:p>
            <a:fld id="{6EF5915F-3B21-42C9-8BC6-14F39586C90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652949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3700" y="0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r">
              <a:defRPr sz="1200"/>
            </a:lvl1pPr>
          </a:lstStyle>
          <a:p>
            <a:fld id="{ECAC3CE6-10D7-4ECA-9EE6-CB165BC4D7C1}" type="datetimeFigureOut">
              <a:rPr lang="cs-CZ" smtClean="0"/>
              <a:pPr/>
              <a:t>24.08.2020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4004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5" rIns="91413" bIns="45705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823" y="3228897"/>
            <a:ext cx="7942580" cy="3058954"/>
          </a:xfrm>
          <a:prstGeom prst="rect">
            <a:avLst/>
          </a:prstGeom>
        </p:spPr>
        <p:txBody>
          <a:bodyPr vert="horz" lIns="91413" tIns="45705" rIns="91413" bIns="45705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3" y="6456613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3700" y="6456613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r">
              <a:defRPr sz="1200"/>
            </a:lvl1pPr>
          </a:lstStyle>
          <a:p>
            <a:fld id="{A7349DA9-BD81-423A-A0BE-E4DCEA2E9DD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57455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85598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8559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wmf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1.wmf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Úvodní snímek_el. ver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FAA9F5FA-7977-49C2-92F0-E2663F3D13EB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grpSp>
        <p:nvGrpSpPr>
          <p:cNvPr id="2" name="Skupina 19"/>
          <p:cNvGrpSpPr/>
          <p:nvPr userDrawn="1"/>
        </p:nvGrpSpPr>
        <p:grpSpPr>
          <a:xfrm>
            <a:off x="1214414" y="2786059"/>
            <a:ext cx="6715171" cy="1285884"/>
            <a:chOff x="358499" y="281647"/>
            <a:chExt cx="8421166" cy="5929353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1" name="Zaoblený obdélník 20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2" name="Obdélník 21"/>
            <p:cNvSpPr/>
            <p:nvPr userDrawn="1"/>
          </p:nvSpPr>
          <p:spPr>
            <a:xfrm>
              <a:off x="6922274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80" name="Podnadpis 2"/>
          <p:cNvSpPr>
            <a:spLocks noGrp="1"/>
          </p:cNvSpPr>
          <p:nvPr>
            <p:ph type="subTitle" idx="1"/>
          </p:nvPr>
        </p:nvSpPr>
        <p:spPr>
          <a:xfrm>
            <a:off x="1323953" y="5040000"/>
            <a:ext cx="6480000" cy="70960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1400" b="0" kern="1200" cap="none" spc="0" dirty="0">
                <a:ln w="12700">
                  <a:noFill/>
                  <a:prstDash val="solid"/>
                </a:ln>
                <a:solidFill>
                  <a:schemeClr val="bg1"/>
                </a:solidFill>
                <a:effectLst/>
                <a:latin typeface="Verdana" pitchFamily="34" charset="0"/>
                <a:ea typeface="+mj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  <a:endParaRPr lang="cs-CZ" dirty="0"/>
          </a:p>
        </p:txBody>
      </p:sp>
      <p:sp>
        <p:nvSpPr>
          <p:cNvPr id="90" name="Nadpis 1"/>
          <p:cNvSpPr>
            <a:spLocks noGrp="1"/>
          </p:cNvSpPr>
          <p:nvPr>
            <p:ph type="ctrTitle"/>
          </p:nvPr>
        </p:nvSpPr>
        <p:spPr>
          <a:xfrm>
            <a:off x="1323952" y="2938459"/>
            <a:ext cx="6480000" cy="933472"/>
          </a:xfrm>
          <a:ln>
            <a:noFill/>
          </a:ln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>
                <a:ln w="12700">
                  <a:noFill/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pic>
        <p:nvPicPr>
          <p:cNvPr id="24" name="Obrázek 23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640527" y="6429420"/>
            <a:ext cx="1101725" cy="298450"/>
          </a:xfrm>
          <a:prstGeom prst="rect">
            <a:avLst/>
          </a:prstGeom>
        </p:spPr>
      </p:pic>
      <p:grpSp>
        <p:nvGrpSpPr>
          <p:cNvPr id="39" name="Skupina 38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42" name="Obdélník 41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43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45" name="Obdélník 44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6" name="Obdélník 45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7" name="Obdélník 46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8" name="Obdélník 47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9" name="Obdélník 48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0" name="Obdélník 49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1" name="Obdélník 50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60" name="Obdélník 59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61" name="Zástupný symbol pro text 38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27" name="Obrázek 26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ODĚLOVACÍ STRÁ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779F4EFA-3619-4900-A375-D148A9F9A6C5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0" name="Nadpis 1"/>
          <p:cNvSpPr>
            <a:spLocks noGrp="1"/>
          </p:cNvSpPr>
          <p:nvPr>
            <p:ph type="ctrTitle"/>
          </p:nvPr>
        </p:nvSpPr>
        <p:spPr>
          <a:xfrm>
            <a:off x="1323952" y="2938459"/>
            <a:ext cx="6480000" cy="933472"/>
          </a:xfr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grpSp>
        <p:nvGrpSpPr>
          <p:cNvPr id="47" name="Skupina 46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grpSp>
          <p:nvGrpSpPr>
            <p:cNvPr id="48" name="Skupina 47"/>
            <p:cNvGrpSpPr/>
            <p:nvPr userDrawn="1"/>
          </p:nvGrpSpPr>
          <p:grpSpPr>
            <a:xfrm>
              <a:off x="1" y="6357982"/>
              <a:ext cx="9144000" cy="428604"/>
              <a:chOff x="1" y="6357982"/>
              <a:chExt cx="9144000" cy="428604"/>
            </a:xfrm>
          </p:grpSpPr>
          <p:sp>
            <p:nvSpPr>
              <p:cNvPr id="50" name="Obdélník 49"/>
              <p:cNvSpPr/>
              <p:nvPr/>
            </p:nvSpPr>
            <p:spPr>
              <a:xfrm>
                <a:off x="1" y="6357982"/>
                <a:ext cx="9144000" cy="4286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grpSp>
            <p:nvGrpSpPr>
              <p:cNvPr id="51" name="Skupina 50"/>
              <p:cNvGrpSpPr/>
              <p:nvPr userDrawn="1"/>
            </p:nvGrpSpPr>
            <p:grpSpPr>
              <a:xfrm>
                <a:off x="785818" y="6357982"/>
                <a:ext cx="5500694" cy="428604"/>
                <a:chOff x="571472" y="6072206"/>
                <a:chExt cx="4572032" cy="571504"/>
              </a:xfrm>
            </p:grpSpPr>
            <p:sp>
              <p:nvSpPr>
                <p:cNvPr id="61" name="Obdélník 60"/>
                <p:cNvSpPr/>
                <p:nvPr/>
              </p:nvSpPr>
              <p:spPr>
                <a:xfrm>
                  <a:off x="571472" y="6072206"/>
                  <a:ext cx="571504" cy="571504"/>
                </a:xfrm>
                <a:prstGeom prst="rect">
                  <a:avLst/>
                </a:prstGeom>
                <a:solidFill>
                  <a:srgbClr val="009FB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2" name="Obdélník 61"/>
                <p:cNvSpPr/>
                <p:nvPr/>
              </p:nvSpPr>
              <p:spPr>
                <a:xfrm>
                  <a:off x="1142976" y="6072206"/>
                  <a:ext cx="571504" cy="571504"/>
                </a:xfrm>
                <a:prstGeom prst="rect">
                  <a:avLst/>
                </a:prstGeom>
                <a:solidFill>
                  <a:srgbClr val="0042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3" name="Obdélník 62"/>
                <p:cNvSpPr/>
                <p:nvPr/>
              </p:nvSpPr>
              <p:spPr>
                <a:xfrm>
                  <a:off x="1714480" y="6072206"/>
                  <a:ext cx="571504" cy="571504"/>
                </a:xfrm>
                <a:prstGeom prst="rect">
                  <a:avLst/>
                </a:prstGeom>
                <a:solidFill>
                  <a:srgbClr val="83C9C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4" name="Obdélník 63"/>
                <p:cNvSpPr/>
                <p:nvPr/>
              </p:nvSpPr>
              <p:spPr>
                <a:xfrm>
                  <a:off x="2285984" y="6072206"/>
                  <a:ext cx="571504" cy="571504"/>
                </a:xfrm>
                <a:prstGeom prst="rect">
                  <a:avLst/>
                </a:prstGeom>
                <a:solidFill>
                  <a:srgbClr val="7C78A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5" name="Obdélník 64"/>
                <p:cNvSpPr/>
                <p:nvPr/>
              </p:nvSpPr>
              <p:spPr>
                <a:xfrm>
                  <a:off x="2857488" y="6072206"/>
                  <a:ext cx="571504" cy="571504"/>
                </a:xfrm>
                <a:prstGeom prst="rect">
                  <a:avLst/>
                </a:prstGeom>
                <a:solidFill>
                  <a:srgbClr val="B9203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6" name="Obdélník 65"/>
                <p:cNvSpPr/>
                <p:nvPr/>
              </p:nvSpPr>
              <p:spPr>
                <a:xfrm>
                  <a:off x="3428992" y="6072206"/>
                  <a:ext cx="571504" cy="571504"/>
                </a:xfrm>
                <a:prstGeom prst="rect">
                  <a:avLst/>
                </a:prstGeom>
                <a:solidFill>
                  <a:srgbClr val="F49F2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7" name="Obdélník 66"/>
                <p:cNvSpPr/>
                <p:nvPr/>
              </p:nvSpPr>
              <p:spPr>
                <a:xfrm>
                  <a:off x="4000496" y="6072206"/>
                  <a:ext cx="571504" cy="571504"/>
                </a:xfrm>
                <a:prstGeom prst="rect">
                  <a:avLst/>
                </a:prstGeom>
                <a:solidFill>
                  <a:srgbClr val="77AD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8" name="Obdélník 67"/>
                <p:cNvSpPr/>
                <p:nvPr/>
              </p:nvSpPr>
              <p:spPr>
                <a:xfrm>
                  <a:off x="4572000" y="6072206"/>
                  <a:ext cx="571504" cy="571504"/>
                </a:xfrm>
                <a:prstGeom prst="rect">
                  <a:avLst/>
                </a:prstGeom>
                <a:solidFill>
                  <a:srgbClr val="00A27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</p:grpSp>
        </p:grpSp>
        <p:pic>
          <p:nvPicPr>
            <p:cNvPr id="49" name="Obrázek 48" descr="research.wmf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956376" y="6453336"/>
              <a:ext cx="874380" cy="236864"/>
            </a:xfrm>
            <a:prstGeom prst="rect">
              <a:avLst/>
            </a:prstGeom>
          </p:spPr>
        </p:pic>
      </p:grpSp>
      <p:sp>
        <p:nvSpPr>
          <p:cNvPr id="69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21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BF1BE794-195A-4F58-9C4B-E8A39F0570D5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0" name="Podnadpis 2"/>
          <p:cNvSpPr>
            <a:spLocks noGrp="1"/>
          </p:cNvSpPr>
          <p:nvPr>
            <p:ph type="subTitle" idx="1"/>
          </p:nvPr>
        </p:nvSpPr>
        <p:spPr>
          <a:xfrm>
            <a:off x="1323953" y="5040000"/>
            <a:ext cx="6480000" cy="70960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1400" b="0" kern="1200" cap="none" spc="0" dirty="0">
                <a:ln w="12700">
                  <a:noFill/>
                  <a:prstDash val="solid"/>
                </a:ln>
                <a:solidFill>
                  <a:schemeClr val="bg2">
                    <a:lumMod val="75000"/>
                  </a:schemeClr>
                </a:solidFill>
                <a:effectLst/>
                <a:latin typeface="Verdana" pitchFamily="34" charset="0"/>
                <a:ea typeface="+mj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  <a:endParaRPr lang="cs-CZ" dirty="0"/>
          </a:p>
        </p:txBody>
      </p:sp>
      <p:sp>
        <p:nvSpPr>
          <p:cNvPr id="90" name="Nadpis 1"/>
          <p:cNvSpPr>
            <a:spLocks noGrp="1"/>
          </p:cNvSpPr>
          <p:nvPr>
            <p:ph type="ctrTitle"/>
          </p:nvPr>
        </p:nvSpPr>
        <p:spPr>
          <a:xfrm>
            <a:off x="1323952" y="2938459"/>
            <a:ext cx="6480000" cy="933472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400" b="1" cap="none" spc="0">
                <a:ln w="12700">
                  <a:noFill/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pic>
        <p:nvPicPr>
          <p:cNvPr id="25" name="Obrázek 24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640527" y="6429420"/>
            <a:ext cx="1101725" cy="298450"/>
          </a:xfrm>
          <a:prstGeom prst="rect">
            <a:avLst/>
          </a:prstGeom>
        </p:spPr>
      </p:pic>
      <p:sp>
        <p:nvSpPr>
          <p:cNvPr id="23" name="Zástupný symbol pro obrázek 24"/>
          <p:cNvSpPr>
            <a:spLocks noGrp="1"/>
          </p:cNvSpPr>
          <p:nvPr>
            <p:ph type="pic" sz="quarter" idx="13" hasCustomPrompt="1"/>
          </p:nvPr>
        </p:nvSpPr>
        <p:spPr>
          <a:xfrm>
            <a:off x="3462339" y="928688"/>
            <a:ext cx="2214569" cy="50004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buNone/>
              <a:defRPr sz="1100">
                <a:solidFill>
                  <a:schemeClr val="tx1">
                    <a:lumMod val="60000"/>
                    <a:lumOff val="40000"/>
                  </a:schemeClr>
                </a:solidFill>
                <a:latin typeface="Verdana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0" cap="none" spc="0" normalizeH="0" baseline="0" noProof="0" dirty="0">
                <a:ln>
                  <a:noFill/>
                </a:ln>
                <a:solidFill>
                  <a:srgbClr val="4E4E4E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vložte logo klienta</a:t>
            </a:r>
          </a:p>
        </p:txBody>
      </p:sp>
      <p:grpSp>
        <p:nvGrpSpPr>
          <p:cNvPr id="20" name="Skupina 19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22" name="Obdélník 21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24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27" name="Obdélník 26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28" name="Obdélník 27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29" name="Obdélník 28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0" name="Obdélník 29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1" name="Obdélník 30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2" name="Obdélník 31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3" name="Obdélník 32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4" name="Obdélník 33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35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36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Obrázek 36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kupina 21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23" name="Zaoblený obdélník 22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7" name="Obdélník 26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7685" y="1600201"/>
            <a:ext cx="7429552" cy="4114816"/>
          </a:xfrm>
        </p:spPr>
        <p:txBody>
          <a:bodyPr bIns="4680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200" b="0" spc="0" baseline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cs typeface="Arial" pitchFamily="34" charset="0"/>
              </a:defRPr>
            </a:lvl1pPr>
            <a:lvl2pPr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1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FontTx/>
              <a:buBlip>
                <a:blip r:embed="rId4"/>
              </a:buBlip>
              <a:defRPr sz="10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3pPr>
            <a:lvl4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buFont typeface="Courier New" pitchFamily="49" charset="0"/>
              <a:buChar char="o"/>
              <a:defRPr sz="9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4pPr>
            <a:lvl5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defRPr sz="8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5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67BB4789-35F1-4D5E-90B1-01D99ACE57C5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24" name="Přímá spojovací čára 23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8" name="Zástupný symbol pro text 30"/>
          <p:cNvSpPr>
            <a:spLocks noGrp="1"/>
          </p:cNvSpPr>
          <p:nvPr>
            <p:ph type="body" sz="quarter" idx="13"/>
          </p:nvPr>
        </p:nvSpPr>
        <p:spPr>
          <a:xfrm>
            <a:off x="817685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29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grpSp>
        <p:nvGrpSpPr>
          <p:cNvPr id="45" name="Skupina 44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47" name="Obdélník 46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48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50" name="Obdélník 49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1" name="Obdélník 50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2" name="Obdélník 51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3" name="Obdélník 52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4" name="Obdélník 53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5" name="Obdélník 54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6" name="Obdélník 55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7" name="Obdélník 56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58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30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Obrázek 30" descr="research.wmf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SEARCH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8"/>
          <p:cNvGrpSpPr/>
          <p:nvPr userDrawn="1"/>
        </p:nvGrpSpPr>
        <p:grpSpPr>
          <a:xfrm>
            <a:off x="177082" y="428616"/>
            <a:ext cx="8789835" cy="6000768"/>
            <a:chOff x="358499" y="281647"/>
            <a:chExt cx="8421166" cy="5929353"/>
          </a:xfrm>
        </p:grpSpPr>
        <p:sp>
          <p:nvSpPr>
            <p:cNvPr id="10" name="Zaoblený obdélník 9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1" name="Obdélník 10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26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cxnSp>
        <p:nvCxnSpPr>
          <p:cNvPr id="27" name="Přímá spojovací čára 26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Obrázek 27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3400" y="1628800"/>
            <a:ext cx="4038600" cy="4525963"/>
          </a:xfrm>
        </p:spPr>
        <p:txBody>
          <a:bodyPr vert="horz" lIns="91440" tIns="45720" rIns="91440" bIns="46800" rtlCol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0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28800"/>
            <a:ext cx="4038600" cy="4525963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0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9AE6D080-A9D8-41CC-B170-85CB8EAE049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sz="quarter" idx="13"/>
          </p:nvPr>
        </p:nvSpPr>
        <p:spPr>
          <a:xfrm>
            <a:off x="827088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37" name="Zástupný symbol pro text 36"/>
          <p:cNvSpPr>
            <a:spLocks noGrp="1"/>
          </p:cNvSpPr>
          <p:nvPr>
            <p:ph type="body" sz="quarter" idx="14" hasCustomPrompt="1"/>
          </p:nvPr>
        </p:nvSpPr>
        <p:spPr>
          <a:xfrm>
            <a:off x="7452320" y="6093296"/>
            <a:ext cx="1224136" cy="216024"/>
          </a:xfr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>
            <a:lvl1pPr>
              <a:buNone/>
              <a:defRPr sz="9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cs-CZ" dirty="0"/>
              <a:t>N = </a:t>
            </a:r>
          </a:p>
        </p:txBody>
      </p:sp>
      <p:grpSp>
        <p:nvGrpSpPr>
          <p:cNvPr id="47" name="Skupina 46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49" name="Obdélník 48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50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52" name="Obdélník 51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3" name="Obdélník 52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4" name="Obdélník 53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5" name="Obdélník 54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6" name="Obdélník 55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7" name="Obdélník 56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8" name="Obdélník 57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9" name="Obdélník 58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39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29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Obrázek 29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8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10" name="Zaoblený obdélník 9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1" name="Obdélník 10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cxnSp>
        <p:nvCxnSpPr>
          <p:cNvPr id="27" name="Přímá spojovací čára 26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Obrázek 27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 vert="horz" lIns="91440" tIns="45720" rIns="91440" bIns="46800" rtlCol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2188839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AD0AD14A-52E4-452C-A3EC-797B6A61A778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9AE6D080-A9D8-41CC-B170-85CB8EAE049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9" name="Zástupný symbol pro text 30"/>
          <p:cNvSpPr>
            <a:spLocks noGrp="1"/>
          </p:cNvSpPr>
          <p:nvPr>
            <p:ph type="body" sz="quarter" idx="13"/>
          </p:nvPr>
        </p:nvSpPr>
        <p:spPr>
          <a:xfrm>
            <a:off x="827088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31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2" name="Zástupný symbol pro obsah 3"/>
          <p:cNvSpPr>
            <a:spLocks noGrp="1"/>
          </p:cNvSpPr>
          <p:nvPr>
            <p:ph sz="half" idx="14"/>
          </p:nvPr>
        </p:nvSpPr>
        <p:spPr>
          <a:xfrm>
            <a:off x="4648200" y="3937324"/>
            <a:ext cx="4038600" cy="2188839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33" name="Zástupný symbol pro text 36"/>
          <p:cNvSpPr>
            <a:spLocks noGrp="1"/>
          </p:cNvSpPr>
          <p:nvPr>
            <p:ph type="body" sz="quarter" idx="15" hasCustomPrompt="1"/>
          </p:nvPr>
        </p:nvSpPr>
        <p:spPr>
          <a:xfrm>
            <a:off x="7452320" y="6093296"/>
            <a:ext cx="1224136" cy="216024"/>
          </a:xfr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>
            <a:lvl1pPr>
              <a:buNone/>
              <a:defRPr sz="9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cs-CZ" dirty="0"/>
              <a:t>N = </a:t>
            </a:r>
          </a:p>
        </p:txBody>
      </p:sp>
      <p:grpSp>
        <p:nvGrpSpPr>
          <p:cNvPr id="35" name="Skupina 34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37" name="Obdélník 36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38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40" name="Obdélník 39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1" name="Obdélník 40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2" name="Obdélník 41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3" name="Obdélník 42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4" name="Obdélník 43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5" name="Obdélník 44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6" name="Obdélník 45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7" name="Obdélník 46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48" name="Zástupný symbol pro text 38"/>
          <p:cNvSpPr>
            <a:spLocks noGrp="1"/>
          </p:cNvSpPr>
          <p:nvPr>
            <p:ph type="body" sz="quarter" idx="16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34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Obrázek 48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Obsah +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8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10" name="Zaoblený obdélník 9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1" name="Obdélník 10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cxnSp>
        <p:nvCxnSpPr>
          <p:cNvPr id="27" name="Přímá spojovací čára 26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Obrázek 27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84800" y="1600200"/>
            <a:ext cx="4928400" cy="4525963"/>
          </a:xfrm>
        </p:spPr>
        <p:txBody>
          <a:bodyPr/>
          <a:lstStyle>
            <a:lvl1pPr>
              <a:buFontTx/>
              <a:buBlip>
                <a:blip r:embed="rId3"/>
              </a:buBlip>
              <a:defRPr lang="cs-CZ" sz="12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>
              <a:buFontTx/>
              <a:buBlip>
                <a:blip r:embed="rId4"/>
              </a:buBlip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>
              <a:buFontTx/>
              <a:buBlip>
                <a:blip r:embed="rId5"/>
              </a:buBlip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290E0613-6F99-4D1D-A840-429A0C6B6FA7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9AE6D080-A9D8-41CC-B170-85CB8EAE049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4" name="Zástupný symbol pro obrázek 23"/>
          <p:cNvSpPr>
            <a:spLocks noGrp="1"/>
          </p:cNvSpPr>
          <p:nvPr>
            <p:ph type="pic" sz="quarter" idx="13"/>
          </p:nvPr>
        </p:nvSpPr>
        <p:spPr>
          <a:xfrm>
            <a:off x="5929200" y="1602000"/>
            <a:ext cx="2430000" cy="4525200"/>
          </a:xfrm>
        </p:spPr>
        <p:txBody>
          <a:bodyPr/>
          <a:lstStyle/>
          <a:p>
            <a:r>
              <a:rPr lang="cs-CZ"/>
              <a:t>Klepnutím na ikonu přidáte obrázek.</a:t>
            </a:r>
            <a:endParaRPr lang="cs-CZ" dirty="0"/>
          </a:p>
        </p:txBody>
      </p:sp>
      <p:sp>
        <p:nvSpPr>
          <p:cNvPr id="30" name="Zástupný symbol pro text 30"/>
          <p:cNvSpPr>
            <a:spLocks noGrp="1"/>
          </p:cNvSpPr>
          <p:nvPr>
            <p:ph type="body" sz="quarter" idx="14"/>
          </p:nvPr>
        </p:nvSpPr>
        <p:spPr>
          <a:xfrm>
            <a:off x="827088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32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3" name="Zástupný symbol pro text 36"/>
          <p:cNvSpPr>
            <a:spLocks noGrp="1"/>
          </p:cNvSpPr>
          <p:nvPr>
            <p:ph type="body" sz="quarter" idx="15" hasCustomPrompt="1"/>
          </p:nvPr>
        </p:nvSpPr>
        <p:spPr>
          <a:xfrm>
            <a:off x="7452320" y="6093296"/>
            <a:ext cx="1224136" cy="216024"/>
          </a:xfr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>
            <a:lvl1pPr>
              <a:buNone/>
              <a:defRPr sz="9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cs-CZ" dirty="0"/>
              <a:t>N = </a:t>
            </a:r>
          </a:p>
        </p:txBody>
      </p:sp>
      <p:grpSp>
        <p:nvGrpSpPr>
          <p:cNvPr id="26" name="Skupina 25"/>
          <p:cNvGrpSpPr/>
          <p:nvPr userDrawn="1"/>
        </p:nvGrpSpPr>
        <p:grpSpPr>
          <a:xfrm>
            <a:off x="1" y="6286520"/>
            <a:ext cx="9144000" cy="517348"/>
            <a:chOff x="1" y="6286520"/>
            <a:chExt cx="9144000" cy="517348"/>
          </a:xfrm>
        </p:grpSpPr>
        <p:grpSp>
          <p:nvGrpSpPr>
            <p:cNvPr id="29" name="Skupina 28"/>
            <p:cNvGrpSpPr/>
            <p:nvPr userDrawn="1"/>
          </p:nvGrpSpPr>
          <p:grpSpPr>
            <a:xfrm>
              <a:off x="1" y="6286520"/>
              <a:ext cx="9144000" cy="517348"/>
              <a:chOff x="1" y="6286520"/>
              <a:chExt cx="9144000" cy="517348"/>
            </a:xfrm>
          </p:grpSpPr>
          <p:sp>
            <p:nvSpPr>
              <p:cNvPr id="35" name="Obdélník 34"/>
              <p:cNvSpPr/>
              <p:nvPr/>
            </p:nvSpPr>
            <p:spPr>
              <a:xfrm>
                <a:off x="1" y="6357982"/>
                <a:ext cx="9144000" cy="4286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grpSp>
            <p:nvGrpSpPr>
              <p:cNvPr id="36" name="Skupina 50"/>
              <p:cNvGrpSpPr/>
              <p:nvPr userDrawn="1"/>
            </p:nvGrpSpPr>
            <p:grpSpPr>
              <a:xfrm>
                <a:off x="785818" y="6357982"/>
                <a:ext cx="5500694" cy="428604"/>
                <a:chOff x="571472" y="6072206"/>
                <a:chExt cx="4572032" cy="571504"/>
              </a:xfrm>
            </p:grpSpPr>
            <p:sp>
              <p:nvSpPr>
                <p:cNvPr id="38" name="Obdélník 37"/>
                <p:cNvSpPr/>
                <p:nvPr/>
              </p:nvSpPr>
              <p:spPr>
                <a:xfrm>
                  <a:off x="571472" y="6072206"/>
                  <a:ext cx="571504" cy="571504"/>
                </a:xfrm>
                <a:prstGeom prst="rect">
                  <a:avLst/>
                </a:prstGeom>
                <a:solidFill>
                  <a:srgbClr val="009FB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39" name="Obdélník 38"/>
                <p:cNvSpPr/>
                <p:nvPr/>
              </p:nvSpPr>
              <p:spPr>
                <a:xfrm>
                  <a:off x="1142976" y="6072206"/>
                  <a:ext cx="571504" cy="571504"/>
                </a:xfrm>
                <a:prstGeom prst="rect">
                  <a:avLst/>
                </a:prstGeom>
                <a:solidFill>
                  <a:srgbClr val="0042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0" name="Obdélník 39"/>
                <p:cNvSpPr/>
                <p:nvPr/>
              </p:nvSpPr>
              <p:spPr>
                <a:xfrm>
                  <a:off x="1714480" y="6072206"/>
                  <a:ext cx="571504" cy="571504"/>
                </a:xfrm>
                <a:prstGeom prst="rect">
                  <a:avLst/>
                </a:prstGeom>
                <a:solidFill>
                  <a:srgbClr val="83C9C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1" name="Obdélník 40"/>
                <p:cNvSpPr/>
                <p:nvPr/>
              </p:nvSpPr>
              <p:spPr>
                <a:xfrm>
                  <a:off x="2285984" y="6072206"/>
                  <a:ext cx="571504" cy="571504"/>
                </a:xfrm>
                <a:prstGeom prst="rect">
                  <a:avLst/>
                </a:prstGeom>
                <a:solidFill>
                  <a:srgbClr val="7C78A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2" name="Obdélník 41"/>
                <p:cNvSpPr/>
                <p:nvPr/>
              </p:nvSpPr>
              <p:spPr>
                <a:xfrm>
                  <a:off x="2857488" y="6072206"/>
                  <a:ext cx="571504" cy="571504"/>
                </a:xfrm>
                <a:prstGeom prst="rect">
                  <a:avLst/>
                </a:prstGeom>
                <a:solidFill>
                  <a:srgbClr val="B9203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3" name="Obdélník 42"/>
                <p:cNvSpPr/>
                <p:nvPr/>
              </p:nvSpPr>
              <p:spPr>
                <a:xfrm>
                  <a:off x="3428992" y="6072206"/>
                  <a:ext cx="571504" cy="571504"/>
                </a:xfrm>
                <a:prstGeom prst="rect">
                  <a:avLst/>
                </a:prstGeom>
                <a:solidFill>
                  <a:srgbClr val="F49F2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4" name="Obdélník 43"/>
                <p:cNvSpPr/>
                <p:nvPr/>
              </p:nvSpPr>
              <p:spPr>
                <a:xfrm>
                  <a:off x="4000496" y="6072206"/>
                  <a:ext cx="571504" cy="571504"/>
                </a:xfrm>
                <a:prstGeom prst="rect">
                  <a:avLst/>
                </a:prstGeom>
                <a:solidFill>
                  <a:srgbClr val="77AD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5" name="Obdélník 44"/>
                <p:cNvSpPr/>
                <p:nvPr/>
              </p:nvSpPr>
              <p:spPr>
                <a:xfrm>
                  <a:off x="4572000" y="6072206"/>
                  <a:ext cx="571504" cy="571504"/>
                </a:xfrm>
                <a:prstGeom prst="rect">
                  <a:avLst/>
                </a:prstGeom>
                <a:solidFill>
                  <a:srgbClr val="00A27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</p:grpSp>
          <p:pic>
            <p:nvPicPr>
              <p:cNvPr id="37" name="Obrázek 7" descr="twitter ALI profilovka"/>
              <p:cNvPicPr>
                <a:picLocks noChangeAspect="1" noChangeArrowheads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" t="6925" r="3169" b="20270"/>
              <a:stretch/>
            </p:blipFill>
            <p:spPr bwMode="auto">
              <a:xfrm>
                <a:off x="8028384" y="6286520"/>
                <a:ext cx="1115616" cy="5173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1" name="Obrázek 30" descr="research.wmf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020272" y="6453336"/>
              <a:ext cx="874380" cy="236864"/>
            </a:xfrm>
            <a:prstGeom prst="rect">
              <a:avLst/>
            </a:prstGeom>
          </p:spPr>
        </p:pic>
      </p:grpSp>
      <p:sp>
        <p:nvSpPr>
          <p:cNvPr id="46" name="Zástupný symbol pro text 38"/>
          <p:cNvSpPr>
            <a:spLocks noGrp="1"/>
          </p:cNvSpPr>
          <p:nvPr>
            <p:ph type="body" sz="quarter" idx="16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34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RESEARCH_Zadní strana_el. ver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19"/>
          <p:cNvSpPr/>
          <p:nvPr userDrawn="1"/>
        </p:nvSpPr>
        <p:spPr>
          <a:xfrm>
            <a:off x="0" y="0"/>
            <a:ext cx="9144000" cy="6286520"/>
          </a:xfrm>
          <a:prstGeom prst="rect">
            <a:avLst/>
          </a:prstGeom>
          <a:gradFill flip="none" rotWithShape="1">
            <a:gsLst>
              <a:gs pos="0">
                <a:srgbClr val="77AD1C">
                  <a:shade val="30000"/>
                  <a:satMod val="115000"/>
                </a:srgbClr>
              </a:gs>
              <a:gs pos="50000">
                <a:srgbClr val="77AD1C">
                  <a:shade val="67500"/>
                  <a:satMod val="115000"/>
                </a:srgbClr>
              </a:gs>
              <a:gs pos="100000">
                <a:srgbClr val="77AD1C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sp>
        <p:nvSpPr>
          <p:cNvPr id="21" name="Obdélník 20"/>
          <p:cNvSpPr/>
          <p:nvPr userDrawn="1"/>
        </p:nvSpPr>
        <p:spPr>
          <a:xfrm>
            <a:off x="1" y="6357982"/>
            <a:ext cx="9144000" cy="428604"/>
          </a:xfrm>
          <a:prstGeom prst="rect">
            <a:avLst/>
          </a:prstGeom>
          <a:solidFill>
            <a:srgbClr val="77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grpSp>
        <p:nvGrpSpPr>
          <p:cNvPr id="6" name="Skupina 10"/>
          <p:cNvGrpSpPr/>
          <p:nvPr userDrawn="1"/>
        </p:nvGrpSpPr>
        <p:grpSpPr>
          <a:xfrm>
            <a:off x="785818" y="6357982"/>
            <a:ext cx="5500694" cy="428604"/>
            <a:chOff x="571472" y="6072206"/>
            <a:chExt cx="4572032" cy="571504"/>
          </a:xfrm>
        </p:grpSpPr>
        <p:sp>
          <p:nvSpPr>
            <p:cNvPr id="12" name="Obdélník 11"/>
            <p:cNvSpPr/>
            <p:nvPr/>
          </p:nvSpPr>
          <p:spPr>
            <a:xfrm>
              <a:off x="571472" y="6072206"/>
              <a:ext cx="571504" cy="571504"/>
            </a:xfrm>
            <a:prstGeom prst="rect">
              <a:avLst/>
            </a:prstGeom>
            <a:solidFill>
              <a:srgbClr val="009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3" name="Obdélník 12"/>
            <p:cNvSpPr/>
            <p:nvPr/>
          </p:nvSpPr>
          <p:spPr>
            <a:xfrm>
              <a:off x="1142976" y="6072206"/>
              <a:ext cx="571504" cy="571504"/>
            </a:xfrm>
            <a:prstGeom prst="rect">
              <a:avLst/>
            </a:prstGeom>
            <a:solidFill>
              <a:srgbClr val="004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4" name="Obdélník 13"/>
            <p:cNvSpPr/>
            <p:nvPr/>
          </p:nvSpPr>
          <p:spPr>
            <a:xfrm>
              <a:off x="1714480" y="6072206"/>
              <a:ext cx="571504" cy="571504"/>
            </a:xfrm>
            <a:prstGeom prst="rect">
              <a:avLst/>
            </a:prstGeom>
            <a:solidFill>
              <a:srgbClr val="83C9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5" name="Obdélník 14"/>
            <p:cNvSpPr/>
            <p:nvPr/>
          </p:nvSpPr>
          <p:spPr>
            <a:xfrm>
              <a:off x="2285984" y="6072206"/>
              <a:ext cx="571504" cy="571504"/>
            </a:xfrm>
            <a:prstGeom prst="rect">
              <a:avLst/>
            </a:prstGeom>
            <a:solidFill>
              <a:srgbClr val="7C78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6" name="Obdélník 15"/>
            <p:cNvSpPr/>
            <p:nvPr/>
          </p:nvSpPr>
          <p:spPr>
            <a:xfrm>
              <a:off x="2857488" y="6072206"/>
              <a:ext cx="571504" cy="571504"/>
            </a:xfrm>
            <a:prstGeom prst="rect">
              <a:avLst/>
            </a:prstGeom>
            <a:solidFill>
              <a:srgbClr val="B9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7" name="Obdélník 16"/>
            <p:cNvSpPr/>
            <p:nvPr/>
          </p:nvSpPr>
          <p:spPr>
            <a:xfrm>
              <a:off x="3428992" y="6072206"/>
              <a:ext cx="571504" cy="571504"/>
            </a:xfrm>
            <a:prstGeom prst="rect">
              <a:avLst/>
            </a:prstGeom>
            <a:solidFill>
              <a:srgbClr val="F49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8" name="Obdélník 17"/>
            <p:cNvSpPr/>
            <p:nvPr/>
          </p:nvSpPr>
          <p:spPr>
            <a:xfrm>
              <a:off x="4000496" y="6072206"/>
              <a:ext cx="571504" cy="5715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9" name="Obdélník 18"/>
            <p:cNvSpPr/>
            <p:nvPr/>
          </p:nvSpPr>
          <p:spPr>
            <a:xfrm>
              <a:off x="4572000" y="6072206"/>
              <a:ext cx="571504" cy="571504"/>
            </a:xfrm>
            <a:prstGeom prst="rect">
              <a:avLst/>
            </a:prstGeom>
            <a:solidFill>
              <a:srgbClr val="00A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467894DC-3377-4869-AE9D-5609C945635D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23ED72DB-90F1-4573-830B-ECB5752A4DE0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Nadpis 1"/>
          <p:cNvSpPr txBox="1">
            <a:spLocks/>
          </p:cNvSpPr>
          <p:nvPr userDrawn="1"/>
        </p:nvSpPr>
        <p:spPr>
          <a:xfrm>
            <a:off x="457200" y="4500578"/>
            <a:ext cx="8229600" cy="12858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yriad Pro" pitchFamily="34" charset="0"/>
                <a:ea typeface="+mj-ea"/>
                <a:cs typeface="Tahoma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1" i="0" u="none" strike="noStrike" kern="1200" cap="none" spc="0" normalizeH="0" baseline="0" noProof="0" dirty="0">
              <a:ln w="12700">
                <a:noFill/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Verdana" pitchFamily="34" charset="0"/>
              <a:ea typeface="+mj-ea"/>
              <a:cs typeface="Tahom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MÉDEA RESEARCH, k.s.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Mikuleckého 1311/8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147 00 Praha 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Tel.: +420 241 004 500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www.medea.cz</a:t>
            </a:r>
          </a:p>
        </p:txBody>
      </p:sp>
      <p:pic>
        <p:nvPicPr>
          <p:cNvPr id="23" name="Obrázek 22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643200" y="3857628"/>
            <a:ext cx="1857600" cy="5032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ESEARCH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kupina 21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23" name="Zaoblený obdélník 22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7" name="Obdélník 26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none" spc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7224" y="1600201"/>
            <a:ext cx="7429552" cy="4114816"/>
          </a:xfrm>
        </p:spPr>
        <p:txBody>
          <a:bodyPr bIns="4680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600" b="0" spc="0" baseline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cs typeface="Arial" pitchFamily="34" charset="0"/>
              </a:defRPr>
            </a:lvl1pPr>
            <a:lvl2pPr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FontTx/>
              <a:buBlip>
                <a:blip r:embed="rId4"/>
              </a:buBlip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3pPr>
            <a:lvl4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buFont typeface="Courier New" pitchFamily="49" charset="0"/>
              <a:buChar char="o"/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4pPr>
            <a:lvl5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5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9701E3FF-FCDF-4742-A7AF-BC86ECEEDFD9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24" name="Přímá spojovací čára 23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5" name="Obrázek 24" descr="research.wmf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grpSp>
        <p:nvGrpSpPr>
          <p:cNvPr id="29" name="Skupina 28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31" name="Obdélník 30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32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34" name="Obdélník 33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5" name="Obdélník 34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6" name="Obdélník 35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7" name="Obdélník 36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8" name="Obdélník 37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9" name="Obdélník 38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0" name="Obdélník 39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1" name="Obdélník 40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42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43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Obrázek 43" descr="research.wmf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037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7A557-FE65-4BDA-835E-47AE98C51EE8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4" r:id="rId2"/>
    <p:sldLayoutId id="2147483721" r:id="rId3"/>
    <p:sldLayoutId id="2147483722" r:id="rId4"/>
    <p:sldLayoutId id="2147483735" r:id="rId5"/>
    <p:sldLayoutId id="2147483730" r:id="rId6"/>
    <p:sldLayoutId id="2147483731" r:id="rId7"/>
    <p:sldLayoutId id="2147483733" r:id="rId8"/>
    <p:sldLayoutId id="2147483736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3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13" Type="http://schemas.openxmlformats.org/officeDocument/2006/relationships/image" Target="../media/image3.png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12" Type="http://schemas.openxmlformats.org/officeDocument/2006/relationships/chart" Target="../charts/chart10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4.xml"/><Relationship Id="rId11" Type="http://schemas.openxmlformats.org/officeDocument/2006/relationships/chart" Target="../charts/chart9.xml"/><Relationship Id="rId5" Type="http://schemas.openxmlformats.org/officeDocument/2006/relationships/chart" Target="../charts/chart3.xml"/><Relationship Id="rId10" Type="http://schemas.openxmlformats.org/officeDocument/2006/relationships/chart" Target="../charts/chart8.xml"/><Relationship Id="rId4" Type="http://schemas.openxmlformats.org/officeDocument/2006/relationships/chart" Target="../charts/chart2.xml"/><Relationship Id="rId9" Type="http://schemas.openxmlformats.org/officeDocument/2006/relationships/chart" Target="../charts/char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1214414" y="2928934"/>
            <a:ext cx="6715172" cy="933472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cs-CZ" sz="2200" dirty="0" smtClean="0">
                <a:solidFill>
                  <a:srgbClr val="4E4E4E"/>
                </a:solidFill>
              </a:rPr>
              <a:t>RODIČE JAKO VZOR PRO DĚTI</a:t>
            </a:r>
            <a:r>
              <a:rPr lang="cs-CZ" dirty="0">
                <a:solidFill>
                  <a:srgbClr val="4E4E4E"/>
                </a:solidFill>
              </a:rPr>
              <a:t/>
            </a:r>
            <a:br>
              <a:rPr lang="cs-CZ" dirty="0">
                <a:solidFill>
                  <a:srgbClr val="4E4E4E"/>
                </a:solidFill>
              </a:rPr>
            </a:br>
            <a:r>
              <a:rPr lang="cs-CZ" sz="2000" dirty="0" smtClean="0">
                <a:solidFill>
                  <a:srgbClr val="4E4E4E"/>
                </a:solidFill>
              </a:rPr>
              <a:t>zpráva </a:t>
            </a:r>
            <a:r>
              <a:rPr lang="cs-CZ" sz="2000" dirty="0">
                <a:solidFill>
                  <a:srgbClr val="4E4E4E"/>
                </a:solidFill>
              </a:rPr>
              <a:t>z </a:t>
            </a:r>
            <a:r>
              <a:rPr lang="cs-CZ" sz="2000" dirty="0" smtClean="0">
                <a:solidFill>
                  <a:srgbClr val="4E4E4E"/>
                </a:solidFill>
              </a:rPr>
              <a:t>průzkumu</a:t>
            </a:r>
            <a:endParaRPr lang="cs-CZ" sz="2000" dirty="0">
              <a:solidFill>
                <a:srgbClr val="4E4E4E"/>
              </a:solidFill>
            </a:endParaRPr>
          </a:p>
        </p:txBody>
      </p:sp>
      <p:pic>
        <p:nvPicPr>
          <p:cNvPr id="5" name="Obrázek 7" descr="twitter ALI profilovka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2915816" y="620688"/>
            <a:ext cx="310558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NEJČASTĚJI KONZUMOVANÉ DRUHY NÁPOJŮ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VĚTŠINA DĚTÍ sice PIJE BĚHEM DNE NESLAZENÉ NÁPOJE (JAKOUKOLI VODU NEBO ČAJ),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nicméně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dalších 41 % DĚTÍ PIJE NÁPOJE SLADKÉ. Z NESLAZENÝCH NÁPUJŮ VEDE U RODIČŮ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I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DĚTÍ VODA Z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VODOVODU.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3657045072"/>
              </p:ext>
            </p:extLst>
          </p:nvPr>
        </p:nvGraphicFramePr>
        <p:xfrm>
          <a:off x="0" y="1903577"/>
          <a:ext cx="5508104" cy="428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 5"/>
          <p:cNvGraphicFramePr/>
          <p:nvPr>
            <p:extLst>
              <p:ext uri="{D42A27DB-BD31-4B8C-83A1-F6EECF244321}">
                <p14:modId xmlns:p14="http://schemas.microsoft.com/office/powerpoint/2010/main" val="798453841"/>
              </p:ext>
            </p:extLst>
          </p:nvPr>
        </p:nvGraphicFramePr>
        <p:xfrm>
          <a:off x="5014393" y="2085156"/>
          <a:ext cx="3672407" cy="2017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Zaoblený obdélníkový bublinový popisek 16"/>
          <p:cNvSpPr/>
          <p:nvPr/>
        </p:nvSpPr>
        <p:spPr>
          <a:xfrm>
            <a:off x="5374432" y="4303073"/>
            <a:ext cx="2952328" cy="936104"/>
          </a:xfrm>
          <a:prstGeom prst="wedgeRoundRectCallout">
            <a:avLst>
              <a:gd name="adj1" fmla="val -63549"/>
              <a:gd name="adj2" fmla="val -48168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Byla prokázána (slabší) závislost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>mezi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konzumovaným druhem nápoje rodiče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>a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jeho dětí –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</a:rPr>
              <a:t> děti přejímají zvyklosti v pití jednotlivých druhů nápojů od svých rodičů,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tzn.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>rodiče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pijící např. kohoutkovou vodu k tomu vedou i své děti.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6228184" y="5970766"/>
            <a:ext cx="2304256" cy="33855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Všechny děti; N= 555/144/299/112</a:t>
            </a:r>
          </a:p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rodiče; N= 321 </a:t>
            </a:r>
            <a:endParaRPr lang="cs-CZ" sz="800" i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Zaoblený obdélníkový bublinový popisek 16"/>
          <p:cNvSpPr/>
          <p:nvPr/>
        </p:nvSpPr>
        <p:spPr>
          <a:xfrm>
            <a:off x="5148064" y="5309448"/>
            <a:ext cx="2926668" cy="511785"/>
          </a:xfrm>
          <a:prstGeom prst="wedgeRoundRectCallout">
            <a:avLst>
              <a:gd name="adj1" fmla="val 68154"/>
              <a:gd name="adj2" fmla="val -48169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Tendenci přejímat od rodičů zvyklosti ohledně druhu konzumovaných nápojů mají hlavně mladší děti (předškoláci a mladší školáci).</a:t>
            </a:r>
          </a:p>
        </p:txBody>
      </p:sp>
    </p:spTree>
    <p:extLst>
      <p:ext uri="{BB962C8B-B14F-4D97-AF65-F5344CB8AC3E}">
        <p14:creationId xmlns:p14="http://schemas.microsoft.com/office/powerpoint/2010/main" val="263255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pl-PL" sz="2000" dirty="0">
                <a:solidFill>
                  <a:srgbClr val="4E4E4E"/>
                </a:solidFill>
              </a:rPr>
              <a:t>KONZUMACE SLADKÝCH NÁPOJŮ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POLOVINA RODIČŮ A DOKONCE ¾ DĚTÍ KONZUMUJÍ SLADKÉ NÁPOJE NĚKOLIKRÁT DO TÝDNE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A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ČASTĚJI. 40 % DĚTÍ DOKONCE NEPIJE PŘES DEN PRAKTICKY NIC JINÉHO. Čím častěji pije rodič sladké nápoje, tím častěji je pijí i jeho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děti.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8" name="Graf 7"/>
          <p:cNvGraphicFramePr/>
          <p:nvPr>
            <p:extLst>
              <p:ext uri="{D42A27DB-BD31-4B8C-83A1-F6EECF244321}">
                <p14:modId xmlns:p14="http://schemas.microsoft.com/office/powerpoint/2010/main" val="248814696"/>
              </p:ext>
            </p:extLst>
          </p:nvPr>
        </p:nvGraphicFramePr>
        <p:xfrm>
          <a:off x="0" y="1903577"/>
          <a:ext cx="5508104" cy="428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af 8"/>
          <p:cNvGraphicFramePr/>
          <p:nvPr>
            <p:extLst>
              <p:ext uri="{D42A27DB-BD31-4B8C-83A1-F6EECF244321}">
                <p14:modId xmlns:p14="http://schemas.microsoft.com/office/powerpoint/2010/main" val="4174213759"/>
              </p:ext>
            </p:extLst>
          </p:nvPr>
        </p:nvGraphicFramePr>
        <p:xfrm>
          <a:off x="5508104" y="2085156"/>
          <a:ext cx="3024336" cy="2017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Zaoblený obdélníkový bublinový popisek 16"/>
          <p:cNvSpPr/>
          <p:nvPr/>
        </p:nvSpPr>
        <p:spPr>
          <a:xfrm>
            <a:off x="5796136" y="4509120"/>
            <a:ext cx="2231964" cy="1259262"/>
          </a:xfrm>
          <a:prstGeom prst="wedgeRoundRectCallout">
            <a:avLst>
              <a:gd name="adj1" fmla="val -63549"/>
              <a:gd name="adj2" fmla="val -48168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Podle Pearsonova korelačního koeficientu, který dosahuje střední korelace (0,4)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</a:rPr>
              <a:t>frekvence konzumace sladkých nápojů rodičů ovlivňuje v jejich frekvenci i děti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. Čím častěji pije rodič sladké nápoje,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>tím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častěji je pijí i jeho děti. 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6228184" y="5970766"/>
            <a:ext cx="2304256" cy="33855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Všechny děti; N= 555/144/299/112</a:t>
            </a:r>
          </a:p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rodiče; N= 321 </a:t>
            </a:r>
            <a:endParaRPr lang="cs-CZ" sz="800" i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13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pl-PL" sz="2000" dirty="0">
                <a:solidFill>
                  <a:srgbClr val="4E4E4E"/>
                </a:solidFill>
              </a:rPr>
              <a:t>KONZUMACE JÍDLA V PRŮBĚHU </a:t>
            </a:r>
            <a:r>
              <a:rPr lang="pl-PL" sz="2000" dirty="0" smtClean="0">
                <a:solidFill>
                  <a:srgbClr val="4E4E4E"/>
                </a:solidFill>
              </a:rPr>
              <a:t>DNE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DĚTI JEDÍ NEJČASTĚJI PĚT JÍDEL DENNĚ, RODIČE JEDÍ O NĚCO MÉNĚ ČASTO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PŘESTO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SI DÍTĚ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Z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RODIČŮ ČASTO BERE PŘÍKLAD A MÁ TENDENCE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JE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V ČETNOSTI JEDENÍ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NAPODOBOVAT.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116718084"/>
              </p:ext>
            </p:extLst>
          </p:nvPr>
        </p:nvGraphicFramePr>
        <p:xfrm>
          <a:off x="0" y="1903577"/>
          <a:ext cx="5508104" cy="428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 5"/>
          <p:cNvGraphicFramePr/>
          <p:nvPr>
            <p:extLst>
              <p:ext uri="{D42A27DB-BD31-4B8C-83A1-F6EECF244321}">
                <p14:modId xmlns:p14="http://schemas.microsoft.com/office/powerpoint/2010/main" val="555184646"/>
              </p:ext>
            </p:extLst>
          </p:nvPr>
        </p:nvGraphicFramePr>
        <p:xfrm>
          <a:off x="5292080" y="2069448"/>
          <a:ext cx="3024336" cy="2295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Zaoblený obdélníkový bublinový popisek 16"/>
          <p:cNvSpPr/>
          <p:nvPr/>
        </p:nvSpPr>
        <p:spPr>
          <a:xfrm>
            <a:off x="5793283" y="4493413"/>
            <a:ext cx="2231964" cy="1166242"/>
          </a:xfrm>
          <a:prstGeom prst="wedgeRoundRectCallout">
            <a:avLst>
              <a:gd name="adj1" fmla="val -63549"/>
              <a:gd name="adj2" fmla="val -48168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Podobně jako u frekvence pití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>byl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zjištěn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</a:rPr>
              <a:t>vztah mezi frekvencí jedení v průběhu dne u rodičů a jejich dětí.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Korelace je zde sice slabší (0,2), ale přesto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cs-CZ" sz="900" b="1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cs-CZ" sz="900" b="1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>čím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častěji rodič jí, tím častěji jedí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>i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jeho děti (platí především pro děti od 6 do 14 let). 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6228184" y="5970766"/>
            <a:ext cx="2304256" cy="33855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Všechny děti; N= 555/144/299/112</a:t>
            </a:r>
          </a:p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rodiče; N= 321 </a:t>
            </a:r>
            <a:endParaRPr lang="cs-CZ" sz="800" i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90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pl-PL" sz="2000" dirty="0">
                <a:solidFill>
                  <a:srgbClr val="4E4E4E"/>
                </a:solidFill>
              </a:rPr>
              <a:t>KONZUMACE ČERSTVÉHO OVOCE NEBO ZELENINY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3/4 DĚTÍ a více než polovina rodičů KONZUMUJE 1-2X DENNĚ ČERSTVÉ OVOCE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NEBO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ZELENINU. Potvrdilo se, že čím častěji konzumují ovoce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či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zeleninu rodiče,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tím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častěji je jedí i jejich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děti.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4127243495"/>
              </p:ext>
            </p:extLst>
          </p:nvPr>
        </p:nvGraphicFramePr>
        <p:xfrm>
          <a:off x="0" y="1903577"/>
          <a:ext cx="5508104" cy="428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 5"/>
          <p:cNvGraphicFramePr/>
          <p:nvPr>
            <p:extLst>
              <p:ext uri="{D42A27DB-BD31-4B8C-83A1-F6EECF244321}">
                <p14:modId xmlns:p14="http://schemas.microsoft.com/office/powerpoint/2010/main" val="1105412186"/>
              </p:ext>
            </p:extLst>
          </p:nvPr>
        </p:nvGraphicFramePr>
        <p:xfrm>
          <a:off x="5292080" y="2069448"/>
          <a:ext cx="3024336" cy="2295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Zaoblený obdélníkový bublinový popisek 16"/>
          <p:cNvSpPr/>
          <p:nvPr/>
        </p:nvSpPr>
        <p:spPr>
          <a:xfrm>
            <a:off x="5041032" y="4466583"/>
            <a:ext cx="3491408" cy="838491"/>
          </a:xfrm>
          <a:prstGeom prst="wedgeRoundRectCallout">
            <a:avLst>
              <a:gd name="adj1" fmla="val -63549"/>
              <a:gd name="adj2" fmla="val -48168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Četnost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</a:rPr>
              <a:t>konzumace čerstvého ovoce nebo zeleniny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</a:rPr>
              <a:t>je opět něco, co děti přejímají od svých rodičů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. Byla zde zjištěna střední míra korelace (0,4),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>což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potvrzuje, že čím častěji konzumuje ovoce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>či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zeleninu rodič, tím častěji je jedí i jeho děti.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6228184" y="5970766"/>
            <a:ext cx="2304256" cy="33855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Všechny děti; N= 555/144/299/112</a:t>
            </a:r>
          </a:p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rodiče; N= 321 </a:t>
            </a:r>
            <a:endParaRPr lang="cs-CZ" sz="800" i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Zaoblený obdélníkový bublinový popisek 16"/>
          <p:cNvSpPr/>
          <p:nvPr/>
        </p:nvSpPr>
        <p:spPr>
          <a:xfrm>
            <a:off x="5562600" y="5351133"/>
            <a:ext cx="2448272" cy="526140"/>
          </a:xfrm>
          <a:prstGeom prst="wedgeRoundRectCallout">
            <a:avLst>
              <a:gd name="adj1" fmla="val 68154"/>
              <a:gd name="adj2" fmla="val -48169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Ještě vyšší míra korelace je patrná mezi rodiči a předškoláky a staršími školáky (u obou skupin hodnota 0,6). </a:t>
            </a:r>
          </a:p>
        </p:txBody>
      </p:sp>
    </p:spTree>
    <p:extLst>
      <p:ext uri="{BB962C8B-B14F-4D97-AF65-F5344CB8AC3E}">
        <p14:creationId xmlns:p14="http://schemas.microsoft.com/office/powerpoint/2010/main" val="341008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pl-PL" sz="2000" dirty="0">
                <a:solidFill>
                  <a:srgbClr val="4E4E4E"/>
                </a:solidFill>
              </a:rPr>
              <a:t>POHYB DĚTÍ – MIMO HODINY TV VE </a:t>
            </a:r>
            <a:r>
              <a:rPr lang="pl-PL" sz="2000" dirty="0" smtClean="0">
                <a:solidFill>
                  <a:srgbClr val="4E4E4E"/>
                </a:solidFill>
              </a:rPr>
              <a:t>ŠKOLE 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Děti se oproti rodičům hýbou častěji. Téměř ¾ dětí sportuje nebo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se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věnuje nějaké pohybové aktivitě alespoň 2x týdně, oproti tomu takto aktivních rodičů je jen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polovina.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1996689280"/>
              </p:ext>
            </p:extLst>
          </p:nvPr>
        </p:nvGraphicFramePr>
        <p:xfrm>
          <a:off x="0" y="1903577"/>
          <a:ext cx="5508104" cy="428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 5"/>
          <p:cNvGraphicFramePr/>
          <p:nvPr>
            <p:extLst>
              <p:ext uri="{D42A27DB-BD31-4B8C-83A1-F6EECF244321}">
                <p14:modId xmlns:p14="http://schemas.microsoft.com/office/powerpoint/2010/main" val="3041221327"/>
              </p:ext>
            </p:extLst>
          </p:nvPr>
        </p:nvGraphicFramePr>
        <p:xfrm>
          <a:off x="5292080" y="2069448"/>
          <a:ext cx="3024336" cy="2295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Zaoblený obdélníkový bublinový popisek 16"/>
          <p:cNvSpPr/>
          <p:nvPr/>
        </p:nvSpPr>
        <p:spPr>
          <a:xfrm>
            <a:off x="5793283" y="4530974"/>
            <a:ext cx="2231964" cy="554210"/>
          </a:xfrm>
          <a:prstGeom prst="wedgeRoundRectCallout">
            <a:avLst>
              <a:gd name="adj1" fmla="val -63549"/>
              <a:gd name="adj2" fmla="val -48168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Souvislost mezi aktivním pohybem rodičů a jejich dětí nebyla statisticky dokázána.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6228184" y="5970766"/>
            <a:ext cx="2304256" cy="33855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Všechny děti; N= 555/144/299/112</a:t>
            </a:r>
          </a:p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rodiče; N= 321 </a:t>
            </a:r>
            <a:endParaRPr lang="cs-CZ" sz="800" i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58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pl-PL" sz="2000" dirty="0">
                <a:solidFill>
                  <a:srgbClr val="4E4E4E"/>
                </a:solidFill>
              </a:rPr>
              <a:t>ČETNOST ČIŠTĚNÍ ZUBŮ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NEJČASTĚJI SI DĚTI I RODIČE ČISTÍ ZUBY DVAKRÁT DENNĚ – RÁNO A VEČER. RODIČE V TOMTO OHLEDU OVLIVŇUJÍ SVÉ DĚTI, KTERÉ MAJÍ TENDENCE PŘEJÍMAT NÁVYKY SVÝCH RODIČŮ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1842428465"/>
              </p:ext>
            </p:extLst>
          </p:nvPr>
        </p:nvGraphicFramePr>
        <p:xfrm>
          <a:off x="0" y="1903577"/>
          <a:ext cx="5508104" cy="428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 5"/>
          <p:cNvGraphicFramePr/>
          <p:nvPr>
            <p:extLst>
              <p:ext uri="{D42A27DB-BD31-4B8C-83A1-F6EECF244321}">
                <p14:modId xmlns:p14="http://schemas.microsoft.com/office/powerpoint/2010/main" val="2487724425"/>
              </p:ext>
            </p:extLst>
          </p:nvPr>
        </p:nvGraphicFramePr>
        <p:xfrm>
          <a:off x="5508104" y="2069448"/>
          <a:ext cx="3178696" cy="2295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Zaoblený obdélníkový bublinový popisek 16"/>
          <p:cNvSpPr/>
          <p:nvPr/>
        </p:nvSpPr>
        <p:spPr>
          <a:xfrm>
            <a:off x="5004048" y="4493413"/>
            <a:ext cx="3744416" cy="578515"/>
          </a:xfrm>
          <a:prstGeom prst="wedgeRoundRectCallout">
            <a:avLst>
              <a:gd name="adj1" fmla="val -63549"/>
              <a:gd name="adj2" fmla="val -48168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b="1" dirty="0">
                <a:solidFill>
                  <a:schemeClr val="tx1">
                    <a:lumMod val="75000"/>
                  </a:schemeClr>
                </a:solidFill>
              </a:rPr>
              <a:t>Mezi čištěním zubů rodičů a dětí byla zjištěna střední míra korelace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 (0,5), tudíž můžeme říci, že to, jak často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>si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rodiče čistí zuby, ovlivňuje četnost čištění zubů u dětí. 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6228184" y="5970766"/>
            <a:ext cx="2304256" cy="33855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Všechny děti; N= 555/144/299/112</a:t>
            </a:r>
          </a:p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rodiče; N= 321 </a:t>
            </a:r>
            <a:endParaRPr lang="cs-CZ" sz="800" i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Zaoblený obdélníkový bublinový popisek 16"/>
          <p:cNvSpPr/>
          <p:nvPr/>
        </p:nvSpPr>
        <p:spPr>
          <a:xfrm>
            <a:off x="5220072" y="5200238"/>
            <a:ext cx="3077235" cy="661792"/>
          </a:xfrm>
          <a:prstGeom prst="wedgeRoundRectCallout">
            <a:avLst>
              <a:gd name="adj1" fmla="val 60334"/>
              <a:gd name="adj2" fmla="val -55441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Nejvíce jsou četností čištění zubů rodičů ovlivnitelní děti mezi 6 a 11 lety (korelace 0,6). U zbylých skupin byla korelace nižší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>(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0,2 u předškolních a 0,3 u starších dětí).</a:t>
            </a:r>
          </a:p>
        </p:txBody>
      </p:sp>
    </p:spTree>
    <p:extLst>
      <p:ext uri="{BB962C8B-B14F-4D97-AF65-F5344CB8AC3E}">
        <p14:creationId xmlns:p14="http://schemas.microsoft.com/office/powerpoint/2010/main" val="306739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pl-PL" sz="2000" dirty="0">
                <a:solidFill>
                  <a:srgbClr val="4E4E4E"/>
                </a:solidFill>
              </a:rPr>
              <a:t>VZTAH K NÁVŠTĚVĚ ZUBAŘE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Jak děti, tak i rodiče chodí k zubaři nejčastěji pravidelně vícekrát do roka – vztah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k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návštěvám zubaře je u dětí ovlivněn tím, jaký mají vztah k zubaři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rodiče.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116720032"/>
              </p:ext>
            </p:extLst>
          </p:nvPr>
        </p:nvGraphicFramePr>
        <p:xfrm>
          <a:off x="0" y="1903577"/>
          <a:ext cx="5508104" cy="428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 5"/>
          <p:cNvGraphicFramePr/>
          <p:nvPr>
            <p:extLst>
              <p:ext uri="{D42A27DB-BD31-4B8C-83A1-F6EECF244321}">
                <p14:modId xmlns:p14="http://schemas.microsoft.com/office/powerpoint/2010/main" val="879578086"/>
              </p:ext>
            </p:extLst>
          </p:nvPr>
        </p:nvGraphicFramePr>
        <p:xfrm>
          <a:off x="5508104" y="2069448"/>
          <a:ext cx="3178696" cy="2295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Zaoblený obdélníkový bublinový popisek 16"/>
          <p:cNvSpPr/>
          <p:nvPr/>
        </p:nvSpPr>
        <p:spPr>
          <a:xfrm>
            <a:off x="5026209" y="4493414"/>
            <a:ext cx="3903507" cy="874722"/>
          </a:xfrm>
          <a:prstGeom prst="wedgeRoundRectCallout">
            <a:avLst>
              <a:gd name="adj1" fmla="val -63549"/>
              <a:gd name="adj2" fmla="val -48168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b="1" dirty="0">
                <a:solidFill>
                  <a:schemeClr val="tx1">
                    <a:lumMod val="75000"/>
                  </a:schemeClr>
                </a:solidFill>
              </a:rPr>
              <a:t>I mezi tím, jestli chodí rodiče k zubaři pravidelně nebo ne, a jak k němu chodí děti, byla nalezena souvislost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(korelační koeficient 0,3). Např. děti, jejichž rodiče chodí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>k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zubaři, jen když mají nějaký problém, mají častěji tendenci navštěvovat zubaře také jen při výskytu problému.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6228184" y="5970766"/>
            <a:ext cx="2304256" cy="33855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Všechny děti; N= 555/144/299/112</a:t>
            </a:r>
          </a:p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rodiče; N= 321 </a:t>
            </a:r>
            <a:endParaRPr lang="cs-CZ" sz="800" i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Zaoblený obdélníkový bublinový popisek 16"/>
          <p:cNvSpPr/>
          <p:nvPr/>
        </p:nvSpPr>
        <p:spPr>
          <a:xfrm>
            <a:off x="5358730" y="5496447"/>
            <a:ext cx="2388940" cy="390486"/>
          </a:xfrm>
          <a:prstGeom prst="wedgeRoundRectCallout">
            <a:avLst>
              <a:gd name="adj1" fmla="val 68154"/>
              <a:gd name="adj2" fmla="val -48169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O něco vyšší vyšla korelace mezi rodiči a mladšími školáky (0,4).</a:t>
            </a:r>
          </a:p>
        </p:txBody>
      </p:sp>
    </p:spTree>
    <p:extLst>
      <p:ext uri="{BB962C8B-B14F-4D97-AF65-F5344CB8AC3E}">
        <p14:creationId xmlns:p14="http://schemas.microsoft.com/office/powerpoint/2010/main" val="135334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1214414" y="2928934"/>
            <a:ext cx="6715172" cy="933472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cs-CZ" sz="2200" dirty="0" smtClean="0">
                <a:solidFill>
                  <a:srgbClr val="4E4E4E"/>
                </a:solidFill>
              </a:rPr>
              <a:t>DĚKUJEME ZA POZORNOST!</a:t>
            </a:r>
            <a:endParaRPr lang="cs-CZ" sz="2000" dirty="0">
              <a:solidFill>
                <a:srgbClr val="4E4E4E"/>
              </a:solidFill>
            </a:endParaRPr>
          </a:p>
        </p:txBody>
      </p:sp>
      <p:pic>
        <p:nvPicPr>
          <p:cNvPr id="4" name="Obrázek 7" descr="twitter ALI profilovka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2915816" y="620688"/>
            <a:ext cx="310558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170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26311" y="1349394"/>
            <a:ext cx="7429552" cy="4671994"/>
          </a:xfrm>
        </p:spPr>
        <p:txBody>
          <a:bodyPr/>
          <a:lstStyle/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2"/>
              </a:buBlip>
            </a:pPr>
            <a:r>
              <a:rPr lang="cs-CZ" sz="1200" b="1" dirty="0" smtClean="0">
                <a:solidFill>
                  <a:srgbClr val="4E4E4E"/>
                </a:solidFill>
              </a:rPr>
              <a:t>Východisko: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Společnost Médea </a:t>
            </a:r>
            <a:r>
              <a:rPr lang="cs-CZ" dirty="0" err="1">
                <a:solidFill>
                  <a:schemeClr val="tx1"/>
                </a:solidFill>
              </a:rPr>
              <a:t>Research</a:t>
            </a:r>
            <a:r>
              <a:rPr lang="cs-CZ" dirty="0">
                <a:solidFill>
                  <a:schemeClr val="tx1"/>
                </a:solidFill>
              </a:rPr>
              <a:t> realizovala pro </a:t>
            </a:r>
            <a:r>
              <a:rPr lang="cs-CZ" dirty="0" err="1">
                <a:solidFill>
                  <a:schemeClr val="tx1"/>
                </a:solidFill>
              </a:rPr>
              <a:t>AquaLife</a:t>
            </a:r>
            <a:r>
              <a:rPr lang="cs-CZ" dirty="0">
                <a:solidFill>
                  <a:schemeClr val="tx1"/>
                </a:solidFill>
              </a:rPr>
              <a:t> Institute kvantitativní výzkum </a:t>
            </a:r>
            <a:r>
              <a:rPr lang="cs-CZ" dirty="0" smtClean="0">
                <a:solidFill>
                  <a:schemeClr val="tx1"/>
                </a:solidFill>
              </a:rPr>
              <a:t/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mezi </a:t>
            </a:r>
            <a:r>
              <a:rPr lang="cs-CZ" dirty="0">
                <a:solidFill>
                  <a:schemeClr val="tx1"/>
                </a:solidFill>
              </a:rPr>
              <a:t>rodiči dětí ve věku 3 až 14 let.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Cílem výzkumu bylo zjistit, zda děti kopírují chování svých rodičů a přejímají tak jejich návyky zejména v oblasti pitného režimu, stravování, pohybu a péči o zuby. </a:t>
            </a:r>
          </a:p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2"/>
              </a:buBlip>
            </a:pPr>
            <a:r>
              <a:rPr lang="cs-CZ" sz="1200" b="1" dirty="0" smtClean="0">
                <a:solidFill>
                  <a:srgbClr val="4E4E4E"/>
                </a:solidFill>
              </a:rPr>
              <a:t>Sběr </a:t>
            </a:r>
            <a:r>
              <a:rPr lang="cs-CZ" sz="1200" b="1" dirty="0">
                <a:solidFill>
                  <a:srgbClr val="4E4E4E"/>
                </a:solidFill>
              </a:rPr>
              <a:t>dat: 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16. 2. – 21. 2. 2018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 smtClean="0">
                <a:solidFill>
                  <a:schemeClr val="tx1"/>
                </a:solidFill>
              </a:rPr>
              <a:t>Sběr </a:t>
            </a:r>
            <a:r>
              <a:rPr lang="cs-CZ" dirty="0">
                <a:solidFill>
                  <a:schemeClr val="tx1"/>
                </a:solidFill>
              </a:rPr>
              <a:t>dat probíhal formou online dotazování za pomoci respondenty samostatně vyplněného online dotazníku (metoda CAWI – </a:t>
            </a:r>
            <a:r>
              <a:rPr lang="cs-CZ" dirty="0" err="1">
                <a:solidFill>
                  <a:schemeClr val="tx1"/>
                </a:solidFill>
              </a:rPr>
              <a:t>Computer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Assisted</a:t>
            </a:r>
            <a:r>
              <a:rPr lang="cs-CZ" dirty="0">
                <a:solidFill>
                  <a:schemeClr val="tx1"/>
                </a:solidFill>
              </a:rPr>
              <a:t> Web </a:t>
            </a:r>
            <a:r>
              <a:rPr lang="cs-CZ" dirty="0" err="1">
                <a:solidFill>
                  <a:schemeClr val="tx1"/>
                </a:solidFill>
              </a:rPr>
              <a:t>Interviewing</a:t>
            </a:r>
            <a:r>
              <a:rPr lang="cs-CZ" dirty="0">
                <a:solidFill>
                  <a:schemeClr val="tx1"/>
                </a:solidFill>
              </a:rPr>
              <a:t>).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Dotazování bylo provedeno prostřednictvím online panelu respondentů společnosti MÉDEA RESEARCH</a:t>
            </a:r>
            <a:r>
              <a:rPr lang="cs-CZ" dirty="0" smtClean="0">
                <a:solidFill>
                  <a:schemeClr val="tx1"/>
                </a:solidFill>
              </a:rPr>
              <a:t>. </a:t>
            </a:r>
            <a:endParaRPr lang="cs-CZ" dirty="0">
              <a:solidFill>
                <a:schemeClr val="tx1"/>
              </a:solidFill>
            </a:endParaRPr>
          </a:p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2"/>
              </a:buBlip>
            </a:pPr>
            <a:r>
              <a:rPr lang="cs-CZ" b="1" dirty="0">
                <a:solidFill>
                  <a:srgbClr val="4E4E4E"/>
                </a:solidFill>
              </a:rPr>
              <a:t>Testování statistických souvislostí: 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Statistické souvislosti mezi zvyky rodičů a dětí byly otestovány za pomoci </a:t>
            </a:r>
            <a:r>
              <a:rPr lang="cs-CZ" dirty="0" err="1">
                <a:solidFill>
                  <a:schemeClr val="tx1"/>
                </a:solidFill>
              </a:rPr>
              <a:t>Pearsonova</a:t>
            </a:r>
            <a:r>
              <a:rPr lang="cs-CZ" dirty="0">
                <a:solidFill>
                  <a:schemeClr val="tx1"/>
                </a:solidFill>
              </a:rPr>
              <a:t> korelačního koeficientu. Koeficient nabývá hodnot od 0 do 1. Čím blíže je 1, tím více spolu proměnné souvisí.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Hodnocení korelace:</a:t>
            </a:r>
          </a:p>
          <a:p>
            <a:pPr lvl="2">
              <a:spcAft>
                <a:spcPts val="0"/>
              </a:spcAft>
            </a:pPr>
            <a:r>
              <a:rPr lang="cs-CZ" sz="1050" dirty="0">
                <a:solidFill>
                  <a:schemeClr val="tx1"/>
                </a:solidFill>
              </a:rPr>
              <a:t>0,1 – 0,3 korelace slabá </a:t>
            </a:r>
          </a:p>
          <a:p>
            <a:pPr lvl="2">
              <a:spcAft>
                <a:spcPts val="0"/>
              </a:spcAft>
            </a:pPr>
            <a:r>
              <a:rPr lang="cs-CZ" sz="1050" dirty="0">
                <a:solidFill>
                  <a:schemeClr val="tx1"/>
                </a:solidFill>
              </a:rPr>
              <a:t>0,4 – 0,6 korelace střední </a:t>
            </a:r>
          </a:p>
          <a:p>
            <a:pPr lvl="2">
              <a:spcAft>
                <a:spcPts val="0"/>
              </a:spcAft>
            </a:pPr>
            <a:r>
              <a:rPr lang="cs-CZ" sz="1050" dirty="0">
                <a:solidFill>
                  <a:schemeClr val="tx1"/>
                </a:solidFill>
              </a:rPr>
              <a:t>0,7 – 0,8 korelace silná </a:t>
            </a:r>
          </a:p>
          <a:p>
            <a:pPr lvl="2">
              <a:spcAft>
                <a:spcPts val="0"/>
              </a:spcAft>
            </a:pPr>
            <a:r>
              <a:rPr lang="cs-CZ" sz="1050" dirty="0">
                <a:solidFill>
                  <a:schemeClr val="tx1"/>
                </a:solidFill>
              </a:rPr>
              <a:t>nad 0,9 korelace velmi silná</a:t>
            </a:r>
          </a:p>
          <a:p>
            <a:pPr marL="0" indent="0">
              <a:buNone/>
            </a:pPr>
            <a:endParaRPr lang="cs-CZ" dirty="0">
              <a:solidFill>
                <a:srgbClr val="4E4E4E"/>
              </a:solidFill>
            </a:endParaRPr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4E4E4E"/>
                </a:solidFill>
              </a:rPr>
              <a:t>Metodika </a:t>
            </a:r>
            <a:endParaRPr lang="cs-CZ" dirty="0">
              <a:solidFill>
                <a:srgbClr val="4E4E4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26311" y="1349394"/>
            <a:ext cx="7429552" cy="4671994"/>
          </a:xfrm>
        </p:spPr>
        <p:txBody>
          <a:bodyPr/>
          <a:lstStyle/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2"/>
              </a:buBlip>
            </a:pPr>
            <a:r>
              <a:rPr lang="cs-CZ" b="1" dirty="0">
                <a:solidFill>
                  <a:srgbClr val="4E4E4E"/>
                </a:solidFill>
              </a:rPr>
              <a:t>Vzorek respondentů: 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Cílová skupina: Rodiče dětí ve věku 3 až 14 let (dotazován byl ten z rodičů, který tráví </a:t>
            </a:r>
            <a:r>
              <a:rPr lang="cs-CZ" dirty="0" smtClean="0">
                <a:solidFill>
                  <a:schemeClr val="tx1"/>
                </a:solidFill>
              </a:rPr>
              <a:t/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s </a:t>
            </a:r>
            <a:r>
              <a:rPr lang="cs-CZ" dirty="0">
                <a:solidFill>
                  <a:schemeClr val="tx1"/>
                </a:solidFill>
              </a:rPr>
              <a:t>dítětem či dětmi více času a má přehled o jeho/jejich pitném režimu, stravovacích návycích a pohybových aktivitách)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Dílčí cílové skupiny:</a:t>
            </a:r>
          </a:p>
          <a:p>
            <a:pPr lvl="2">
              <a:spcAft>
                <a:spcPts val="0"/>
              </a:spcAft>
            </a:pPr>
            <a:r>
              <a:rPr lang="cs-CZ" sz="1100" dirty="0">
                <a:solidFill>
                  <a:schemeClr val="tx1"/>
                </a:solidFill>
              </a:rPr>
              <a:t>CS1: Děti ve věku 3 – 5 let (předškoláci)</a:t>
            </a:r>
          </a:p>
          <a:p>
            <a:pPr lvl="2">
              <a:spcAft>
                <a:spcPts val="0"/>
              </a:spcAft>
            </a:pPr>
            <a:r>
              <a:rPr lang="cs-CZ" sz="1100" dirty="0">
                <a:solidFill>
                  <a:schemeClr val="tx1"/>
                </a:solidFill>
              </a:rPr>
              <a:t>CS2: Děti ve věku 6 – 11 let (mladší školáci)</a:t>
            </a:r>
          </a:p>
          <a:p>
            <a:pPr lvl="2">
              <a:spcAft>
                <a:spcPts val="0"/>
              </a:spcAft>
            </a:pPr>
            <a:r>
              <a:rPr lang="cs-CZ" sz="1100" dirty="0">
                <a:solidFill>
                  <a:schemeClr val="tx1"/>
                </a:solidFill>
              </a:rPr>
              <a:t>CS3: Děti ve věku 12 – 14 let (starší školáci)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Velikost vzorku:</a:t>
            </a:r>
          </a:p>
          <a:p>
            <a:pPr lvl="2">
              <a:spcBef>
                <a:spcPts val="600"/>
              </a:spcBef>
              <a:buClr>
                <a:srgbClr val="92D050"/>
              </a:buClr>
            </a:pPr>
            <a:r>
              <a:rPr lang="cs-CZ" sz="1100" dirty="0">
                <a:solidFill>
                  <a:schemeClr val="tx1"/>
                </a:solidFill>
              </a:rPr>
              <a:t>N= </a:t>
            </a:r>
            <a:r>
              <a:rPr lang="cs-CZ" sz="1100" b="1" dirty="0">
                <a:solidFill>
                  <a:schemeClr val="tx1"/>
                </a:solidFill>
              </a:rPr>
              <a:t>321 rodičů</a:t>
            </a:r>
            <a:r>
              <a:rPr lang="cs-CZ" sz="1100" dirty="0">
                <a:solidFill>
                  <a:schemeClr val="tx1"/>
                </a:solidFill>
              </a:rPr>
              <a:t>, kteří odpovídali celkově za </a:t>
            </a:r>
            <a:r>
              <a:rPr lang="cs-CZ" sz="1100" b="1" dirty="0">
                <a:solidFill>
                  <a:schemeClr val="tx1"/>
                </a:solidFill>
              </a:rPr>
              <a:t>555 dětí</a:t>
            </a:r>
            <a:r>
              <a:rPr lang="cs-CZ" sz="1100" dirty="0">
                <a:solidFill>
                  <a:schemeClr val="tx1"/>
                </a:solidFill>
              </a:rPr>
              <a:t> </a:t>
            </a:r>
            <a:r>
              <a:rPr lang="cs-CZ" sz="1100" dirty="0" smtClean="0">
                <a:solidFill>
                  <a:schemeClr val="tx1"/>
                </a:solidFill>
              </a:rPr>
              <a:t/>
            </a:r>
            <a:br>
              <a:rPr lang="cs-CZ" sz="1100" dirty="0" smtClean="0">
                <a:solidFill>
                  <a:schemeClr val="tx1"/>
                </a:solidFill>
              </a:rPr>
            </a:br>
            <a:r>
              <a:rPr lang="cs-CZ" sz="1100" dirty="0" smtClean="0">
                <a:solidFill>
                  <a:schemeClr val="tx1"/>
                </a:solidFill>
              </a:rPr>
              <a:t>(</a:t>
            </a:r>
            <a:r>
              <a:rPr lang="cs-CZ" sz="1100" b="1" dirty="0">
                <a:solidFill>
                  <a:schemeClr val="tx1"/>
                </a:solidFill>
              </a:rPr>
              <a:t>CS1: N= 144, CS2: N= 299, CS3: N= 112</a:t>
            </a:r>
            <a:r>
              <a:rPr lang="cs-CZ" sz="1100" dirty="0">
                <a:solidFill>
                  <a:schemeClr val="tx1"/>
                </a:solidFill>
              </a:rPr>
              <a:t>)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Vzorek byl vybrán kombinací náhodného a kvótního výběru a byl převážen tak, aby byl reprezentativní na populaci ČR z hlediska regionu, velikosti místa bydliště rodičů, počtu a věku jejich dětí (věkové kategorie dle CS1, CS2 a CS3). </a:t>
            </a:r>
            <a:r>
              <a:rPr lang="cs-CZ" dirty="0" err="1">
                <a:solidFill>
                  <a:schemeClr val="tx1"/>
                </a:solidFill>
              </a:rPr>
              <a:t>Reprezentativita</a:t>
            </a:r>
            <a:r>
              <a:rPr lang="cs-CZ" dirty="0">
                <a:solidFill>
                  <a:schemeClr val="tx1"/>
                </a:solidFill>
              </a:rPr>
              <a:t> byla určena na základě dat výzkumu MML-TGI společnosti </a:t>
            </a:r>
            <a:r>
              <a:rPr lang="cs-CZ" dirty="0" err="1">
                <a:solidFill>
                  <a:schemeClr val="tx1"/>
                </a:solidFill>
              </a:rPr>
              <a:t>Median</a:t>
            </a:r>
            <a:r>
              <a:rPr lang="cs-CZ" dirty="0">
                <a:solidFill>
                  <a:schemeClr val="tx1"/>
                </a:solidFill>
              </a:rPr>
              <a:t>.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endParaRPr lang="cs-CZ" dirty="0">
              <a:solidFill>
                <a:srgbClr val="4E4E4E"/>
              </a:solidFill>
            </a:endParaRPr>
          </a:p>
          <a:p>
            <a:pPr marL="0" indent="0">
              <a:buNone/>
            </a:pPr>
            <a:endParaRPr lang="cs-CZ" dirty="0">
              <a:solidFill>
                <a:srgbClr val="4E4E4E"/>
              </a:solidFill>
            </a:endParaRPr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4E4E4E"/>
                </a:solidFill>
              </a:rPr>
              <a:t>Metodika </a:t>
            </a:r>
            <a:endParaRPr lang="cs-CZ" dirty="0">
              <a:solidFill>
                <a:srgbClr val="4E4E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1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0"/>
            <a:ext cx="8218812" cy="468000"/>
          </a:xfrm>
        </p:spPr>
        <p:txBody>
          <a:bodyPr/>
          <a:lstStyle/>
          <a:p>
            <a:r>
              <a:rPr lang="cs-CZ" dirty="0">
                <a:solidFill>
                  <a:srgbClr val="4E4E4E"/>
                </a:solidFill>
              </a:rPr>
              <a:t>základní </a:t>
            </a:r>
            <a:r>
              <a:rPr lang="cs-CZ" dirty="0" err="1">
                <a:solidFill>
                  <a:srgbClr val="4E4E4E"/>
                </a:solidFill>
              </a:rPr>
              <a:t>cs</a:t>
            </a:r>
            <a:r>
              <a:rPr lang="cs-CZ" dirty="0">
                <a:solidFill>
                  <a:srgbClr val="4E4E4E"/>
                </a:solidFill>
              </a:rPr>
              <a:t> výzkumu + demografie</a:t>
            </a:r>
          </a:p>
        </p:txBody>
      </p:sp>
      <p:pic>
        <p:nvPicPr>
          <p:cNvPr id="14" name="Obrázek 13" descr="7616476-velka-rozmanita-dav-lida-ha-lkovitou-postavia-ku-barevna-socia-lna-ma-di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196752"/>
            <a:ext cx="1088132" cy="1088132"/>
          </a:xfrm>
          <a:prstGeom prst="rect">
            <a:avLst/>
          </a:prstGeom>
        </p:spPr>
      </p:pic>
      <p:graphicFrame>
        <p:nvGraphicFramePr>
          <p:cNvPr id="13" name="Zástupný symbol pro obsah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70614669"/>
              </p:ext>
            </p:extLst>
          </p:nvPr>
        </p:nvGraphicFramePr>
        <p:xfrm>
          <a:off x="457200" y="2272806"/>
          <a:ext cx="2242592" cy="1828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Zástupný symbol pro obsah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5530913"/>
              </p:ext>
            </p:extLst>
          </p:nvPr>
        </p:nvGraphicFramePr>
        <p:xfrm>
          <a:off x="2843808" y="2265400"/>
          <a:ext cx="3312368" cy="1667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" name="Zástupný symbol pro obsah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1139985"/>
              </p:ext>
            </p:extLst>
          </p:nvPr>
        </p:nvGraphicFramePr>
        <p:xfrm>
          <a:off x="6330592" y="4228339"/>
          <a:ext cx="2880320" cy="2100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Zástupný symbol pro obsah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9707963"/>
              </p:ext>
            </p:extLst>
          </p:nvPr>
        </p:nvGraphicFramePr>
        <p:xfrm>
          <a:off x="1371650" y="4537026"/>
          <a:ext cx="2242592" cy="1828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5" name="Zástupný symbol pro obsah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8723820"/>
              </p:ext>
            </p:extLst>
          </p:nvPr>
        </p:nvGraphicFramePr>
        <p:xfrm>
          <a:off x="251520" y="2448999"/>
          <a:ext cx="252028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8" name="Zástupný symbol pro obsah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0312990"/>
              </p:ext>
            </p:extLst>
          </p:nvPr>
        </p:nvGraphicFramePr>
        <p:xfrm>
          <a:off x="4283968" y="2456655"/>
          <a:ext cx="252028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1" name="Zástupný symbol pro obsah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8490363"/>
              </p:ext>
            </p:extLst>
          </p:nvPr>
        </p:nvGraphicFramePr>
        <p:xfrm>
          <a:off x="6444208" y="2456440"/>
          <a:ext cx="252028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3" name="Zástupný symbol pro obsah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5103599"/>
              </p:ext>
            </p:extLst>
          </p:nvPr>
        </p:nvGraphicFramePr>
        <p:xfrm>
          <a:off x="3302496" y="4527826"/>
          <a:ext cx="252028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24" name="Zástupný symbol pro obsah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7243391"/>
              </p:ext>
            </p:extLst>
          </p:nvPr>
        </p:nvGraphicFramePr>
        <p:xfrm>
          <a:off x="2267744" y="2448998"/>
          <a:ext cx="252028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25" name="Zástupný symbol pro obsah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7855548"/>
              </p:ext>
            </p:extLst>
          </p:nvPr>
        </p:nvGraphicFramePr>
        <p:xfrm>
          <a:off x="5436096" y="4524278"/>
          <a:ext cx="252028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26" name="Zaoblený obdélník 25"/>
          <p:cNvSpPr/>
          <p:nvPr/>
        </p:nvSpPr>
        <p:spPr>
          <a:xfrm>
            <a:off x="2267744" y="1272826"/>
            <a:ext cx="6120680" cy="795340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Zástupný symbol pro obsah 3"/>
          <p:cNvSpPr txBox="1">
            <a:spLocks/>
          </p:cNvSpPr>
          <p:nvPr/>
        </p:nvSpPr>
        <p:spPr>
          <a:xfrm>
            <a:off x="2339752" y="1305931"/>
            <a:ext cx="6048672" cy="860631"/>
          </a:xfrm>
          <a:prstGeom prst="rect">
            <a:avLst/>
          </a:prstGeom>
        </p:spPr>
        <p:txBody>
          <a:bodyPr vert="horz" lIns="91440" tIns="45720" rIns="91440" bIns="46800" rtlCol="0">
            <a:noAutofit/>
          </a:bodyPr>
          <a:lstStyle/>
          <a:p>
            <a:pPr marL="177800" lvl="0" indent="-177800">
              <a:spcAft>
                <a:spcPts val="600"/>
              </a:spcAft>
              <a:buBlip>
                <a:blip r:embed="rId13"/>
              </a:buBlip>
              <a:defRPr/>
            </a:pPr>
            <a:r>
              <a:rPr lang="cs-CZ" sz="105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kumimoji="0" lang="cs-CZ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ílová</a:t>
            </a: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skupina:</a:t>
            </a:r>
            <a:r>
              <a:rPr kumimoji="0" lang="cs-CZ" sz="1050" b="0" i="0" u="none" strike="noStrike" kern="1200" cap="none" spc="0" normalizeH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cs-CZ" sz="1050" b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Rodiče dětí ve věku 3 až 14 let</a:t>
            </a:r>
          </a:p>
          <a:p>
            <a:pPr marL="177800" indent="-177800">
              <a:spcAft>
                <a:spcPts val="600"/>
              </a:spcAft>
              <a:buBlip>
                <a:blip r:embed="rId13"/>
              </a:buBlip>
              <a:defRPr/>
            </a:pPr>
            <a:r>
              <a:rPr lang="cs-CZ" sz="105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Reprezentativita výběru dle regionu a velikosti trvalého bydliště, počtu </a:t>
            </a:r>
            <a:r>
              <a:rPr lang="cs-CZ" sz="1050" dirty="0">
                <a:solidFill>
                  <a:srgbClr val="4E4E4E"/>
                </a:solidFill>
              </a:rPr>
              <a:t>a věku dětí </a:t>
            </a:r>
            <a:endParaRPr lang="cs-CZ" sz="1050" b="1" dirty="0">
              <a:solidFill>
                <a:srgbClr val="4E4E4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77800" lvl="0" indent="-177800">
              <a:spcAft>
                <a:spcPts val="600"/>
              </a:spcAft>
              <a:buBlip>
                <a:blip r:embed="rId13"/>
              </a:buBlip>
              <a:defRPr/>
            </a:pPr>
            <a:r>
              <a:rPr lang="cs-CZ" sz="105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</a:t>
            </a:r>
            <a:r>
              <a:rPr lang="cs-CZ" sz="1050" dirty="0" smtClean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321 </a:t>
            </a:r>
            <a:endParaRPr lang="cs-CZ" sz="1050" dirty="0">
              <a:solidFill>
                <a:srgbClr val="4E4E4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cs-CZ" sz="1050" b="0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38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NAPODOBUJÍ DĚTI CHOVÁNÍ RODIČŮ</a:t>
            </a:r>
            <a:r>
              <a:rPr lang="cs-CZ" sz="2000" dirty="0" smtClean="0">
                <a:solidFill>
                  <a:srgbClr val="4E4E4E"/>
                </a:solidFill>
              </a:rPr>
              <a:t>? 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¾ RODIČŮ DĚTÍ VE VĚKU 3 AŽ 14 LET SI MYSLÍ, ŽE JE JEJICH POTOMCI NAPODOBUJÍ,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A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POČÍTAJÍ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S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TÍM PŘI JEJICH VÝCHOVĚ. POUZE 7 % RODIČŮ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SE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DOMNÍVÁ, ŽE JE JEJICH DĚTI NEKOPÍRUJÍ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A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JSOU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SVÉ.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263477431"/>
              </p:ext>
            </p:extLst>
          </p:nvPr>
        </p:nvGraphicFramePr>
        <p:xfrm>
          <a:off x="2119457" y="2080023"/>
          <a:ext cx="4905086" cy="3639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31899" y="3777790"/>
            <a:ext cx="31902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1600" dirty="0">
                <a:solidFill>
                  <a:srgbClr val="6DAA2D"/>
                </a:solidFill>
                <a:latin typeface="+mj-lt"/>
              </a:rPr>
              <a:t>Ano, a při jeho/jejich výchově s tím </a:t>
            </a:r>
            <a:r>
              <a:rPr lang="cs-CZ" sz="1600" dirty="0" smtClean="0">
                <a:solidFill>
                  <a:srgbClr val="6DAA2D"/>
                </a:solidFill>
                <a:latin typeface="+mj-lt"/>
              </a:rPr>
              <a:t>počítáme.</a:t>
            </a:r>
            <a:endParaRPr lang="cs-CZ" sz="2800" dirty="0">
              <a:solidFill>
                <a:srgbClr val="6DAA2D"/>
              </a:solidFill>
              <a:latin typeface="+mj-lt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5517004" y="3062942"/>
            <a:ext cx="33337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1600" dirty="0">
                <a:solidFill>
                  <a:srgbClr val="0070C0"/>
                </a:solidFill>
              </a:rPr>
              <a:t>Ano, ale při jeho/jejich výchově na to nebereme ohled (nepřizpůsobujeme dítěti/dětem svůj životní styl</a:t>
            </a:r>
            <a:r>
              <a:rPr lang="cs-CZ" sz="1600" dirty="0" smtClean="0">
                <a:solidFill>
                  <a:srgbClr val="0070C0"/>
                </a:solidFill>
              </a:rPr>
              <a:t>).</a:t>
            </a:r>
            <a:endParaRPr lang="cs-CZ" sz="16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5379924" y="4599974"/>
            <a:ext cx="3635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1600" dirty="0">
                <a:solidFill>
                  <a:srgbClr val="FF0000"/>
                </a:solidFill>
              </a:rPr>
              <a:t>Ne, děti se chováním svých rodičů nenechají ovlivnit, jsou </a:t>
            </a:r>
            <a:r>
              <a:rPr lang="cs-CZ" sz="1600" dirty="0" smtClean="0">
                <a:solidFill>
                  <a:srgbClr val="FF0000"/>
                </a:solidFill>
              </a:rPr>
              <a:t>své.</a:t>
            </a:r>
            <a:endParaRPr lang="cs-CZ" sz="1600" dirty="0">
              <a:solidFill>
                <a:srgbClr val="FF0000"/>
              </a:solidFill>
            </a:endParaRPr>
          </a:p>
        </p:txBody>
      </p:sp>
      <p:sp>
        <p:nvSpPr>
          <p:cNvPr id="9" name="Zaoblený obdélníkový bublinový popisek 16"/>
          <p:cNvSpPr/>
          <p:nvPr/>
        </p:nvSpPr>
        <p:spPr>
          <a:xfrm>
            <a:off x="611560" y="4917206"/>
            <a:ext cx="2407814" cy="802262"/>
          </a:xfrm>
          <a:prstGeom prst="wedgeRoundRectCallout">
            <a:avLst>
              <a:gd name="adj1" fmla="val 12241"/>
              <a:gd name="adj2" fmla="val -90780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Mnohem častěji jsou o tom, že děti napodobují jejich chování, přesvědčeni mladí rodiče ve věku </a:t>
            </a:r>
            <a:br>
              <a:rPr lang="cs-CZ" sz="900" dirty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18 až 35 let a při výchově s tím počítají.</a:t>
            </a:r>
          </a:p>
        </p:txBody>
      </p:sp>
      <p:sp>
        <p:nvSpPr>
          <p:cNvPr id="10" name="Zaoblený obdélníkový bublinový popisek 16"/>
          <p:cNvSpPr/>
          <p:nvPr/>
        </p:nvSpPr>
        <p:spPr>
          <a:xfrm>
            <a:off x="3881563" y="5675309"/>
            <a:ext cx="2633543" cy="577242"/>
          </a:xfrm>
          <a:prstGeom prst="wedgeRoundRectCallout">
            <a:avLst>
              <a:gd name="adj1" fmla="val 37290"/>
              <a:gd name="adj2" fmla="val -88465"/>
              <a:gd name="adj3" fmla="val 16667"/>
            </a:avLst>
          </a:pr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To, že děti se chováním svých rodičů nedají ovlivnit, si myslí zejména lidé </a:t>
            </a:r>
            <a:br>
              <a:rPr lang="cs-CZ" sz="900" dirty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se základním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>vzděláním.</a:t>
            </a:r>
            <a:endParaRPr lang="cs-CZ" sz="9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7024542" y="6093296"/>
            <a:ext cx="1507897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rodiče; N= 321</a:t>
            </a:r>
            <a:endParaRPr lang="cs-CZ" sz="800" i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91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V ČEM DĚTI NAPODOBUJÍ RODIČE?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DĚTI NEJČASTĚJI NAPODOBUJÍ TO, JAK SE RODIČE CHOVAJÍ A JAK SE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VYJADŘUJÍ.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444208" y="6093296"/>
            <a:ext cx="208823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rodiče; N= 321/114/215/107</a:t>
            </a:r>
            <a:endParaRPr lang="cs-CZ" sz="800" i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6" name="Graf 5"/>
          <p:cNvGraphicFramePr/>
          <p:nvPr>
            <p:extLst>
              <p:ext uri="{D42A27DB-BD31-4B8C-83A1-F6EECF244321}">
                <p14:modId xmlns:p14="http://schemas.microsoft.com/office/powerpoint/2010/main" val="2052668462"/>
              </p:ext>
            </p:extLst>
          </p:nvPr>
        </p:nvGraphicFramePr>
        <p:xfrm>
          <a:off x="755576" y="1628800"/>
          <a:ext cx="7632848" cy="4561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Zaoblený obdélníkový bublinový popisek 16"/>
          <p:cNvSpPr/>
          <p:nvPr/>
        </p:nvSpPr>
        <p:spPr>
          <a:xfrm>
            <a:off x="6006357" y="3501009"/>
            <a:ext cx="2382067" cy="811298"/>
          </a:xfrm>
          <a:prstGeom prst="wedgeRoundRectCallout">
            <a:avLst>
              <a:gd name="adj1" fmla="val -63549"/>
              <a:gd name="adj2" fmla="val -48168"/>
              <a:gd name="adj3" fmla="val 16667"/>
            </a:avLst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V mluvení, komunikaci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>či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vyjadřování bývají nejčastěji napodobování rodiče předškoláků, naopak starší děti v tomto ohledu napodobují rodiče méně. </a:t>
            </a:r>
          </a:p>
        </p:txBody>
      </p:sp>
    </p:spTree>
    <p:extLst>
      <p:ext uri="{BB962C8B-B14F-4D97-AF65-F5344CB8AC3E}">
        <p14:creationId xmlns:p14="http://schemas.microsoft.com/office/powerpoint/2010/main" val="423433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pl-PL" sz="2000" dirty="0">
                <a:solidFill>
                  <a:srgbClr val="4E4E4E"/>
                </a:solidFill>
              </a:rPr>
              <a:t>CO RODIČE ROZESMÍVÁ, KDYŽ JE DĚTI KOPÍRUJÍ?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NEJČASTĚJI DĚTI SVÉ RODIČE ROZESMĚJÍ TÍM, KDYŽ KOPÍRUJÍ JEJICH STYL MLUVENÍ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A VYJADŘOVÁNÍ.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444208" y="6093296"/>
            <a:ext cx="208823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rodiče; N= 321/114/215/107</a:t>
            </a:r>
            <a:endParaRPr lang="cs-CZ" sz="800" i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6" name="Graf 5"/>
          <p:cNvGraphicFramePr/>
          <p:nvPr>
            <p:extLst>
              <p:ext uri="{D42A27DB-BD31-4B8C-83A1-F6EECF244321}">
                <p14:modId xmlns:p14="http://schemas.microsoft.com/office/powerpoint/2010/main" val="310151201"/>
              </p:ext>
            </p:extLst>
          </p:nvPr>
        </p:nvGraphicFramePr>
        <p:xfrm>
          <a:off x="755576" y="1700808"/>
          <a:ext cx="7632848" cy="4489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Zaoblený obdélníkový bublinový popisek 16"/>
          <p:cNvSpPr/>
          <p:nvPr/>
        </p:nvSpPr>
        <p:spPr>
          <a:xfrm>
            <a:off x="6006356" y="3501009"/>
            <a:ext cx="2680443" cy="576063"/>
          </a:xfrm>
          <a:prstGeom prst="wedgeRoundRectCallout">
            <a:avLst>
              <a:gd name="adj1" fmla="val -63549"/>
              <a:gd name="adj2" fmla="val -48168"/>
              <a:gd name="adj3" fmla="val 16667"/>
            </a:avLst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Hláškami, mluvou a vyjadřováním svých dětí se nejvíce baví rodiče předškoláků.</a:t>
            </a:r>
          </a:p>
        </p:txBody>
      </p:sp>
    </p:spTree>
    <p:extLst>
      <p:ext uri="{BB962C8B-B14F-4D97-AF65-F5344CB8AC3E}">
        <p14:creationId xmlns:p14="http://schemas.microsoft.com/office/powerpoint/2010/main" val="352332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ČETNOST PITÍ V PRŮBĚHU DNE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VĚTŠINA DĚTÍ PIJE DLE ODHADU RODIČŮ ALESPOŇ PĚTKRÁT DENNĚ podobně jako samotní rodiče. Bylo prokázáno, že čím častěji pijí rodiče, tím častěji pijí i jejich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děti.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1752146902"/>
              </p:ext>
            </p:extLst>
          </p:nvPr>
        </p:nvGraphicFramePr>
        <p:xfrm>
          <a:off x="251520" y="1903577"/>
          <a:ext cx="5112568" cy="428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 5"/>
          <p:cNvGraphicFramePr/>
          <p:nvPr>
            <p:extLst>
              <p:ext uri="{D42A27DB-BD31-4B8C-83A1-F6EECF244321}">
                <p14:modId xmlns:p14="http://schemas.microsoft.com/office/powerpoint/2010/main" val="2092454648"/>
              </p:ext>
            </p:extLst>
          </p:nvPr>
        </p:nvGraphicFramePr>
        <p:xfrm>
          <a:off x="5292080" y="2069448"/>
          <a:ext cx="3024336" cy="2295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Zaoblený obdélníkový bublinový popisek 16"/>
          <p:cNvSpPr/>
          <p:nvPr/>
        </p:nvSpPr>
        <p:spPr>
          <a:xfrm>
            <a:off x="5793282" y="4733743"/>
            <a:ext cx="2893518" cy="1018932"/>
          </a:xfrm>
          <a:prstGeom prst="wedgeRoundRectCallout">
            <a:avLst>
              <a:gd name="adj1" fmla="val -63549"/>
              <a:gd name="adj2" fmla="val -48168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Na základě Pearsonova korelačního koeficientu, který dosahuje střední hodnoty korelace (0,4), byl zjištěn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</a:rPr>
              <a:t>vztah mezi frekvencí pití v průběhu dne </a:t>
            </a:r>
            <a:br>
              <a:rPr lang="cs-CZ" sz="900" b="1" dirty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900" b="1" dirty="0">
                <a:solidFill>
                  <a:schemeClr val="tx1">
                    <a:lumMod val="75000"/>
                  </a:schemeClr>
                </a:solidFill>
              </a:rPr>
              <a:t>u rodičů a jejich dětí.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Čím častěji pije rodič, tím častěji pijí i jeho děti.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6228184" y="5970766"/>
            <a:ext cx="2304256" cy="33855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Všechny děti; N= 555/144/299/112</a:t>
            </a:r>
          </a:p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rodiče; N= 321 </a:t>
            </a:r>
            <a:endParaRPr lang="cs-CZ" sz="800" i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86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PRAVIDELNOST PITÍ V PRŮBĚHU DNE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Automaticky a pravidelně pije pouze polovina starších dětí A TAKÉ POLOVINA rodičů.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K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pití se musí pobízet zejména děti předškolního věku. RODIČE MAJÍ V PRAVIDELNOSTI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PITÍ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VLIV NA SVOJE DĚTI –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DĚTI v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TOMTO OHLEDU PŘEBÍRAJÍ NÁVYKY OD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RODIČŮ.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2826404013"/>
              </p:ext>
            </p:extLst>
          </p:nvPr>
        </p:nvGraphicFramePr>
        <p:xfrm>
          <a:off x="251520" y="2055093"/>
          <a:ext cx="5112568" cy="4135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 5"/>
          <p:cNvGraphicFramePr/>
          <p:nvPr>
            <p:extLst>
              <p:ext uri="{D42A27DB-BD31-4B8C-83A1-F6EECF244321}">
                <p14:modId xmlns:p14="http://schemas.microsoft.com/office/powerpoint/2010/main" val="3896024985"/>
              </p:ext>
            </p:extLst>
          </p:nvPr>
        </p:nvGraphicFramePr>
        <p:xfrm>
          <a:off x="5292080" y="2055094"/>
          <a:ext cx="3024336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Zaoblený obdélníkový bublinový popisek 16"/>
          <p:cNvSpPr/>
          <p:nvPr/>
        </p:nvSpPr>
        <p:spPr>
          <a:xfrm>
            <a:off x="5724270" y="4480308"/>
            <a:ext cx="2736162" cy="1179348"/>
          </a:xfrm>
          <a:prstGeom prst="wedgeRoundRectCallout">
            <a:avLst>
              <a:gd name="adj1" fmla="val -63549"/>
              <a:gd name="adj2" fmla="val -48168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Mezi pravidelností pití rodičů a dětí byla zjištěna slabá korelace (0,2),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>tzn. že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</a:rPr>
              <a:t>děti mají tendenci kopírovat pravidelnost pitného režimu od svých rodičů.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 Pokud pije rodič pravidelně, </a:t>
            </a:r>
            <a:br>
              <a:rPr lang="cs-CZ" sz="900" dirty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>dítě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většinou také, ale i naopak – pokud se rodič k pití nutí a pije málo,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>děti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k tomu také inklinují.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6228184" y="5970766"/>
            <a:ext cx="2304256" cy="33855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Všechny děti; N= 555/144/299/112</a:t>
            </a:r>
          </a:p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rodiče; N= 321 </a:t>
            </a:r>
            <a:endParaRPr lang="cs-CZ" sz="800" i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91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ávěrečná zpráva MAGNESIA AD-TRIX_140401">
  <a:themeElements>
    <a:clrScheme name="Stupně šedé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lex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ití písma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6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7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8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9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0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Závěrečná zpráva MAGNESIA AD-TRIX_140401</Template>
  <TotalTime>23715</TotalTime>
  <Words>1032</Words>
  <Application>Microsoft Office PowerPoint</Application>
  <PresentationFormat>Předvádění na obrazovce (4:3)</PresentationFormat>
  <Paragraphs>153</Paragraphs>
  <Slides>17</Slides>
  <Notes>14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Závěrečná zpráva MAGNESIA AD-TRIX_140401</vt:lpstr>
      <vt:lpstr>RODIČE JAKO VZOR PRO DĚTI zpráva z průzkumu</vt:lpstr>
      <vt:lpstr>Metodika </vt:lpstr>
      <vt:lpstr>Metodika </vt:lpstr>
      <vt:lpstr>základní cs výzkumu + demografie</vt:lpstr>
      <vt:lpstr>NAPODOBUJÍ DĚTI CHOVÁNÍ RODIČŮ? </vt:lpstr>
      <vt:lpstr>V ČEM DĚTI NAPODOBUJÍ RODIČE?</vt:lpstr>
      <vt:lpstr>CO RODIČE ROZESMÍVÁ, KDYŽ JE DĚTI KOPÍRUJÍ?</vt:lpstr>
      <vt:lpstr>ČETNOST PITÍ V PRŮBĚHU DNE</vt:lpstr>
      <vt:lpstr>PRAVIDELNOST PITÍ V PRŮBĚHU DNE</vt:lpstr>
      <vt:lpstr>NEJČASTĚJI KONZUMOVANÉ DRUHY NÁPOJŮ</vt:lpstr>
      <vt:lpstr>KONZUMACE SLADKÝCH NÁPOJŮ</vt:lpstr>
      <vt:lpstr>KONZUMACE JÍDLA V PRŮBĚHU DNE</vt:lpstr>
      <vt:lpstr>KONZUMACE ČERSTVÉHO OVOCE NEBO ZELENINY</vt:lpstr>
      <vt:lpstr>POHYB DĚTÍ – MIMO HODINY TV VE ŠKOLE </vt:lpstr>
      <vt:lpstr>ČETNOST ČIŠTĚNÍ ZUBŮ</vt:lpstr>
      <vt:lpstr>VZTAH K NÁVŠTĚVĚ ZUBAŘE</vt:lpstr>
      <vt:lpstr>DĚKUJEME ZA POZORNOST!</vt:lpstr>
    </vt:vector>
  </TitlesOfParts>
  <Company>MÉDEA a.s.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průzkum dehydratace</dc:title>
  <dc:creator>pperlikova</dc:creator>
  <cp:lastModifiedBy>pperlikova</cp:lastModifiedBy>
  <cp:revision>4236</cp:revision>
  <cp:lastPrinted>2019-11-01T14:30:50Z</cp:lastPrinted>
  <dcterms:created xsi:type="dcterms:W3CDTF">2014-04-07T11:54:03Z</dcterms:created>
  <dcterms:modified xsi:type="dcterms:W3CDTF">2020-08-24T14:00:54Z</dcterms:modified>
</cp:coreProperties>
</file>