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theme/themeOverride10.xml" ContentType="application/vnd.openxmlformats-officedocument.themeOverride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10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notesSlides/notesSlide17.xml" ContentType="application/vnd.openxmlformats-officedocument.presentationml.notesSlide+xml"/>
  <Override PartName="/ppt/charts/chart25.xml" ContentType="application/vnd.openxmlformats-officedocument.drawingml.chart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notesSlides/notesSlide19.xml" ContentType="application/vnd.openxmlformats-officedocument.presentationml.notesSlide+xml"/>
  <Override PartName="/ppt/charts/chart27.xml" ContentType="application/vnd.openxmlformats-officedocument.drawingml.chart+xml"/>
  <Override PartName="/ppt/notesSlides/notesSlide20.xml" ContentType="application/vnd.openxmlformats-officedocument.presentationml.notesSlide+xml"/>
  <Override PartName="/ppt/charts/chart28.xml" ContentType="application/vnd.openxmlformats-officedocument.drawingml.chart+xml"/>
  <Override PartName="/ppt/notesSlides/notesSlide21.xml" ContentType="application/vnd.openxmlformats-officedocument.presentationml.notesSlide+xml"/>
  <Override PartName="/ppt/charts/chart29.xml" ContentType="application/vnd.openxmlformats-officedocument.drawingml.chart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handoutMasterIdLst>
    <p:handoutMasterId r:id="rId27"/>
  </p:handoutMasterIdLst>
  <p:sldIdLst>
    <p:sldId id="271" r:id="rId2"/>
    <p:sldId id="1272" r:id="rId3"/>
    <p:sldId id="1988" r:id="rId4"/>
    <p:sldId id="2011" r:id="rId5"/>
    <p:sldId id="2012" r:id="rId6"/>
    <p:sldId id="2014" r:id="rId7"/>
    <p:sldId id="2016" r:id="rId8"/>
    <p:sldId id="2017" r:id="rId9"/>
    <p:sldId id="2019" r:id="rId10"/>
    <p:sldId id="2022" r:id="rId11"/>
    <p:sldId id="2025" r:id="rId12"/>
    <p:sldId id="2026" r:id="rId13"/>
    <p:sldId id="2029" r:id="rId14"/>
    <p:sldId id="2030" r:id="rId15"/>
    <p:sldId id="2031" r:id="rId16"/>
    <p:sldId id="2032" r:id="rId17"/>
    <p:sldId id="2034" r:id="rId18"/>
    <p:sldId id="2037" r:id="rId19"/>
    <p:sldId id="2038" r:id="rId20"/>
    <p:sldId id="2039" r:id="rId21"/>
    <p:sldId id="2040" r:id="rId22"/>
    <p:sldId id="2041" r:id="rId23"/>
    <p:sldId id="2042" r:id="rId24"/>
    <p:sldId id="2043" r:id="rId25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2" userDrawn="1">
          <p15:clr>
            <a:srgbClr val="A4A3A4"/>
          </p15:clr>
        </p15:guide>
        <p15:guide id="2" pos="312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  <p:cmAuthor id="2" name="Markéta Tůmová" initials="MT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7C80"/>
    <a:srgbClr val="99CCFF"/>
    <a:srgbClr val="FFE3AB"/>
    <a:srgbClr val="FF9966"/>
    <a:srgbClr val="FF6600"/>
    <a:srgbClr val="9999FF"/>
    <a:srgbClr val="66CCFF"/>
    <a:srgbClr val="00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42" autoAdjust="0"/>
    <p:restoredTop sz="95401" autoAdjust="0"/>
  </p:normalViewPr>
  <p:slideViewPr>
    <p:cSldViewPr>
      <p:cViewPr>
        <p:scale>
          <a:sx n="90" d="100"/>
          <a:sy n="90" d="100"/>
        </p:scale>
        <p:origin x="-1608" y="-150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18" Type="http://schemas.openxmlformats.org/officeDocument/2006/relationships/slide" Target="slides/slide20.xml"/><Relationship Id="rId3" Type="http://schemas.openxmlformats.org/officeDocument/2006/relationships/slide" Target="slides/slide5.xml"/><Relationship Id="rId21" Type="http://schemas.openxmlformats.org/officeDocument/2006/relationships/slide" Target="slides/slide23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" Type="http://schemas.openxmlformats.org/officeDocument/2006/relationships/slide" Target="slides/slide4.xml"/><Relationship Id="rId16" Type="http://schemas.openxmlformats.org/officeDocument/2006/relationships/slide" Target="slides/slide18.xml"/><Relationship Id="rId20" Type="http://schemas.openxmlformats.org/officeDocument/2006/relationships/slide" Target="slides/slide22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10" Type="http://schemas.openxmlformats.org/officeDocument/2006/relationships/slide" Target="slides/slide12.xml"/><Relationship Id="rId19" Type="http://schemas.openxmlformats.org/officeDocument/2006/relationships/slide" Target="slides/slide21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Relationship Id="rId22" Type="http://schemas.openxmlformats.org/officeDocument/2006/relationships/slide" Target="slides/slide2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9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0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1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3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4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5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6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41040010844591"/>
          <c:y val="0.13208449917131407"/>
          <c:w val="0.70764231746122341"/>
          <c:h val="0.6953076855356985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1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0.49648663209765975</c:v>
                </c:pt>
                <c:pt idx="1">
                  <c:v>0.5035133679023408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7.3592967423410052E-2"/>
          <c:y val="0.81564841188123993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 čemu používají balené vody kromě pití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kupují balené vody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549679886361341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536919099777163"/>
          <c:y val="0.11192649927631991"/>
          <c:w val="0.4743025494644576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Na vaření, pokrmy pro děti</c:v>
                </c:pt>
                <c:pt idx="1">
                  <c:v>Na hygienu, omytí v autě, na chatě, výletě</c:v>
                </c:pt>
                <c:pt idx="2">
                  <c:v>Na kávu, čaj, teplé nápoje</c:v>
                </c:pt>
                <c:pt idx="3">
                  <c:v>Jako alternativa při odstávce vody, rezerva</c:v>
                </c:pt>
                <c:pt idx="4">
                  <c:v>K inhalaci, na kloktání</c:v>
                </c:pt>
                <c:pt idx="5">
                  <c:v>K doplnění minerálů</c:v>
                </c:pt>
                <c:pt idx="6">
                  <c:v>Jiná odpověď</c:v>
                </c:pt>
                <c:pt idx="7">
                  <c:v>Jen na pití, na nic dalšího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0.10487210758635124</c:v>
                </c:pt>
                <c:pt idx="1">
                  <c:v>7.2669497669234473E-2</c:v>
                </c:pt>
                <c:pt idx="2">
                  <c:v>5.116763193988455E-2</c:v>
                </c:pt>
                <c:pt idx="3">
                  <c:v>3.6831101021073454E-2</c:v>
                </c:pt>
                <c:pt idx="4">
                  <c:v>1.7242722899615672E-2</c:v>
                </c:pt>
                <c:pt idx="5">
                  <c:v>1.0302277048475391E-2</c:v>
                </c:pt>
                <c:pt idx="6">
                  <c:v>5.1675582059168813E-2</c:v>
                </c:pt>
                <c:pt idx="7">
                  <c:v>0.69487971019902672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3488128"/>
        <c:axId val="154502848"/>
      </c:barChart>
      <c:catAx>
        <c:axId val="173488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4502848"/>
        <c:crosses val="autoZero"/>
        <c:auto val="1"/>
        <c:lblAlgn val="ctr"/>
        <c:lblOffset val="100"/>
        <c:noMultiLvlLbl val="0"/>
      </c:catAx>
      <c:valAx>
        <c:axId val="15450284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348812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Zda</a:t>
            </a:r>
            <a:r>
              <a:rPr lang="cs-CZ" sz="1100" baseline="0" dirty="0"/>
              <a:t> střídají</a:t>
            </a:r>
            <a:r>
              <a:rPr lang="cs-CZ" sz="1100" dirty="0"/>
              <a:t> balené vody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rgbClr val="5F5F5F"/>
                </a:solidFill>
                <a:latin typeface="+mn-lt"/>
                <a:ea typeface="+mn-ea"/>
                <a:cs typeface="+mn-cs"/>
              </a:rPr>
              <a:t>Jen ti, kteří kupují balené vody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cs-CZ" sz="1050" b="0" i="1" u="none" strike="noStrike" kern="1200" baseline="0" dirty="0">
              <a:solidFill>
                <a:srgbClr val="5F5F5F"/>
              </a:solidFill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457148700649422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591269888931263"/>
          <c:y val="0.23150040750250164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36-4461-8DCD-4CA445C73F0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36-4461-8DCD-4CA445C73F0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36-4461-8DCD-4CA445C73F02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336-4461-8DCD-4CA445C73F0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336-4461-8DCD-4CA445C73F0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36-4461-8DCD-4CA445C73F0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Jsem věrný/á jedné značce</c:v>
                </c:pt>
                <c:pt idx="1">
                  <c:v>Jsem věrný/á několika málo značkám, mezi kterými volím</c:v>
                </c:pt>
                <c:pt idx="2">
                  <c:v>Značky vod střídám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0.16643796977072603</c:v>
                </c:pt>
                <c:pt idx="1">
                  <c:v>0.4095368749761637</c:v>
                </c:pt>
                <c:pt idx="2">
                  <c:v>0.42402515525311008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336-4461-8DCD-4CA445C7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8660653866742074"/>
          <c:y val="0.22792571015897239"/>
          <c:w val="0.37631226400529805"/>
          <c:h val="0.62667912999298858"/>
        </c:manualLayout>
      </c:layout>
      <c:overlay val="0"/>
      <c:txPr>
        <a:bodyPr/>
        <a:lstStyle/>
        <a:p>
          <a:pPr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Jaký</a:t>
            </a:r>
            <a:r>
              <a:rPr lang="cs-CZ" sz="1100" baseline="0" dirty="0"/>
              <a:t> typ balené vody nejčastěji kupují</a:t>
            </a:r>
            <a:endParaRPr lang="cs-CZ" sz="11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rgbClr val="5F5F5F"/>
                </a:solidFill>
                <a:latin typeface="+mn-lt"/>
                <a:ea typeface="+mn-ea"/>
                <a:cs typeface="+mn-cs"/>
              </a:rPr>
              <a:t>Jen ti, kteří kupují balené vody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cs-CZ" sz="1050" b="0" i="1" u="none" strike="noStrike" kern="1200" baseline="0" dirty="0">
              <a:solidFill>
                <a:srgbClr val="5F5F5F"/>
              </a:solidFill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457148700649422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591269888931263"/>
          <c:y val="0.23150040750250164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36-4461-8DCD-4CA445C73F02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36-4461-8DCD-4CA445C73F0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36-4461-8DCD-4CA445C73F02}"/>
              </c:ext>
            </c:extLst>
          </c:dPt>
          <c:dPt>
            <c:idx val="3"/>
            <c:bubble3D val="0"/>
            <c:spPr>
              <a:solidFill>
                <a:srgbClr val="99CC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336-4461-8DCD-4CA445C73F02}"/>
              </c:ext>
            </c:extLst>
          </c:dPt>
          <c:dPt>
            <c:idx val="4"/>
            <c:bubble3D val="0"/>
            <c:spPr>
              <a:solidFill>
                <a:srgbClr val="99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336-4461-8DCD-4CA445C73F02}"/>
              </c:ext>
            </c:extLst>
          </c:dPt>
          <c:dPt>
            <c:idx val="5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36-4461-8DCD-4CA445C73F02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C4-439E-AE63-3E7ABAF983C7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FBA-4BE7-A4AF-312AE3C02551}"/>
              </c:ext>
            </c:extLst>
          </c:dPt>
          <c:dLbls>
            <c:dLbl>
              <c:idx val="0"/>
              <c:layout>
                <c:manualLayout>
                  <c:x val="-3.689805017569333E-2"/>
                  <c:y val="0.1863480783023637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36-4461-8DCD-4CA445C73F02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50" b="1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987745310393166E-2"/>
                  <c:y val="0.197757220096525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C4-439E-AE63-3E7ABAF983C7}"/>
                </c:ext>
              </c:extLst>
            </c:dLbl>
            <c:dLbl>
              <c:idx val="7"/>
              <c:layout>
                <c:manualLayout>
                  <c:x val="2.1828714500128923E-3"/>
                  <c:y val="0.1370507957901928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BA-4BE7-A4AF-312AE3C0255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List1!$A$2:$A$9</c:f>
              <c:strCache>
                <c:ptCount val="8"/>
                <c:pt idx="0">
                  <c:v>Pitnou vodu</c:v>
                </c:pt>
                <c:pt idx="1">
                  <c:v>Pramenitou vodu</c:v>
                </c:pt>
                <c:pt idx="2">
                  <c:v>Minerální vodu</c:v>
                </c:pt>
                <c:pt idx="3">
                  <c:v>Kojeneckou vodu</c:v>
                </c:pt>
                <c:pt idx="4">
                  <c:v>Léčivé minerálky</c:v>
                </c:pt>
                <c:pt idx="5">
                  <c:v>Je to různé, střídám je</c:v>
                </c:pt>
                <c:pt idx="6">
                  <c:v>Nerozlišuji je (netuším či neřeším, čím se balené vody navzájem liší)</c:v>
                </c:pt>
                <c:pt idx="7">
                  <c:v>Nevím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8.551131557521259E-2</c:v>
                </c:pt>
                <c:pt idx="1">
                  <c:v>0.10569559886479961</c:v>
                </c:pt>
                <c:pt idx="2">
                  <c:v>0.43320769308427726</c:v>
                </c:pt>
                <c:pt idx="3">
                  <c:v>3.2790291917001106E-2</c:v>
                </c:pt>
                <c:pt idx="4">
                  <c:v>2.6396731778771786E-2</c:v>
                </c:pt>
                <c:pt idx="5">
                  <c:v>0.23703801367595992</c:v>
                </c:pt>
                <c:pt idx="6">
                  <c:v>7.0428124393322217E-2</c:v>
                </c:pt>
                <c:pt idx="7">
                  <c:v>8.9322307106549387E-3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336-4461-8DCD-4CA445C7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8660653866742074"/>
          <c:y val="0.12968573728867577"/>
          <c:w val="0.4133933989666001"/>
          <c:h val="0.84673666922245294"/>
        </c:manualLayout>
      </c:layout>
      <c:overlay val="0"/>
      <c:txPr>
        <a:bodyPr/>
        <a:lstStyle/>
        <a:p>
          <a:pPr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Důvody nákupu balených </a:t>
            </a:r>
            <a:r>
              <a: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vod</a:t>
            </a: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kupují balené vody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519285273672157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1436466897396482"/>
          <c:y val="0.11192649927631991"/>
          <c:w val="0.45763283868748594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7A4-4F7F-BEFD-9EC37A34107F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7A4-4F7F-BEFD-9EC37A34107F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87A4-4F7F-BEFD-9EC37A34107F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A4-4F7F-BEFD-9EC37A34107F}"/>
                </c:ext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A4-4F7F-BEFD-9EC37A34107F}"/>
                </c:ext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A4-4F7F-BEFD-9EC37A34107F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List1!$A$2:$A$22</c:f>
              <c:strCache>
                <c:ptCount val="21"/>
                <c:pt idx="0">
                  <c:v>Snadno se mi s ní dodržuje pitný režim</c:v>
                </c:pt>
                <c:pt idx="1">
                  <c:v>Obsahuje zdraví prospěšné látky</c:v>
                </c:pt>
                <c:pt idx="2">
                  <c:v>Je chutnější než voda z kohoutku</c:v>
                </c:pt>
                <c:pt idx="3">
                  <c:v>Neobsahuje chemikálie ani dezinfekce</c:v>
                </c:pt>
                <c:pt idx="4">
                  <c:v>Je to hygienické (pocit čistoty, nemožnost závady)</c:v>
                </c:pt>
                <c:pt idx="5">
                  <c:v>Je kvalitnější než voda z kohoutku</c:v>
                </c:pt>
                <c:pt idx="6">
                  <c:v>Na cesty, do auta</c:v>
                </c:pt>
                <c:pt idx="7">
                  <c:v>Nedostupnost pitné vody</c:v>
                </c:pt>
                <c:pt idx="8">
                  <c:v>Mám žízeň</c:v>
                </c:pt>
                <c:pt idx="9">
                  <c:v>Když nemám/zapomenu s sebou pití z domova</c:v>
                </c:pt>
                <c:pt idx="10">
                  <c:v>Kvůli rozmanitosti, změně</c:v>
                </c:pt>
                <c:pt idx="11">
                  <c:v>Pro návštěvu, na oslavu</c:v>
                </c:pt>
                <c:pt idx="12">
                  <c:v>Chuť na perlivou vodu</c:v>
                </c:pt>
                <c:pt idx="13">
                  <c:v>Kvůli manipulaci, mobilitě</c:v>
                </c:pt>
                <c:pt idx="14">
                  <c:v>Kvůli obalu, lahvi</c:v>
                </c:pt>
                <c:pt idx="15">
                  <c:v>Do zásoby, jako rezerva</c:v>
                </c:pt>
                <c:pt idx="16">
                  <c:v>Do práce, školy</c:v>
                </c:pt>
                <c:pt idx="17">
                  <c:v>Pro děti, rodinu</c:v>
                </c:pt>
                <c:pt idx="18">
                  <c:v>Na chuť</c:v>
                </c:pt>
                <c:pt idx="19">
                  <c:v>Jiná odpověď</c:v>
                </c:pt>
                <c:pt idx="20">
                  <c:v>Nevím</c:v>
                </c:pt>
              </c:strCache>
            </c:strRef>
          </c:cat>
          <c:val>
            <c:numRef>
              <c:f>List1!$B$2:$B$22</c:f>
              <c:numCache>
                <c:formatCode>###0.0%</c:formatCode>
                <c:ptCount val="21"/>
                <c:pt idx="0">
                  <c:v>0.42638723871158324</c:v>
                </c:pt>
                <c:pt idx="1">
                  <c:v>0.39744234822872637</c:v>
                </c:pt>
                <c:pt idx="2">
                  <c:v>0.30332715889549416</c:v>
                </c:pt>
                <c:pt idx="3">
                  <c:v>0.14909077552899341</c:v>
                </c:pt>
                <c:pt idx="4">
                  <c:v>0.14837127193770677</c:v>
                </c:pt>
                <c:pt idx="5">
                  <c:v>0.14566600435856789</c:v>
                </c:pt>
                <c:pt idx="6">
                  <c:v>5.1058268179026714E-2</c:v>
                </c:pt>
                <c:pt idx="7">
                  <c:v>4.1990180928272516E-2</c:v>
                </c:pt>
                <c:pt idx="8">
                  <c:v>1.9804729166205817E-2</c:v>
                </c:pt>
                <c:pt idx="9">
                  <c:v>1.9408969551798265E-2</c:v>
                </c:pt>
                <c:pt idx="10">
                  <c:v>1.7444775833538182E-2</c:v>
                </c:pt>
                <c:pt idx="11">
                  <c:v>1.2934305830165809E-2</c:v>
                </c:pt>
                <c:pt idx="12">
                  <c:v>1.2676681087193019E-2</c:v>
                </c:pt>
                <c:pt idx="13">
                  <c:v>1.2409796814842618E-2</c:v>
                </c:pt>
                <c:pt idx="14">
                  <c:v>1.0749083463239627E-2</c:v>
                </c:pt>
                <c:pt idx="15">
                  <c:v>6.8218825412061923E-3</c:v>
                </c:pt>
                <c:pt idx="16">
                  <c:v>6.3316730867247354E-3</c:v>
                </c:pt>
                <c:pt idx="17">
                  <c:v>5.4103894180291849E-3</c:v>
                </c:pt>
                <c:pt idx="18">
                  <c:v>4.9727240502313638E-3</c:v>
                </c:pt>
                <c:pt idx="19">
                  <c:v>1.755987447481791E-2</c:v>
                </c:pt>
                <c:pt idx="20">
                  <c:v>3.3897902058763321E-2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7A4-4F7F-BEFD-9EC37A3410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4687744"/>
        <c:axId val="133796352"/>
      </c:barChart>
      <c:catAx>
        <c:axId val="174687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3796352"/>
        <c:crosses val="autoZero"/>
        <c:auto val="1"/>
        <c:lblAlgn val="ctr"/>
        <c:lblOffset val="100"/>
        <c:noMultiLvlLbl val="0"/>
      </c:catAx>
      <c:valAx>
        <c:axId val="13379635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468774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Důvody, proč nekupují balené vody </a:t>
            </a: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nekupují balené vody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549679886361341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964410499458064"/>
          <c:y val="0.11192649927631991"/>
          <c:w val="0.4743025494644576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Nenabízí nic navíc, voda z kohoutku stačí</c:v>
                </c:pt>
                <c:pt idx="1">
                  <c:v>Je to neekologické</c:v>
                </c:pt>
                <c:pt idx="2">
                  <c:v>Je zbytečně drahá</c:v>
                </c:pt>
                <c:pt idx="3">
                  <c:v>Nechci se tahat s lahvemi</c:v>
                </c:pt>
                <c:pt idx="4">
                  <c:v>Obaly škodí zdraví</c:v>
                </c:pt>
                <c:pt idx="5">
                  <c:v>Jiná odpověď</c:v>
                </c:pt>
                <c:pt idx="6">
                  <c:v>Nevím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0.7521211459640138</c:v>
                </c:pt>
                <c:pt idx="1">
                  <c:v>0.57058080832926028</c:v>
                </c:pt>
                <c:pt idx="2">
                  <c:v>0.43020828854639981</c:v>
                </c:pt>
                <c:pt idx="3">
                  <c:v>0.37881145831197571</c:v>
                </c:pt>
                <c:pt idx="4">
                  <c:v>0.27574227011112995</c:v>
                </c:pt>
                <c:pt idx="5">
                  <c:v>5.5997862152434942E-2</c:v>
                </c:pt>
                <c:pt idx="6">
                  <c:v>9.0636990711227498E-3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4894592"/>
        <c:axId val="173223872"/>
      </c:barChart>
      <c:catAx>
        <c:axId val="1748945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73223872"/>
        <c:crosses val="autoZero"/>
        <c:auto val="1"/>
        <c:lblAlgn val="ctr"/>
        <c:lblOffset val="100"/>
        <c:noMultiLvlLbl val="0"/>
      </c:catAx>
      <c:valAx>
        <c:axId val="17322387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489459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Zda se</a:t>
            </a:r>
            <a:r>
              <a:rPr lang="cs-CZ" sz="1100" baseline="0" dirty="0"/>
              <a:t> voda stáčená z kohoutku nějak upravuje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baseline="0" dirty="0"/>
              <a:t>Jen ti, kteří si myslí, že se v lahvích prodává voda stáčená z kohoutku</a:t>
            </a:r>
            <a:endParaRPr lang="cs-CZ" sz="1050" b="0" i="1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3.1189355583867311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441398668121846"/>
          <c:y val="0.26355819921643181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EA5-4E73-9845-11F689E3D3A0}"/>
              </c:ext>
            </c:extLst>
          </c:dPt>
          <c:dPt>
            <c:idx val="1"/>
            <c:bubble3D val="0"/>
            <c:spPr>
              <a:solidFill>
                <a:srgbClr val="99CC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EA5-4E73-9845-11F689E3D3A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EA5-4E73-9845-11F689E3D3A0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EA5-4E73-9845-11F689E3D3A0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EA5-4E73-9845-11F689E3D3A0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EA5-4E73-9845-11F689E3D3A0}"/>
              </c:ext>
            </c:extLst>
          </c:dPt>
          <c:dLbls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50" b="1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9440278641478507E-2"/>
                  <c:y val="0.1275925296777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EA5-4E73-9845-11F689E3D3A0}"/>
                </c:ext>
              </c:extLst>
            </c:dLbl>
            <c:dLbl>
              <c:idx val="4"/>
              <c:layout>
                <c:manualLayout>
                  <c:x val="1.8393519046224258E-2"/>
                  <c:y val="8.839555404559944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A5-4E73-9845-11F689E3D3A0}"/>
                </c:ext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A5-4E73-9845-11F689E3D3A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Je přímo z kohoutku bez jakýchkoliv úprav</c:v>
                </c:pt>
                <c:pt idx="1">
                  <c:v>Je nějaký způsobem upravená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7.2777093838364434E-2</c:v>
                </c:pt>
                <c:pt idx="1">
                  <c:v>0.50684458182026959</c:v>
                </c:pt>
                <c:pt idx="2">
                  <c:v>0.42037832434136474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EA5-4E73-9845-11F689E3D3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2739013475626895"/>
          <c:y val="0.33009528194408089"/>
          <c:w val="0.33925989432546716"/>
          <c:h val="0.44198798099683095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Zda se</a:t>
            </a:r>
            <a:r>
              <a:rPr lang="cs-CZ" sz="1100" baseline="0" dirty="0"/>
              <a:t> prodává v lahvích i voda stáčená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baseline="0" dirty="0"/>
              <a:t>z kohoutku</a:t>
            </a:r>
            <a:endParaRPr lang="cs-CZ" sz="11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3.1189355583867311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0321663606004562E-2"/>
          <c:y val="0.28506919497679678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36-4461-8DCD-4CA445C73F0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36-4461-8DCD-4CA445C73F02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36-4461-8DCD-4CA445C73F02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336-4461-8DCD-4CA445C73F0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336-4461-8DCD-4CA445C73F0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36-4461-8DCD-4CA445C73F02}"/>
              </c:ext>
            </c:extLst>
          </c:dPt>
          <c:dLbls>
            <c:dLbl>
              <c:idx val="3"/>
              <c:layout>
                <c:manualLayout>
                  <c:x val="8.9440278641478507E-2"/>
                  <c:y val="0.1275925296777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336-4461-8DCD-4CA445C73F02}"/>
                </c:ext>
              </c:extLst>
            </c:dLbl>
            <c:dLbl>
              <c:idx val="4"/>
              <c:layout>
                <c:manualLayout>
                  <c:x val="1.8393519046224258E-2"/>
                  <c:y val="8.839555404559944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36-4461-8DCD-4CA445C73F02}"/>
                </c:ext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36-4461-8DCD-4CA445C73F0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Ano, a je to tak v pořádku</c:v>
                </c:pt>
                <c:pt idx="1">
                  <c:v>Ano, ale neměla by se</c:v>
                </c:pt>
                <c:pt idx="2">
                  <c:v>Ne, nesmí se to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0.1542214847377314</c:v>
                </c:pt>
                <c:pt idx="1">
                  <c:v>0.40456412529572849</c:v>
                </c:pt>
                <c:pt idx="2">
                  <c:v>0.4412143899665405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336-4461-8DCD-4CA445C7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4962661419972943"/>
          <c:y val="0.34581367760332832"/>
          <c:w val="0.27960557487076598"/>
          <c:h val="0.44198798099683095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Zda by</a:t>
            </a:r>
            <a:r>
              <a:rPr lang="cs-CZ" sz="1100" baseline="0" dirty="0"/>
              <a:t> chtěli, aby balená voda stočená z kohoutku byla speciálně značená</a:t>
            </a:r>
            <a:endParaRPr lang="cs-CZ" sz="11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8.7879372530036345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675427527920004"/>
          <c:y val="0.2598519995470131"/>
          <c:w val="0.35445105069267502"/>
          <c:h val="0.5962501106166623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36-4461-8DCD-4CA445C73F0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36-4461-8DCD-4CA445C73F0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36-4461-8DCD-4CA445C73F02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336-4461-8DCD-4CA445C73F0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336-4461-8DCD-4CA445C73F0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36-4461-8DCD-4CA445C73F02}"/>
              </c:ext>
            </c:extLst>
          </c:dPt>
          <c:dLbls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50" b="1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9440278641478507E-2"/>
                  <c:y val="0.1275925296777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336-4461-8DCD-4CA445C73F02}"/>
                </c:ext>
              </c:extLst>
            </c:dLbl>
            <c:dLbl>
              <c:idx val="4"/>
              <c:layout>
                <c:manualLayout>
                  <c:x val="1.8393519046224258E-2"/>
                  <c:y val="8.839555404559944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36-4461-8DCD-4CA445C73F02}"/>
                </c:ext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36-4461-8DCD-4CA445C73F0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Nevím, je mi to jedno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0.71684950039083584</c:v>
                </c:pt>
                <c:pt idx="1">
                  <c:v>3.559634683005488E-2</c:v>
                </c:pt>
                <c:pt idx="2">
                  <c:v>0.24755415277910964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336-4461-8DCD-4CA445C7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512643932420207"/>
          <c:y val="0.37725046892182323"/>
          <c:w val="0.26834741576332793"/>
          <c:h val="0.37911439835984101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Proč by </a:t>
            </a:r>
            <a:r>
              <a:rPr lang="cs-CZ" sz="1100" b="1" i="0" u="none" strike="noStrike" kern="1200" baseline="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měla</a:t>
            </a: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být balená voda stočená z kohoutku </a:t>
            </a:r>
            <a:r>
              <a:rPr lang="cs-CZ" sz="1100" b="1" i="0" u="none" strike="noStrike" kern="1200" baseline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značená</a:t>
            </a: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549679886361341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015371954480129"/>
          <c:y val="0.11192649927631991"/>
          <c:w val="0.52984628045519866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Aby ji lidé zbytečně nekupovali, teče doma</c:v>
                </c:pt>
                <c:pt idx="1">
                  <c:v>Aby lidé věděli, že pochází z kohoutku</c:v>
                </c:pt>
                <c:pt idx="2">
                  <c:v>Kvůli odlišení od ostatních, aby nedošlo k záměně</c:v>
                </c:pt>
                <c:pt idx="3">
                  <c:v>Aby nedošlo ke klamání zákazníka, podvodu</c:v>
                </c:pt>
                <c:pt idx="4">
                  <c:v>Porovnání ceny, měla by být levnější</c:v>
                </c:pt>
                <c:pt idx="5">
                  <c:v>Aby se lidé mohli rozhodnout, vybrat si</c:v>
                </c:pt>
                <c:pt idx="6">
                  <c:v>Jiná odpověď</c:v>
                </c:pt>
                <c:pt idx="7">
                  <c:v>Nevím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0.33144451126824209</c:v>
                </c:pt>
                <c:pt idx="1">
                  <c:v>0.30467410967739333</c:v>
                </c:pt>
                <c:pt idx="2">
                  <c:v>0.17533936597096866</c:v>
                </c:pt>
                <c:pt idx="3">
                  <c:v>6.0503909111125201E-2</c:v>
                </c:pt>
                <c:pt idx="4">
                  <c:v>4.3659582255110158E-2</c:v>
                </c:pt>
                <c:pt idx="5">
                  <c:v>2.3703317330812233E-2</c:v>
                </c:pt>
                <c:pt idx="6">
                  <c:v>0.10075716442760592</c:v>
                </c:pt>
                <c:pt idx="7">
                  <c:v>1.1969353734442779E-2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5197568"/>
        <c:axId val="130145024"/>
      </c:barChart>
      <c:catAx>
        <c:axId val="145197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0145024"/>
        <c:crosses val="autoZero"/>
        <c:auto val="1"/>
        <c:lblAlgn val="ctr"/>
        <c:lblOffset val="100"/>
        <c:noMultiLvlLbl val="0"/>
      </c:catAx>
      <c:valAx>
        <c:axId val="13014502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4519756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Zda ví, jaký je rozdíl mezi pitnou a pramenitou vodou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023264133203306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9781592287651222"/>
          <c:y val="0.11192649927631991"/>
          <c:w val="0.48285237745807547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8EE-4711-8FBE-DDE73CA810EB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List1!$A$2:$A$13</c:f>
              <c:strCache>
                <c:ptCount val="12"/>
                <c:pt idx="0">
                  <c:v>Pramenitá je ze zdroje, z pramene či vrtu, přírodní</c:v>
                </c:pt>
                <c:pt idx="1">
                  <c:v>Pitná je upravovaná chemicky (chlor), pramenitá není</c:v>
                </c:pt>
                <c:pt idx="2">
                  <c:v>Pitná je z kohoutku, z vodovodního řádu</c:v>
                </c:pt>
                <c:pt idx="3">
                  <c:v>Pitná může být z jakéhokoliv zdroje, nemusí být z pramene</c:v>
                </c:pt>
                <c:pt idx="4">
                  <c:v>Pramenitá obsahuje prospěšné látky (véce minerálů), je léčivá</c:v>
                </c:pt>
                <c:pt idx="5">
                  <c:v>Pitná voda splňuje hygienické normy, je vhodná k pití</c:v>
                </c:pt>
                <c:pt idx="6">
                  <c:v>Složení, obsah látek</c:v>
                </c:pt>
                <c:pt idx="7">
                  <c:v>Chuť</c:v>
                </c:pt>
                <c:pt idx="8">
                  <c:v>Pramenitá nemusí být pitná</c:v>
                </c:pt>
                <c:pt idx="9">
                  <c:v>Bublinky</c:v>
                </c:pt>
                <c:pt idx="10">
                  <c:v>Jiná odpověď</c:v>
                </c:pt>
                <c:pt idx="11">
                  <c:v>Ne</c:v>
                </c:pt>
              </c:strCache>
            </c:strRef>
          </c:cat>
          <c:val>
            <c:numRef>
              <c:f>List1!$B$2:$B$13</c:f>
              <c:numCache>
                <c:formatCode>###0.0%</c:formatCode>
                <c:ptCount val="12"/>
                <c:pt idx="0">
                  <c:v>0.32094110830986333</c:v>
                </c:pt>
                <c:pt idx="1">
                  <c:v>0.26439310144409733</c:v>
                </c:pt>
                <c:pt idx="2">
                  <c:v>8.7014509176652377E-2</c:v>
                </c:pt>
                <c:pt idx="3">
                  <c:v>6.6248734971863524E-2</c:v>
                </c:pt>
                <c:pt idx="4">
                  <c:v>5.537967484673479E-2</c:v>
                </c:pt>
                <c:pt idx="5">
                  <c:v>4.3484730903012456E-2</c:v>
                </c:pt>
                <c:pt idx="6">
                  <c:v>2.8416848577040431E-2</c:v>
                </c:pt>
                <c:pt idx="7">
                  <c:v>1.3276483468406985E-2</c:v>
                </c:pt>
                <c:pt idx="8">
                  <c:v>8.8972635984482136E-3</c:v>
                </c:pt>
                <c:pt idx="9">
                  <c:v>8.4421960138322868E-3</c:v>
                </c:pt>
                <c:pt idx="10">
                  <c:v>4.2578427609722767E-2</c:v>
                </c:pt>
                <c:pt idx="11">
                  <c:v>0.45303923990619022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5977984"/>
        <c:axId val="175371328"/>
      </c:barChart>
      <c:catAx>
        <c:axId val="175977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75371328"/>
        <c:crosses val="autoZero"/>
        <c:auto val="1"/>
        <c:lblAlgn val="ctr"/>
        <c:lblOffset val="100"/>
        <c:noMultiLvlLbl val="0"/>
      </c:catAx>
      <c:valAx>
        <c:axId val="17537132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597798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42008672706745781"/>
          <c:w val="0.92702783585538362"/>
          <c:h val="0.36145450736332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18-35 let</c:v>
                </c:pt>
                <c:pt idx="1">
                  <c:v>36-55 let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0.33978254136468861</c:v>
                </c:pt>
                <c:pt idx="1">
                  <c:v>0.39623402240745131</c:v>
                </c:pt>
                <c:pt idx="2">
                  <c:v>0.26398343622786069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B-411F-9536-7E2AD1364B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078976"/>
        <c:axId val="126621312"/>
      </c:barChart>
      <c:catAx>
        <c:axId val="134078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26621312"/>
        <c:crosses val="autoZero"/>
        <c:auto val="1"/>
        <c:lblAlgn val="ctr"/>
        <c:lblOffset val="100"/>
        <c:noMultiLvlLbl val="0"/>
      </c:catAx>
      <c:valAx>
        <c:axId val="12662131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34078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Zda ví, jaký je rozdíl mezi minerální a pramenitou vodou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278467890425538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5987181979780021"/>
          <c:y val="0.10872972122585112"/>
          <c:w val="0.44012818020219979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5C9-4FBB-8070-6F6C695563A5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5C9-4FBB-8070-6F6C695563A5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5C9-4FBB-8070-6F6C695563A5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05C9-4FBB-8070-6F6C695563A5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05C9-4FBB-8070-6F6C695563A5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5C9-4FBB-8070-6F6C695563A5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5C9-4FBB-8070-6F6C695563A5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5C9-4FBB-8070-6F6C695563A5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Obsah minerálů, minerálních látek (minerální více, pramenitá méně)</c:v>
                </c:pt>
                <c:pt idx="1">
                  <c:v>Podle podloží odkud se čerpá (pramen, vrt, studánka)</c:v>
                </c:pt>
                <c:pt idx="2">
                  <c:v>Obsah látek a vitamínů (v minerální více)</c:v>
                </c:pt>
                <c:pt idx="3">
                  <c:v>Pramenitá je čistá, přírodní</c:v>
                </c:pt>
                <c:pt idx="4">
                  <c:v>Perlivost (minerální jsou perlivé, bublinky, přidává se CO2)</c:v>
                </c:pt>
                <c:pt idx="5">
                  <c:v>Jsou léčivé, zdraví prospěšné (minerální)</c:v>
                </c:pt>
                <c:pt idx="6">
                  <c:v>Minerální je upravovaná, pramenitá ne</c:v>
                </c:pt>
                <c:pt idx="7">
                  <c:v>Minerální by se neměli používat často, nevhodná pro kojence</c:v>
                </c:pt>
                <c:pt idx="8">
                  <c:v>Minerální se nesmí upravovat, pramenitá ano</c:v>
                </c:pt>
                <c:pt idx="9">
                  <c:v>Jsou stejné, žádný rozdíl, minimální rozdíl</c:v>
                </c:pt>
                <c:pt idx="10">
                  <c:v>Chuť</c:v>
                </c:pt>
                <c:pt idx="11">
                  <c:v>Jiná odpověď</c:v>
                </c:pt>
                <c:pt idx="12">
                  <c:v>Ne</c:v>
                </c:pt>
              </c:strCache>
            </c:strRef>
          </c:cat>
          <c:val>
            <c:numRef>
              <c:f>List1!$B$2:$B$14</c:f>
              <c:numCache>
                <c:formatCode>###0.0%</c:formatCode>
                <c:ptCount val="13"/>
                <c:pt idx="0">
                  <c:v>0.45189114903381289</c:v>
                </c:pt>
                <c:pt idx="1">
                  <c:v>8.5687673189348154E-2</c:v>
                </c:pt>
                <c:pt idx="2">
                  <c:v>5.6223020366947374E-2</c:v>
                </c:pt>
                <c:pt idx="3">
                  <c:v>3.3422990474138652E-2</c:v>
                </c:pt>
                <c:pt idx="4">
                  <c:v>2.9225346236176886E-2</c:v>
                </c:pt>
                <c:pt idx="5">
                  <c:v>2.0992577116355937E-2</c:v>
                </c:pt>
                <c:pt idx="6">
                  <c:v>1.4162844759698985E-2</c:v>
                </c:pt>
                <c:pt idx="7">
                  <c:v>1.2404337688041955E-2</c:v>
                </c:pt>
                <c:pt idx="8">
                  <c:v>9.014180067995356E-3</c:v>
                </c:pt>
                <c:pt idx="9">
                  <c:v>7.0466920971692989E-3</c:v>
                </c:pt>
                <c:pt idx="10">
                  <c:v>5.6864701966560923E-3</c:v>
                </c:pt>
                <c:pt idx="11">
                  <c:v>2.0540810753281825E-2</c:v>
                </c:pt>
                <c:pt idx="12">
                  <c:v>0.42544380774787027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5C9-4FBB-8070-6F6C695563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6201728"/>
        <c:axId val="175373632"/>
      </c:barChart>
      <c:catAx>
        <c:axId val="176201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75373632"/>
        <c:crosses val="autoZero"/>
        <c:auto val="1"/>
        <c:lblAlgn val="ctr"/>
        <c:lblOffset val="100"/>
        <c:noMultiLvlLbl val="0"/>
      </c:catAx>
      <c:valAx>
        <c:axId val="1753736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620172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Podle čeho vybírají balenou vodu, kterou koupí</a:t>
            </a: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kupují balené vody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3213710131928272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9012488838688704"/>
          <c:y val="0.11192649927631991"/>
          <c:w val="0.40987511161311296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Perlivost (neperlivá, jemně perlivá, perlivá)</c:v>
                </c:pt>
                <c:pt idx="1">
                  <c:v>Cena</c:v>
                </c:pt>
                <c:pt idx="2">
                  <c:v>Druh vody (pitná, pramenitá, minerální, kojenecká, léčivá apod.)</c:v>
                </c:pt>
                <c:pt idx="3">
                  <c:v>Obsah minerálních látek (slabě, středně, silně atd.)</c:v>
                </c:pt>
                <c:pt idx="4">
                  <c:v>Velikost balení</c:v>
                </c:pt>
                <c:pt idx="5">
                  <c:v>Značka</c:v>
                </c:pt>
                <c:pt idx="6">
                  <c:v>Obsah přídatných látek (obsah dezinfekčních, konzervačních atd.)</c:v>
                </c:pt>
                <c:pt idx="7">
                  <c:v>Země původu vody</c:v>
                </c:pt>
                <c:pt idx="8">
                  <c:v>Doporučení přátel či známých</c:v>
                </c:pt>
                <c:pt idx="9">
                  <c:v>Design lahve</c:v>
                </c:pt>
                <c:pt idx="10">
                  <c:v>Etiketa</c:v>
                </c:pt>
                <c:pt idx="11">
                  <c:v>Reklama</c:v>
                </c:pt>
                <c:pt idx="12">
                  <c:v>Chuť</c:v>
                </c:pt>
                <c:pt idx="13">
                  <c:v>Jiná odpověď</c:v>
                </c:pt>
              </c:strCache>
            </c:strRef>
          </c:cat>
          <c:val>
            <c:numRef>
              <c:f>List1!$B$2:$B$15</c:f>
              <c:numCache>
                <c:formatCode>###0.0%</c:formatCode>
                <c:ptCount val="14"/>
                <c:pt idx="0">
                  <c:v>0.71016057380561459</c:v>
                </c:pt>
                <c:pt idx="1">
                  <c:v>0.57354582079018479</c:v>
                </c:pt>
                <c:pt idx="2">
                  <c:v>0.49925803599880469</c:v>
                </c:pt>
                <c:pt idx="3">
                  <c:v>0.41709405797198634</c:v>
                </c:pt>
                <c:pt idx="4">
                  <c:v>0.35486354327496306</c:v>
                </c:pt>
                <c:pt idx="5">
                  <c:v>0.27373407891042795</c:v>
                </c:pt>
                <c:pt idx="6">
                  <c:v>0.13636833119205524</c:v>
                </c:pt>
                <c:pt idx="7">
                  <c:v>0.11652676828554701</c:v>
                </c:pt>
                <c:pt idx="8">
                  <c:v>6.8570965270426179E-2</c:v>
                </c:pt>
                <c:pt idx="9">
                  <c:v>4.3798656394715973E-2</c:v>
                </c:pt>
                <c:pt idx="10">
                  <c:v>3.3172139955189028E-2</c:v>
                </c:pt>
                <c:pt idx="11">
                  <c:v>2.0674415819509892E-2</c:v>
                </c:pt>
                <c:pt idx="12">
                  <c:v>8.2104390957964922E-3</c:v>
                </c:pt>
                <c:pt idx="13">
                  <c:v>2.464671759206468E-3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6202752"/>
        <c:axId val="133761280"/>
      </c:barChart>
      <c:catAx>
        <c:axId val="176202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3761280"/>
        <c:crosses val="autoZero"/>
        <c:auto val="1"/>
        <c:lblAlgn val="ctr"/>
        <c:lblOffset val="100"/>
        <c:noMultiLvlLbl val="0"/>
      </c:catAx>
      <c:valAx>
        <c:axId val="13376128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620275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Jaké přídatné látky nechtějí v balené vodě</a:t>
            </a: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vybírají balené vody podle obsahu přídatných látek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549679886361341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8880561595788365"/>
          <c:y val="0.11192649927631991"/>
          <c:w val="0.431553409496368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9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A83-4683-90C9-40048473A84E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Konzervanty</c:v>
                </c:pt>
                <c:pt idx="1">
                  <c:v>Chemické látky</c:v>
                </c:pt>
                <c:pt idx="2">
                  <c:v>Chlor</c:v>
                </c:pt>
                <c:pt idx="3">
                  <c:v>Barviva</c:v>
                </c:pt>
                <c:pt idx="4">
                  <c:v>Cukr, sladidla</c:v>
                </c:pt>
                <c:pt idx="5">
                  <c:v>Žádné</c:v>
                </c:pt>
                <c:pt idx="6">
                  <c:v>Éčka</c:v>
                </c:pt>
                <c:pt idx="7">
                  <c:v>Umělé látky</c:v>
                </c:pt>
                <c:pt idx="8">
                  <c:v>Jiná odpověď</c:v>
                </c:pt>
                <c:pt idx="9">
                  <c:v>Nevím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0.17404144578205705</c:v>
                </c:pt>
                <c:pt idx="1">
                  <c:v>0.16332017883035782</c:v>
                </c:pt>
                <c:pt idx="2">
                  <c:v>0.14325833679843034</c:v>
                </c:pt>
                <c:pt idx="3">
                  <c:v>0.11997019286250188</c:v>
                </c:pt>
                <c:pt idx="4">
                  <c:v>0.11590806945587497</c:v>
                </c:pt>
                <c:pt idx="5">
                  <c:v>9.1141528576782052E-2</c:v>
                </c:pt>
                <c:pt idx="6">
                  <c:v>8.67679649955269E-2</c:v>
                </c:pt>
                <c:pt idx="7">
                  <c:v>6.8752198253453828E-2</c:v>
                </c:pt>
                <c:pt idx="8">
                  <c:v>0.34060658575298786</c:v>
                </c:pt>
                <c:pt idx="9">
                  <c:v>0.11915068703436947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6574464"/>
        <c:axId val="133763584"/>
      </c:barChart>
      <c:catAx>
        <c:axId val="1765744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3763584"/>
        <c:crosses val="autoZero"/>
        <c:auto val="1"/>
        <c:lblAlgn val="ctr"/>
        <c:lblOffset val="100"/>
        <c:noMultiLvlLbl val="0"/>
      </c:catAx>
      <c:valAx>
        <c:axId val="1337635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657446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Jaké informace čtou na etiketách</a:t>
            </a:r>
            <a:endParaRPr lang="cs-CZ" sz="1100" b="1" i="0" u="none" strike="noStrike" kern="1200" baseline="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kupují balené vody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452463427294202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0422829387172563"/>
          <c:y val="0.11192649927631991"/>
          <c:w val="0.49577170612827437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B5C-44EC-A343-576AED6CDCAE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Obsah minerálů, minerálních látek (horčík, dusík)</c:v>
                </c:pt>
                <c:pt idx="1">
                  <c:v>Složení, obsah látek</c:v>
                </c:pt>
                <c:pt idx="2">
                  <c:v>Perlivost</c:v>
                </c:pt>
                <c:pt idx="3">
                  <c:v>Ano, občas bez konkrétní odpovědi</c:v>
                </c:pt>
                <c:pt idx="4">
                  <c:v>Původ</c:v>
                </c:pt>
                <c:pt idx="5">
                  <c:v>Čím jsou slazené, obsah cukru</c:v>
                </c:pt>
                <c:pt idx="6">
                  <c:v>Výjimečně, většinou ne</c:v>
                </c:pt>
                <c:pt idx="7">
                  <c:v>Značka, název vody, výrobce</c:v>
                </c:pt>
                <c:pt idx="8">
                  <c:v>Druh vody (zda je minerální, kojenecká)</c:v>
                </c:pt>
                <c:pt idx="9">
                  <c:v>Příchuť</c:v>
                </c:pt>
                <c:pt idx="10">
                  <c:v>Všechny</c:v>
                </c:pt>
                <c:pt idx="11">
                  <c:v>Datum spotřeby, expirace, trvanlivost</c:v>
                </c:pt>
                <c:pt idx="12">
                  <c:v>Jiná odpověď</c:v>
                </c:pt>
                <c:pt idx="13">
                  <c:v>Nečtu</c:v>
                </c:pt>
              </c:strCache>
            </c:strRef>
          </c:cat>
          <c:val>
            <c:numRef>
              <c:f>List1!$B$2:$B$15</c:f>
              <c:numCache>
                <c:formatCode>###0.0%</c:formatCode>
                <c:ptCount val="14"/>
                <c:pt idx="0">
                  <c:v>0.16515278522820631</c:v>
                </c:pt>
                <c:pt idx="1">
                  <c:v>0.15779772712262113</c:v>
                </c:pt>
                <c:pt idx="2">
                  <c:v>0.10574048127495829</c:v>
                </c:pt>
                <c:pt idx="3">
                  <c:v>6.7855126262433368E-2</c:v>
                </c:pt>
                <c:pt idx="4">
                  <c:v>6.6157927440608458E-2</c:v>
                </c:pt>
                <c:pt idx="5">
                  <c:v>3.8779728747999377E-2</c:v>
                </c:pt>
                <c:pt idx="6">
                  <c:v>2.6167741952676318E-2</c:v>
                </c:pt>
                <c:pt idx="7">
                  <c:v>2.4701682958362978E-2</c:v>
                </c:pt>
                <c:pt idx="8">
                  <c:v>2.1235725626126342E-2</c:v>
                </c:pt>
                <c:pt idx="9">
                  <c:v>1.858666180743241E-2</c:v>
                </c:pt>
                <c:pt idx="10">
                  <c:v>1.6239475264532583E-2</c:v>
                </c:pt>
                <c:pt idx="11">
                  <c:v>1.4982012050088584E-2</c:v>
                </c:pt>
                <c:pt idx="12">
                  <c:v>2.7903153829226906E-2</c:v>
                </c:pt>
                <c:pt idx="13">
                  <c:v>0.49987576637821862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6799744"/>
        <c:axId val="133766464"/>
      </c:barChart>
      <c:catAx>
        <c:axId val="176799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3766464"/>
        <c:crosses val="autoZero"/>
        <c:auto val="1"/>
        <c:lblAlgn val="ctr"/>
        <c:lblOffset val="100"/>
        <c:noMultiLvlLbl val="0"/>
      </c:catAx>
      <c:valAx>
        <c:axId val="13376646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7679974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Souhlas s výroky</a:t>
            </a:r>
            <a:endParaRPr lang="cs-CZ" sz="1100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8310951560937665"/>
          <c:y val="0.13267624210124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2161004744329"/>
          <c:y val="0.20018947282780891"/>
          <c:w val="0.7307838995255671"/>
          <c:h val="0.587604684167073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Minerálka je jen předražená kohoutková voda. </c:v>
                </c:pt>
                <c:pt idx="1">
                  <c:v>Minerálka obsahuje zdraví prospěšné látky.</c:v>
                </c:pt>
              </c:strCache>
            </c:strRef>
          </c:cat>
          <c:val>
            <c:numRef>
              <c:f>List1!$B$2:$C$2</c:f>
              <c:numCache>
                <c:formatCode>###0.0%</c:formatCode>
                <c:ptCount val="2"/>
                <c:pt idx="0">
                  <c:v>3.0164930227502395E-2</c:v>
                </c:pt>
                <c:pt idx="1">
                  <c:v>0.24592169993193122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Minerálka je jen předražená kohoutková voda. </c:v>
                </c:pt>
                <c:pt idx="1">
                  <c:v>Minerálka obsahuje zdraví prospěšné látky.</c:v>
                </c:pt>
              </c:strCache>
            </c:strRef>
          </c:cat>
          <c:val>
            <c:numRef>
              <c:f>List1!$B$3:$C$3</c:f>
              <c:numCache>
                <c:formatCode>###0.0%</c:formatCode>
                <c:ptCount val="2"/>
                <c:pt idx="0">
                  <c:v>7.7656328754647619E-2</c:v>
                </c:pt>
                <c:pt idx="1">
                  <c:v>0.53720284319092459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Minerálka je jen předražená kohoutková voda. </c:v>
                </c:pt>
                <c:pt idx="1">
                  <c:v>Minerálka obsahuje zdraví prospěšné látky.</c:v>
                </c:pt>
              </c:strCache>
            </c:strRef>
          </c:cat>
          <c:val>
            <c:numRef>
              <c:f>List1!$B$4:$C$4</c:f>
              <c:numCache>
                <c:formatCode>###0.0%</c:formatCode>
                <c:ptCount val="2"/>
                <c:pt idx="0">
                  <c:v>0.12589222679053544</c:v>
                </c:pt>
                <c:pt idx="1">
                  <c:v>0.14738391268164949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Minerálka je jen předražená kohoutková voda. </c:v>
                </c:pt>
                <c:pt idx="1">
                  <c:v>Minerálka obsahuje zdraví prospěšné látky.</c:v>
                </c:pt>
              </c:strCache>
            </c:strRef>
          </c:cat>
          <c:val>
            <c:numRef>
              <c:f>List1!$B$5:$C$5</c:f>
              <c:numCache>
                <c:formatCode>###0.0%</c:formatCode>
                <c:ptCount val="2"/>
                <c:pt idx="0">
                  <c:v>0.42301318217243983</c:v>
                </c:pt>
                <c:pt idx="1">
                  <c:v>1.779192008289646E-2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Minerálka je jen předražená kohoutková voda. </c:v>
                </c:pt>
                <c:pt idx="1">
                  <c:v>Minerálka obsahuje zdraví prospěšné látky.</c:v>
                </c:pt>
              </c:strCache>
            </c:strRef>
          </c:cat>
          <c:val>
            <c:numRef>
              <c:f>List1!$B$6:$C$6</c:f>
              <c:numCache>
                <c:formatCode>###0.0%</c:formatCode>
                <c:ptCount val="2"/>
                <c:pt idx="0">
                  <c:v>0.29571419214247147</c:v>
                </c:pt>
                <c:pt idx="1">
                  <c:v>1.2802069054758098E-2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rgbClr val="4E4E4E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Minerálka je jen předražená kohoutková voda. </c:v>
                </c:pt>
                <c:pt idx="1">
                  <c:v>Minerálka obsahuje zdraví prospěšné látky.</c:v>
                </c:pt>
              </c:strCache>
            </c:strRef>
          </c:cat>
          <c:val>
            <c:numRef>
              <c:f>List1!$B$7:$C$7</c:f>
              <c:numCache>
                <c:formatCode>###0.0%</c:formatCode>
                <c:ptCount val="2"/>
                <c:pt idx="0">
                  <c:v>4.7559139912403188E-2</c:v>
                </c:pt>
                <c:pt idx="1">
                  <c:v>3.8897555057840483E-2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E7-4BB0-BD1D-40B7E29F55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665536"/>
        <c:axId val="176855232"/>
      </c:barChart>
      <c:catAx>
        <c:axId val="17766553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76855232"/>
        <c:crosses val="autoZero"/>
        <c:auto val="1"/>
        <c:lblAlgn val="ctr"/>
        <c:lblOffset val="100"/>
        <c:noMultiLvlLbl val="0"/>
      </c:catAx>
      <c:valAx>
        <c:axId val="176855232"/>
        <c:scaling>
          <c:orientation val="minMax"/>
          <c:min val="0"/>
        </c:scaling>
        <c:delete val="1"/>
        <c:axPos val="t"/>
        <c:numFmt formatCode="0%" sourceLinked="0"/>
        <c:majorTickMark val="none"/>
        <c:minorTickMark val="none"/>
        <c:tickLblPos val="none"/>
        <c:crossAx val="177665536"/>
        <c:crosses val="max"/>
        <c:crossBetween val="between"/>
      </c:valAx>
      <c:spPr>
        <a:solidFill>
          <a:srgbClr val="FFFFFF"/>
        </a:solidFill>
      </c:spPr>
    </c:plotArea>
    <c:legend>
      <c:legendPos val="b"/>
      <c:layout>
        <c:manualLayout>
          <c:xMode val="edge"/>
          <c:yMode val="edge"/>
          <c:x val="0.26902000600756298"/>
          <c:y val="0.80661653782094211"/>
          <c:w val="0.73097999399243707"/>
          <c:h val="0.19338346217905783"/>
        </c:manualLayout>
      </c:layout>
      <c:overlay val="0"/>
      <c:txPr>
        <a:bodyPr/>
        <a:lstStyle/>
        <a:p>
          <a:pPr>
            <a:defRPr sz="9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Souhlas s výroky</a:t>
            </a:r>
            <a:endParaRPr lang="cs-CZ" sz="1100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8310951560937665"/>
          <c:y val="0.13267624210124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2161004744329"/>
          <c:y val="0.20018947282780891"/>
          <c:w val="0.7307838995255671"/>
          <c:h val="0.587604684167073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Slabě a středně mineralizované vody se mohou pít bez omezení.</c:v>
                </c:pt>
                <c:pt idx="1">
                  <c:v>Minerálky se mohou pít jen v omezeném množství.</c:v>
                </c:pt>
              </c:strCache>
            </c:strRef>
          </c:cat>
          <c:val>
            <c:numRef>
              <c:f>List1!$B$2:$C$2</c:f>
              <c:numCache>
                <c:formatCode>###0.0%</c:formatCode>
                <c:ptCount val="2"/>
                <c:pt idx="0">
                  <c:v>4.1094343180289393E-2</c:v>
                </c:pt>
                <c:pt idx="1">
                  <c:v>0.17085972031330121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Slabě a středně mineralizované vody se mohou pít bez omezení.</c:v>
                </c:pt>
                <c:pt idx="1">
                  <c:v>Minerálky se mohou pít jen v omezeném množství.</c:v>
                </c:pt>
              </c:strCache>
            </c:strRef>
          </c:cat>
          <c:val>
            <c:numRef>
              <c:f>List1!$B$3:$C$3</c:f>
              <c:numCache>
                <c:formatCode>###0.0%</c:formatCode>
                <c:ptCount val="2"/>
                <c:pt idx="0">
                  <c:v>0.29035641094131298</c:v>
                </c:pt>
                <c:pt idx="1">
                  <c:v>0.43348641496008095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Slabě a středně mineralizované vody se mohou pít bez omezení.</c:v>
                </c:pt>
                <c:pt idx="1">
                  <c:v>Minerálky se mohou pít jen v omezeném množství.</c:v>
                </c:pt>
              </c:strCache>
            </c:strRef>
          </c:cat>
          <c:val>
            <c:numRef>
              <c:f>List1!$B$4:$C$4</c:f>
              <c:numCache>
                <c:formatCode>###0.0%</c:formatCode>
                <c:ptCount val="2"/>
                <c:pt idx="0">
                  <c:v>0.24017530029144696</c:v>
                </c:pt>
                <c:pt idx="1">
                  <c:v>0.16003851930782764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Slabě a středně mineralizované vody se mohou pít bez omezení.</c:v>
                </c:pt>
                <c:pt idx="1">
                  <c:v>Minerálky se mohou pít jen v omezeném množství.</c:v>
                </c:pt>
              </c:strCache>
            </c:strRef>
          </c:cat>
          <c:val>
            <c:numRef>
              <c:f>List1!$B$5:$C$5</c:f>
              <c:numCache>
                <c:formatCode>###0.0%</c:formatCode>
                <c:ptCount val="2"/>
                <c:pt idx="0">
                  <c:v>0.23381153773577584</c:v>
                </c:pt>
                <c:pt idx="1">
                  <c:v>0.11637105952006327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Slabě a středně mineralizované vody se mohou pít bez omezení.</c:v>
                </c:pt>
                <c:pt idx="1">
                  <c:v>Minerálky se mohou pít jen v omezeném množství.</c:v>
                </c:pt>
              </c:strCache>
            </c:strRef>
          </c:cat>
          <c:val>
            <c:numRef>
              <c:f>List1!$B$6:$C$6</c:f>
              <c:numCache>
                <c:formatCode>###0.0%</c:formatCode>
                <c:ptCount val="2"/>
                <c:pt idx="0">
                  <c:v>3.3936898216095503E-2</c:v>
                </c:pt>
                <c:pt idx="1">
                  <c:v>2.6582682076910388E-2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rgbClr val="4E4E4E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Slabě a středně mineralizované vody se mohou pít bez omezení.</c:v>
                </c:pt>
                <c:pt idx="1">
                  <c:v>Minerálky se mohou pít jen v omezeném množství.</c:v>
                </c:pt>
              </c:strCache>
            </c:strRef>
          </c:cat>
          <c:val>
            <c:numRef>
              <c:f>List1!$B$7:$C$7</c:f>
              <c:numCache>
                <c:formatCode>###0.0%</c:formatCode>
                <c:ptCount val="2"/>
                <c:pt idx="0">
                  <c:v>0.16062550963507916</c:v>
                </c:pt>
                <c:pt idx="1">
                  <c:v>9.2661603821816971E-2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E7-4BB0-BD1D-40B7E29F55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710080"/>
        <c:axId val="177570944"/>
      </c:barChart>
      <c:catAx>
        <c:axId val="1777100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77570944"/>
        <c:crosses val="autoZero"/>
        <c:auto val="1"/>
        <c:lblAlgn val="ctr"/>
        <c:lblOffset val="100"/>
        <c:noMultiLvlLbl val="0"/>
      </c:catAx>
      <c:valAx>
        <c:axId val="177570944"/>
        <c:scaling>
          <c:orientation val="minMax"/>
          <c:min val="0"/>
        </c:scaling>
        <c:delete val="1"/>
        <c:axPos val="t"/>
        <c:numFmt formatCode="0%" sourceLinked="0"/>
        <c:majorTickMark val="none"/>
        <c:minorTickMark val="none"/>
        <c:tickLblPos val="none"/>
        <c:crossAx val="177710080"/>
        <c:crosses val="max"/>
        <c:crossBetween val="between"/>
      </c:valAx>
      <c:spPr>
        <a:solidFill>
          <a:srgbClr val="FFFFFF"/>
        </a:solidFill>
      </c:spPr>
    </c:plotArea>
    <c:legend>
      <c:legendPos val="b"/>
      <c:layout>
        <c:manualLayout>
          <c:xMode val="edge"/>
          <c:yMode val="edge"/>
          <c:x val="0.26902000600756298"/>
          <c:y val="0.80661653782094211"/>
          <c:w val="0.73097999399243707"/>
          <c:h val="0.19116215539522016"/>
        </c:manualLayout>
      </c:layout>
      <c:overlay val="0"/>
      <c:txPr>
        <a:bodyPr/>
        <a:lstStyle/>
        <a:p>
          <a:pPr>
            <a:defRPr sz="9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Souhlas s výroky</a:t>
            </a:r>
            <a:endParaRPr lang="cs-CZ" sz="1100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8310951560937665"/>
          <c:y val="0.13267624210124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2161004744329"/>
          <c:y val="0.20018947282780891"/>
          <c:w val="0.7307838995255671"/>
          <c:h val="0.587604684167073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Děti mohou pít bez obav méně mineralizované vody, pro fyzicky aktivní děti jsou vhodné i více mineralizované vody.</c:v>
                </c:pt>
                <c:pt idx="1">
                  <c:v>Minerálky nejsou vhodné pro děti.</c:v>
                </c:pt>
              </c:strCache>
            </c:strRef>
          </c:cat>
          <c:val>
            <c:numRef>
              <c:f>List1!$B$2:$C$2</c:f>
              <c:numCache>
                <c:formatCode>###0.0%</c:formatCode>
                <c:ptCount val="2"/>
                <c:pt idx="0">
                  <c:v>2.5860100600420353E-2</c:v>
                </c:pt>
                <c:pt idx="1">
                  <c:v>6.1960591386873369E-2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Děti mohou pít bez obav méně mineralizované vody, pro fyzicky aktivní děti jsou vhodné i více mineralizované vody.</c:v>
                </c:pt>
                <c:pt idx="1">
                  <c:v>Minerálky nejsou vhodné pro děti.</c:v>
                </c:pt>
              </c:strCache>
            </c:strRef>
          </c:cat>
          <c:val>
            <c:numRef>
              <c:f>List1!$B$3:$C$3</c:f>
              <c:numCache>
                <c:formatCode>###0.0%</c:formatCode>
                <c:ptCount val="2"/>
                <c:pt idx="0">
                  <c:v>0.24799493709431095</c:v>
                </c:pt>
                <c:pt idx="1">
                  <c:v>0.2364835998759359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Děti mohou pít bez obav méně mineralizované vody, pro fyzicky aktivní děti jsou vhodné i více mineralizované vody.</c:v>
                </c:pt>
                <c:pt idx="1">
                  <c:v>Minerálky nejsou vhodné pro děti.</c:v>
                </c:pt>
              </c:strCache>
            </c:strRef>
          </c:cat>
          <c:val>
            <c:numRef>
              <c:f>List1!$B$4:$C$4</c:f>
              <c:numCache>
                <c:formatCode>###0.0%</c:formatCode>
                <c:ptCount val="2"/>
                <c:pt idx="0">
                  <c:v>0.24165905740764346</c:v>
                </c:pt>
                <c:pt idx="1">
                  <c:v>0.2688801526727928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Děti mohou pít bez obav méně mineralizované vody, pro fyzicky aktivní děti jsou vhodné i více mineralizované vody.</c:v>
                </c:pt>
                <c:pt idx="1">
                  <c:v>Minerálky nejsou vhodné pro děti.</c:v>
                </c:pt>
              </c:strCache>
            </c:strRef>
          </c:cat>
          <c:val>
            <c:numRef>
              <c:f>List1!$B$5:$C$5</c:f>
              <c:numCache>
                <c:formatCode>###0.0%</c:formatCode>
                <c:ptCount val="2"/>
                <c:pt idx="0">
                  <c:v>0.16580903343821596</c:v>
                </c:pt>
                <c:pt idx="1">
                  <c:v>0.21261569799058821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Děti mohou pít bez obav méně mineralizované vody, pro fyzicky aktivní děti jsou vhodné i více mineralizované vody.</c:v>
                </c:pt>
                <c:pt idx="1">
                  <c:v>Minerálky nejsou vhodné pro děti.</c:v>
                </c:pt>
              </c:strCache>
            </c:strRef>
          </c:cat>
          <c:val>
            <c:numRef>
              <c:f>List1!$B$6:$C$6</c:f>
              <c:numCache>
                <c:formatCode>###0.0%</c:formatCode>
                <c:ptCount val="2"/>
                <c:pt idx="0">
                  <c:v>4.7905309892306285E-2</c:v>
                </c:pt>
                <c:pt idx="1">
                  <c:v>7.2241106578992825E-2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rgbClr val="4E4E4E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Děti mohou pít bez obav méně mineralizované vody, pro fyzicky aktivní děti jsou vhodné i více mineralizované vody.</c:v>
                </c:pt>
                <c:pt idx="1">
                  <c:v>Minerálky nejsou vhodné pro děti.</c:v>
                </c:pt>
              </c:strCache>
            </c:strRef>
          </c:cat>
          <c:val>
            <c:numRef>
              <c:f>List1!$B$7:$C$7</c:f>
              <c:numCache>
                <c:formatCode>###0.0%</c:formatCode>
                <c:ptCount val="2"/>
                <c:pt idx="0">
                  <c:v>0.27077156156710286</c:v>
                </c:pt>
                <c:pt idx="1">
                  <c:v>0.14781885149481669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E7-4BB0-BD1D-40B7E29F55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935872"/>
        <c:axId val="177573824"/>
      </c:barChart>
      <c:catAx>
        <c:axId val="17793587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77573824"/>
        <c:crosses val="autoZero"/>
        <c:auto val="1"/>
        <c:lblAlgn val="ctr"/>
        <c:lblOffset val="100"/>
        <c:noMultiLvlLbl val="0"/>
      </c:catAx>
      <c:valAx>
        <c:axId val="177573824"/>
        <c:scaling>
          <c:orientation val="minMax"/>
          <c:min val="0"/>
        </c:scaling>
        <c:delete val="1"/>
        <c:axPos val="t"/>
        <c:numFmt formatCode="0%" sourceLinked="0"/>
        <c:majorTickMark val="none"/>
        <c:minorTickMark val="none"/>
        <c:tickLblPos val="none"/>
        <c:crossAx val="177935872"/>
        <c:crosses val="max"/>
        <c:crossBetween val="between"/>
      </c:valAx>
      <c:spPr>
        <a:solidFill>
          <a:srgbClr val="FFFFFF"/>
        </a:solidFill>
      </c:spPr>
    </c:plotArea>
    <c:legend>
      <c:legendPos val="b"/>
      <c:layout>
        <c:manualLayout>
          <c:xMode val="edge"/>
          <c:yMode val="edge"/>
          <c:x val="0.26902000600756298"/>
          <c:y val="0.80661653782094211"/>
          <c:w val="0.73097999399243707"/>
          <c:h val="0.19338346217905783"/>
        </c:manualLayout>
      </c:layout>
      <c:overlay val="0"/>
      <c:txPr>
        <a:bodyPr/>
        <a:lstStyle/>
        <a:p>
          <a:pPr>
            <a:defRPr sz="9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Souhlas s výroky</a:t>
            </a:r>
            <a:endParaRPr lang="cs-CZ" sz="1100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8310951560937665"/>
          <c:y val="0.13267624210124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2161004744329"/>
          <c:y val="0.20018947282780891"/>
          <c:w val="0.7307838995255671"/>
          <c:h val="0.587604684167073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Většina minerálních vod obsahuje velice malé množství sodíku.</c:v>
                </c:pt>
                <c:pt idx="1">
                  <c:v>Minerálky obsahují hodně sodíku, a proto by se jim měli vyhýbat zejména lidé s vysokým krevním tlakem.</c:v>
                </c:pt>
              </c:strCache>
            </c:strRef>
          </c:cat>
          <c:val>
            <c:numRef>
              <c:f>List1!$B$2:$C$2</c:f>
              <c:numCache>
                <c:formatCode>###0.0%</c:formatCode>
                <c:ptCount val="2"/>
                <c:pt idx="0">
                  <c:v>1.7192307088637847E-2</c:v>
                </c:pt>
                <c:pt idx="1">
                  <c:v>4.4320705081277341E-2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Většina minerálních vod obsahuje velice malé množství sodíku.</c:v>
                </c:pt>
                <c:pt idx="1">
                  <c:v>Minerálky obsahují hodně sodíku, a proto by se jim měli vyhýbat zejména lidé s vysokým krevním tlakem.</c:v>
                </c:pt>
              </c:strCache>
            </c:strRef>
          </c:cat>
          <c:val>
            <c:numRef>
              <c:f>List1!$B$3:$C$3</c:f>
              <c:numCache>
                <c:formatCode>###0.0%</c:formatCode>
                <c:ptCount val="2"/>
                <c:pt idx="0">
                  <c:v>0.14637804030172974</c:v>
                </c:pt>
                <c:pt idx="1">
                  <c:v>0.16357477031192083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Většina minerálních vod obsahuje velice malé množství sodíku.</c:v>
                </c:pt>
                <c:pt idx="1">
                  <c:v>Minerálky obsahují hodně sodíku, a proto by se jim měli vyhýbat zejména lidé s vysokým krevním tlakem.</c:v>
                </c:pt>
              </c:strCache>
            </c:strRef>
          </c:cat>
          <c:val>
            <c:numRef>
              <c:f>List1!$B$4:$C$4</c:f>
              <c:numCache>
                <c:formatCode>###0.0%</c:formatCode>
                <c:ptCount val="2"/>
                <c:pt idx="0">
                  <c:v>0.24731367233379042</c:v>
                </c:pt>
                <c:pt idx="1">
                  <c:v>0.25790433833767068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Většina minerálních vod obsahuje velice malé množství sodíku.</c:v>
                </c:pt>
                <c:pt idx="1">
                  <c:v>Minerálky obsahují hodně sodíku, a proto by se jim měli vyhýbat zejména lidé s vysokým krevním tlakem.</c:v>
                </c:pt>
              </c:strCache>
            </c:strRef>
          </c:cat>
          <c:val>
            <c:numRef>
              <c:f>List1!$B$5:$C$5</c:f>
              <c:numCache>
                <c:formatCode>###0.0%</c:formatCode>
                <c:ptCount val="2"/>
                <c:pt idx="0">
                  <c:v>8.6288013648986125E-2</c:v>
                </c:pt>
                <c:pt idx="1">
                  <c:v>7.7117177676929577E-2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Většina minerálních vod obsahuje velice malé množství sodíku.</c:v>
                </c:pt>
                <c:pt idx="1">
                  <c:v>Minerálky obsahují hodně sodíku, a proto by se jim měli vyhýbat zejména lidé s vysokým krevním tlakem.</c:v>
                </c:pt>
              </c:strCache>
            </c:strRef>
          </c:cat>
          <c:val>
            <c:numRef>
              <c:f>List1!$B$6:$C$6</c:f>
              <c:numCache>
                <c:formatCode>###0.0%</c:formatCode>
                <c:ptCount val="2"/>
                <c:pt idx="0">
                  <c:v>2.2545830544555147E-2</c:v>
                </c:pt>
                <c:pt idx="1">
                  <c:v>2.24802964406185E-2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rgbClr val="4E4E4E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Většina minerálních vod obsahuje velice malé množství sodíku.</c:v>
                </c:pt>
                <c:pt idx="1">
                  <c:v>Minerálky obsahují hodně sodíku, a proto by se jim měli vyhýbat zejména lidé s vysokým krevním tlakem.</c:v>
                </c:pt>
              </c:strCache>
            </c:strRef>
          </c:cat>
          <c:val>
            <c:numRef>
              <c:f>List1!$B$7:$C$7</c:f>
              <c:numCache>
                <c:formatCode>###0.0%</c:formatCode>
                <c:ptCount val="2"/>
                <c:pt idx="0">
                  <c:v>0.48028213608230075</c:v>
                </c:pt>
                <c:pt idx="1">
                  <c:v>0.43460271215158341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E7-4BB0-BD1D-40B7E29F55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082816"/>
        <c:axId val="177577280"/>
      </c:barChart>
      <c:catAx>
        <c:axId val="17808281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77577280"/>
        <c:crosses val="autoZero"/>
        <c:auto val="1"/>
        <c:lblAlgn val="ctr"/>
        <c:lblOffset val="100"/>
        <c:noMultiLvlLbl val="0"/>
      </c:catAx>
      <c:valAx>
        <c:axId val="177577280"/>
        <c:scaling>
          <c:orientation val="minMax"/>
          <c:min val="0"/>
        </c:scaling>
        <c:delete val="1"/>
        <c:axPos val="t"/>
        <c:numFmt formatCode="0%" sourceLinked="0"/>
        <c:majorTickMark val="none"/>
        <c:minorTickMark val="none"/>
        <c:tickLblPos val="none"/>
        <c:crossAx val="178082816"/>
        <c:crosses val="max"/>
        <c:crossBetween val="between"/>
      </c:valAx>
      <c:spPr>
        <a:solidFill>
          <a:srgbClr val="FFFFFF"/>
        </a:solidFill>
      </c:spPr>
    </c:plotArea>
    <c:legend>
      <c:legendPos val="b"/>
      <c:layout>
        <c:manualLayout>
          <c:xMode val="edge"/>
          <c:yMode val="edge"/>
          <c:x val="0.26902000600756298"/>
          <c:y val="0.80661653782094211"/>
          <c:w val="0.73097999399243707"/>
          <c:h val="0.19338346217905783"/>
        </c:manualLayout>
      </c:layout>
      <c:overlay val="0"/>
      <c:txPr>
        <a:bodyPr/>
        <a:lstStyle/>
        <a:p>
          <a:pPr>
            <a:defRPr sz="9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Souhlas s výroky</a:t>
            </a:r>
            <a:endParaRPr lang="cs-CZ" sz="1100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8310951560937665"/>
          <c:y val="0.13267624210124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2161004744329"/>
          <c:y val="0.20018947282780891"/>
          <c:w val="0.7307838995255671"/>
          <c:h val="0.587604684167073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Minerálky podporují vznik ledvinových kamenů.</c:v>
                </c:pt>
                <c:pt idx="1">
                  <c:v>Minerálky jsou v případě onemocnění močových cest včetně ledvin vhodnou součástí pitného režimu.</c:v>
                </c:pt>
              </c:strCache>
            </c:strRef>
          </c:cat>
          <c:val>
            <c:numRef>
              <c:f>List1!$B$2:$C$2</c:f>
              <c:numCache>
                <c:formatCode>###0.0%</c:formatCode>
                <c:ptCount val="2"/>
                <c:pt idx="0">
                  <c:v>5.3836881845699021E-2</c:v>
                </c:pt>
                <c:pt idx="1">
                  <c:v>6.9298294392104456E-2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Minerálky podporují vznik ledvinových kamenů.</c:v>
                </c:pt>
                <c:pt idx="1">
                  <c:v>Minerálky jsou v případě onemocnění močových cest včetně ledvin vhodnou součástí pitného režimu.</c:v>
                </c:pt>
              </c:strCache>
            </c:strRef>
          </c:cat>
          <c:val>
            <c:numRef>
              <c:f>List1!$B$3:$C$3</c:f>
              <c:numCache>
                <c:formatCode>###0.0%</c:formatCode>
                <c:ptCount val="2"/>
                <c:pt idx="0">
                  <c:v>0.16908389773265725</c:v>
                </c:pt>
                <c:pt idx="1">
                  <c:v>0.23577290959463826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Minerálky podporují vznik ledvinových kamenů.</c:v>
                </c:pt>
                <c:pt idx="1">
                  <c:v>Minerálky jsou v případě onemocnění močových cest včetně ledvin vhodnou součástí pitného režimu.</c:v>
                </c:pt>
              </c:strCache>
            </c:strRef>
          </c:cat>
          <c:val>
            <c:numRef>
              <c:f>List1!$B$4:$C$4</c:f>
              <c:numCache>
                <c:formatCode>###0.0%</c:formatCode>
                <c:ptCount val="2"/>
                <c:pt idx="0">
                  <c:v>0.19762778496841713</c:v>
                </c:pt>
                <c:pt idx="1">
                  <c:v>0.19468294476686648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Minerálky podporují vznik ledvinových kamenů.</c:v>
                </c:pt>
                <c:pt idx="1">
                  <c:v>Minerálky jsou v případě onemocnění močových cest včetně ledvin vhodnou součástí pitného režimu.</c:v>
                </c:pt>
              </c:strCache>
            </c:strRef>
          </c:cat>
          <c:val>
            <c:numRef>
              <c:f>List1!$B$5:$C$5</c:f>
              <c:numCache>
                <c:formatCode>###0.0%</c:formatCode>
                <c:ptCount val="2"/>
                <c:pt idx="0">
                  <c:v>0.23424789836874585</c:v>
                </c:pt>
                <c:pt idx="1">
                  <c:v>0.14204745688413625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Minerálky podporují vznik ledvinových kamenů.</c:v>
                </c:pt>
                <c:pt idx="1">
                  <c:v>Minerálky jsou v případě onemocnění močových cest včetně ledvin vhodnou součástí pitného režimu.</c:v>
                </c:pt>
              </c:strCache>
            </c:strRef>
          </c:cat>
          <c:val>
            <c:numRef>
              <c:f>List1!$B$6:$C$6</c:f>
              <c:numCache>
                <c:formatCode>###0.0%</c:formatCode>
                <c:ptCount val="2"/>
                <c:pt idx="0">
                  <c:v>5.8497324451232909E-2</c:v>
                </c:pt>
                <c:pt idx="1">
                  <c:v>9.4576267118996638E-2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rgbClr val="4E4E4E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Minerálky podporují vznik ledvinových kamenů.</c:v>
                </c:pt>
                <c:pt idx="1">
                  <c:v>Minerálky jsou v případě onemocnění močových cest včetně ledvin vhodnou součástí pitného režimu.</c:v>
                </c:pt>
              </c:strCache>
            </c:strRef>
          </c:cat>
          <c:val>
            <c:numRef>
              <c:f>List1!$B$7:$C$7</c:f>
              <c:numCache>
                <c:formatCode>###0.0%</c:formatCode>
                <c:ptCount val="2"/>
                <c:pt idx="0">
                  <c:v>0.28670621263324775</c:v>
                </c:pt>
                <c:pt idx="1">
                  <c:v>0.26362212724325756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E7-4BB0-BD1D-40B7E29F55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188800"/>
        <c:axId val="177843008"/>
      </c:barChart>
      <c:catAx>
        <c:axId val="17818880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77843008"/>
        <c:crosses val="autoZero"/>
        <c:auto val="1"/>
        <c:lblAlgn val="ctr"/>
        <c:lblOffset val="100"/>
        <c:noMultiLvlLbl val="0"/>
      </c:catAx>
      <c:valAx>
        <c:axId val="177843008"/>
        <c:scaling>
          <c:orientation val="minMax"/>
          <c:min val="0"/>
        </c:scaling>
        <c:delete val="1"/>
        <c:axPos val="t"/>
        <c:numFmt formatCode="0%" sourceLinked="0"/>
        <c:majorTickMark val="none"/>
        <c:minorTickMark val="none"/>
        <c:tickLblPos val="none"/>
        <c:crossAx val="178188800"/>
        <c:crosses val="max"/>
        <c:crossBetween val="between"/>
      </c:valAx>
      <c:spPr>
        <a:solidFill>
          <a:srgbClr val="FFFFFF"/>
        </a:solidFill>
      </c:spPr>
    </c:plotArea>
    <c:legend>
      <c:legendPos val="b"/>
      <c:layout>
        <c:manualLayout>
          <c:xMode val="edge"/>
          <c:yMode val="edge"/>
          <c:x val="0.26902000600756298"/>
          <c:y val="0.80661653782094211"/>
          <c:w val="0.73097999399243707"/>
          <c:h val="0.19338346217905783"/>
        </c:manualLayout>
      </c:layout>
      <c:overlay val="0"/>
      <c:txPr>
        <a:bodyPr/>
        <a:lstStyle/>
        <a:p>
          <a:pPr>
            <a:defRPr sz="9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Souhlas s výroky</a:t>
            </a:r>
            <a:endParaRPr lang="cs-CZ" sz="1100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8310951560937665"/>
          <c:y val="0.13267624210124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2161004744329"/>
          <c:y val="0.20018947282780891"/>
          <c:w val="0.7307838995255671"/>
          <c:h val="0.587604684167073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Působení slunce na lahev nemusí mít vliv na její obsah.</c:v>
                </c:pt>
                <c:pt idx="1">
                  <c:v>Lahev mění na slunci minerálku v nebezpečný obsah.</c:v>
                </c:pt>
              </c:strCache>
            </c:strRef>
          </c:cat>
          <c:val>
            <c:numRef>
              <c:f>List1!$B$2:$C$2</c:f>
              <c:numCache>
                <c:formatCode>###0.0%</c:formatCode>
                <c:ptCount val="2"/>
                <c:pt idx="0">
                  <c:v>3.9793636544354277E-2</c:v>
                </c:pt>
                <c:pt idx="1">
                  <c:v>0.10822811779524014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7-4BB0-BD1D-40B7E29F550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Působení slunce na lahev nemusí mít vliv na její obsah.</c:v>
                </c:pt>
                <c:pt idx="1">
                  <c:v>Lahev mění na slunci minerálku v nebezpečný obsah.</c:v>
                </c:pt>
              </c:strCache>
            </c:strRef>
          </c:cat>
          <c:val>
            <c:numRef>
              <c:f>List1!$B$3:$C$3</c:f>
              <c:numCache>
                <c:formatCode>###0.0%</c:formatCode>
                <c:ptCount val="2"/>
                <c:pt idx="0">
                  <c:v>0.11166020551061512</c:v>
                </c:pt>
                <c:pt idx="1">
                  <c:v>0.27739784237419007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E7-4BB0-BD1D-40B7E29F550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Působení slunce na lahev nemusí mít vliv na její obsah.</c:v>
                </c:pt>
                <c:pt idx="1">
                  <c:v>Lahev mění na slunci minerálku v nebezpečný obsah.</c:v>
                </c:pt>
              </c:strCache>
            </c:strRef>
          </c:cat>
          <c:val>
            <c:numRef>
              <c:f>List1!$B$4:$C$4</c:f>
              <c:numCache>
                <c:formatCode>###0.0%</c:formatCode>
                <c:ptCount val="2"/>
                <c:pt idx="0">
                  <c:v>9.7491652236552429E-2</c:v>
                </c:pt>
                <c:pt idx="1">
                  <c:v>0.16852802916879547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E7-4BB0-BD1D-40B7E29F550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Působení slunce na lahev nemusí mít vliv na její obsah.</c:v>
                </c:pt>
                <c:pt idx="1">
                  <c:v>Lahev mění na slunci minerálku v nebezpečný obsah.</c:v>
                </c:pt>
              </c:strCache>
            </c:strRef>
          </c:cat>
          <c:val>
            <c:numRef>
              <c:f>List1!$B$5:$C$5</c:f>
              <c:numCache>
                <c:formatCode>###0.0%</c:formatCode>
                <c:ptCount val="2"/>
                <c:pt idx="0">
                  <c:v>0.30469773246825005</c:v>
                </c:pt>
                <c:pt idx="1">
                  <c:v>0.1504514177701731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E7-4BB0-BD1D-40B7E29F550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BB0-BD1D-40B7E29F550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800" b="0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List1!$B$1:$C$1</c:f>
              <c:strCache>
                <c:ptCount val="2"/>
                <c:pt idx="0">
                  <c:v>Působení slunce na lahev nemusí mít vliv na její obsah.</c:v>
                </c:pt>
                <c:pt idx="1">
                  <c:v>Lahev mění na slunci minerálku v nebezpečný obsah.</c:v>
                </c:pt>
              </c:strCache>
            </c:strRef>
          </c:cat>
          <c:val>
            <c:numRef>
              <c:f>List1!$B$6:$C$6</c:f>
              <c:numCache>
                <c:formatCode>###0.0%</c:formatCode>
                <c:ptCount val="2"/>
                <c:pt idx="0">
                  <c:v>0.32405871619582011</c:v>
                </c:pt>
                <c:pt idx="1">
                  <c:v>7.2157395219601586E-2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E7-4BB0-BD1D-40B7E29F550D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0" i="0" u="none" strike="noStrike" kern="1200" baseline="0">
                    <a:solidFill>
                      <a:srgbClr val="4E4E4E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List1!$B$1:$C$1</c:f>
              <c:strCache>
                <c:ptCount val="2"/>
                <c:pt idx="0">
                  <c:v>Působení slunce na lahev nemusí mít vliv na její obsah.</c:v>
                </c:pt>
                <c:pt idx="1">
                  <c:v>Lahev mění na slunci minerálku v nebezpečný obsah.</c:v>
                </c:pt>
              </c:strCache>
            </c:strRef>
          </c:cat>
          <c:val>
            <c:numRef>
              <c:f>List1!$B$7:$C$7</c:f>
              <c:numCache>
                <c:formatCode>###0.0%</c:formatCode>
                <c:ptCount val="2"/>
                <c:pt idx="0">
                  <c:v>0.12229805704440785</c:v>
                </c:pt>
                <c:pt idx="1">
                  <c:v>0.22323719767199932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1E7-4BB0-BD1D-40B7E29F55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491904"/>
        <c:axId val="177847040"/>
      </c:barChart>
      <c:catAx>
        <c:axId val="17849190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77847040"/>
        <c:crosses val="autoZero"/>
        <c:auto val="1"/>
        <c:lblAlgn val="ctr"/>
        <c:lblOffset val="100"/>
        <c:noMultiLvlLbl val="0"/>
      </c:catAx>
      <c:valAx>
        <c:axId val="177847040"/>
        <c:scaling>
          <c:orientation val="minMax"/>
          <c:min val="0"/>
        </c:scaling>
        <c:delete val="1"/>
        <c:axPos val="t"/>
        <c:numFmt formatCode="0%" sourceLinked="0"/>
        <c:majorTickMark val="none"/>
        <c:minorTickMark val="none"/>
        <c:tickLblPos val="none"/>
        <c:crossAx val="178491904"/>
        <c:crosses val="max"/>
        <c:crossBetween val="between"/>
      </c:valAx>
      <c:spPr>
        <a:solidFill>
          <a:srgbClr val="FFFFFF"/>
        </a:solidFill>
      </c:spPr>
    </c:plotArea>
    <c:legend>
      <c:legendPos val="b"/>
      <c:layout>
        <c:manualLayout>
          <c:xMode val="edge"/>
          <c:yMode val="edge"/>
          <c:x val="0.26902000600756298"/>
          <c:y val="0.80661653782094211"/>
          <c:w val="0.73097999399243707"/>
          <c:h val="0.19338346217905783"/>
        </c:manualLayout>
      </c:layout>
      <c:overlay val="0"/>
      <c:txPr>
        <a:bodyPr/>
        <a:lstStyle/>
        <a:p>
          <a:pPr>
            <a:defRPr sz="9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35619058538674508"/>
          <c:w val="0.92702783585538362"/>
          <c:h val="0.37379164292049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0.35513134491635767</c:v>
                </c:pt>
                <c:pt idx="1">
                  <c:v>0.17929568366167209</c:v>
                </c:pt>
                <c:pt idx="2">
                  <c:v>0.2183612204082894</c:v>
                </c:pt>
                <c:pt idx="3">
                  <c:v>0.24721175101368065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080512"/>
        <c:axId val="126623040"/>
      </c:barChart>
      <c:catAx>
        <c:axId val="134080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26623040"/>
        <c:crosses val="autoZero"/>
        <c:auto val="1"/>
        <c:lblAlgn val="ctr"/>
        <c:lblOffset val="100"/>
        <c:noMultiLvlLbl val="0"/>
      </c:catAx>
      <c:valAx>
        <c:axId val="126623040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34080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Typ domácnosti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1103198790732209"/>
          <c:w val="0.43889984446172625"/>
          <c:h val="0.869269022566780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S rodiči/rodičem</c:v>
                </c:pt>
                <c:pt idx="1">
                  <c:v>Sám/sama bezdětný/bezdětná</c:v>
                </c:pt>
                <c:pt idx="2">
                  <c:v>Sám/sama, dítě/děti se již odstěhovaly</c:v>
                </c:pt>
                <c:pt idx="3">
                  <c:v>S partnerem/partnerkou bezdětní</c:v>
                </c:pt>
                <c:pt idx="4">
                  <c:v>S partnerem/partnerkou a dítětem/dětmi</c:v>
                </c:pt>
                <c:pt idx="5">
                  <c:v>S partnerem/partnerkou, dítě/děti se již odstěhovaly</c:v>
                </c:pt>
                <c:pt idx="6">
                  <c:v>Pouze s dítětem/dětmi</c:v>
                </c:pt>
                <c:pt idx="7">
                  <c:v>S kamarády/spolubydlícími ve sdíleném bytě/domě</c:v>
                </c:pt>
                <c:pt idx="8">
                  <c:v>Na koleji, internátu apod.</c:v>
                </c:pt>
                <c:pt idx="9">
                  <c:v>Vícegenerační bydlení</c:v>
                </c:pt>
                <c:pt idx="10">
                  <c:v>Jiná odpověď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>
                  <c:v>0.1202457860471571</c:v>
                </c:pt>
                <c:pt idx="1">
                  <c:v>0.10548812888400642</c:v>
                </c:pt>
                <c:pt idx="2">
                  <c:v>5.6204481734694584E-2</c:v>
                </c:pt>
                <c:pt idx="3">
                  <c:v>0.13675731157125903</c:v>
                </c:pt>
                <c:pt idx="4">
                  <c:v>0.36898745571537034</c:v>
                </c:pt>
                <c:pt idx="5">
                  <c:v>0.12194424369528363</c:v>
                </c:pt>
                <c:pt idx="6">
                  <c:v>4.0487333647603319E-2</c:v>
                </c:pt>
                <c:pt idx="7">
                  <c:v>1.5480267000142272E-2</c:v>
                </c:pt>
                <c:pt idx="8">
                  <c:v>0</c:v>
                </c:pt>
                <c:pt idx="9">
                  <c:v>1.7715987433719525E-2</c:v>
                </c:pt>
                <c:pt idx="10">
                  <c:v>1.6689004270764342E-2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3623040"/>
        <c:axId val="151143552"/>
      </c:barChart>
      <c:catAx>
        <c:axId val="1536230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51143552"/>
        <c:crosses val="autoZero"/>
        <c:auto val="1"/>
        <c:lblAlgn val="ctr"/>
        <c:lblOffset val="100"/>
        <c:noMultiLvlLbl val="0"/>
      </c:catAx>
      <c:valAx>
        <c:axId val="151143552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153623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>
        <c:manualLayout>
          <c:xMode val="edge"/>
          <c:yMode val="edge"/>
          <c:x val="0.31338859174377448"/>
          <c:y val="4.1666666666666664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246956687352202"/>
          <c:y val="0.18069553805774277"/>
          <c:w val="0.63541193835605569"/>
          <c:h val="0.62586286089238863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0.12657328646391744</c:v>
                </c:pt>
                <c:pt idx="1">
                  <c:v>0.53918425245928847</c:v>
                </c:pt>
                <c:pt idx="2">
                  <c:v>0.33424246107679467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4.2775009125970133E-2"/>
          <c:y val="0.85731517935258106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>
        <c:manualLayout>
          <c:xMode val="edge"/>
          <c:yMode val="edge"/>
          <c:x val="0.41871294473397597"/>
          <c:y val="4.508681825999277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27854818421860195"/>
          <c:w val="0.92702783585538362"/>
          <c:h val="0.339529707728157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7.1519567196155043E-2</c:v>
                </c:pt>
                <c:pt idx="1">
                  <c:v>0.30469298942521983</c:v>
                </c:pt>
                <c:pt idx="2">
                  <c:v>0.3671070629405595</c:v>
                </c:pt>
                <c:pt idx="3">
                  <c:v>0.2566803804380654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52-4600-918C-80596242B0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3623552"/>
        <c:axId val="151146432"/>
      </c:barChart>
      <c:catAx>
        <c:axId val="15362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cs-CZ"/>
          </a:p>
        </c:txPr>
        <c:crossAx val="151146432"/>
        <c:crosses val="autoZero"/>
        <c:auto val="1"/>
        <c:lblAlgn val="ctr"/>
        <c:lblOffset val="100"/>
        <c:noMultiLvlLbl val="0"/>
      </c:catAx>
      <c:valAx>
        <c:axId val="15114643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53623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Zda alespoň</a:t>
            </a:r>
            <a:r>
              <a:rPr lang="cs-CZ" sz="1100" baseline="0" dirty="0"/>
              <a:t> občas kupují balenou vodu</a:t>
            </a:r>
            <a:endParaRPr lang="cs-CZ" sz="11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34262318616834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591269888931263"/>
          <c:y val="0.23150040750250164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36-4461-8DCD-4CA445C73F0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36-4461-8DCD-4CA445C73F0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36-4461-8DCD-4CA445C73F02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336-4461-8DCD-4CA445C73F0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336-4461-8DCD-4CA445C73F0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36-4461-8DCD-4CA445C73F02}"/>
              </c:ext>
            </c:extLst>
          </c:dPt>
          <c:dLbls>
            <c:dLbl>
              <c:idx val="3"/>
              <c:layout>
                <c:manualLayout>
                  <c:x val="8.9440278641478507E-2"/>
                  <c:y val="0.1275925296777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4409059166586108"/>
                      <c:h val="0.108398140773703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336-4461-8DCD-4CA445C73F02}"/>
                </c:ext>
              </c:extLst>
            </c:dLbl>
            <c:dLbl>
              <c:idx val="4"/>
              <c:layout>
                <c:manualLayout>
                  <c:x val="1.8393519046224258E-2"/>
                  <c:y val="8.839555404559944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36-4461-8DCD-4CA445C73F02}"/>
                </c:ext>
              </c:extLst>
            </c:dLbl>
            <c:dLbl>
              <c:idx val="5"/>
              <c:layout>
                <c:manualLayout>
                  <c:x val="6.0962106742585322E-2"/>
                  <c:y val="0.140671286884855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36-4461-8DCD-4CA445C73F0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0.83043312827024263</c:v>
                </c:pt>
                <c:pt idx="1">
                  <c:v>0.16956687172975798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336-4461-8DCD-4CA445C7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2096422469575463"/>
          <c:y val="0.31044728737002153"/>
          <c:w val="0.10832256011958268"/>
          <c:h val="0.24550803525623768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100" dirty="0"/>
              <a:t>Jak často kupují balené vody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rgbClr val="5F5F5F"/>
                </a:solidFill>
                <a:latin typeface="+mn-lt"/>
                <a:ea typeface="+mn-ea"/>
                <a:cs typeface="+mn-cs"/>
              </a:rPr>
              <a:t>Jen ti, kteří kupují balené vody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cs-CZ" sz="1050" b="0" i="1" u="none" strike="noStrike" kern="1200" baseline="0" dirty="0">
              <a:solidFill>
                <a:srgbClr val="5F5F5F"/>
              </a:solidFill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457148700649422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591269888931263"/>
          <c:y val="0.23150040750250164"/>
          <c:w val="0.36203034497668429"/>
          <c:h val="0.5969005056496493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36-4461-8DCD-4CA445C73F0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36-4461-8DCD-4CA445C73F02}"/>
              </c:ext>
            </c:extLst>
          </c:dPt>
          <c:dPt>
            <c:idx val="2"/>
            <c:bubble3D val="0"/>
            <c:spPr>
              <a:solidFill>
                <a:srgbClr val="FF996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336-4461-8DCD-4CA445C73F02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336-4461-8DCD-4CA445C73F02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336-4461-8DCD-4CA445C73F02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336-4461-8DCD-4CA445C73F0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Pravidelně několikrát v týdnu</c:v>
                </c:pt>
                <c:pt idx="1">
                  <c:v>Pravidelně přibližně 1x týdně v rámci většího nákupu</c:v>
                </c:pt>
                <c:pt idx="2">
                  <c:v>Nepravidelně, ale celkem často</c:v>
                </c:pt>
                <c:pt idx="3">
                  <c:v>Nepravidelně, příležitostně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8.7309834967290917E-2</c:v>
                </c:pt>
                <c:pt idx="1">
                  <c:v>0.23229574083628471</c:v>
                </c:pt>
                <c:pt idx="2">
                  <c:v>0.29010661639767027</c:v>
                </c:pt>
                <c:pt idx="3">
                  <c:v>0.39028780779875327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336-4461-8DCD-4CA445C7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54537735345423377"/>
          <c:y val="0.22399611124416052"/>
          <c:w val="0.37631226400529805"/>
          <c:h val="0.62667912999298858"/>
        </c:manualLayout>
      </c:layout>
      <c:overlay val="0"/>
      <c:txPr>
        <a:bodyPr/>
        <a:lstStyle/>
        <a:p>
          <a:pPr>
            <a:defRPr sz="1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 koho kupují balené vody</a:t>
            </a:r>
          </a:p>
          <a:p>
            <a:pPr algn="ctr" rtl="0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0" i="1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Jen ti, kteří kupují balené vody</a:t>
            </a:r>
            <a:endParaRPr lang="cs-CZ" sz="1050" b="0" i="1" baseline="0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891673006106058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536919099777163"/>
          <c:y val="0.11192649927631991"/>
          <c:w val="0.42514103850115448"/>
          <c:h val="0.831365930400855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/>
            </a:solidFill>
          </c:spPr>
          <c:invertIfNegative val="0"/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F19-40AF-AF70-B4B4A78C9B69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DD8-45AD-87D4-89DE38980346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78E-4EB2-BE9F-3E3B0FCF42D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Pro sebe</c:v>
                </c:pt>
                <c:pt idx="1">
                  <c:v>Pro partnera/partnerku</c:v>
                </c:pt>
                <c:pt idx="2">
                  <c:v>Pro děti</c:v>
                </c:pt>
                <c:pt idx="3">
                  <c:v>Pro někoho jiného mimo mou domácnost (např. rodiče)</c:v>
                </c:pt>
                <c:pt idx="4">
                  <c:v>Pro návštěvu</c:v>
                </c:pt>
                <c:pt idx="5">
                  <c:v>Jiná odpověď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0.79453795405554739</c:v>
                </c:pt>
                <c:pt idx="1">
                  <c:v>0.50884706035137106</c:v>
                </c:pt>
                <c:pt idx="2">
                  <c:v>0.37770901780711874</c:v>
                </c:pt>
                <c:pt idx="3">
                  <c:v>0.16211330463401746</c:v>
                </c:pt>
                <c:pt idx="4">
                  <c:v>2.0103594188036249E-2</c:v>
                </c:pt>
                <c:pt idx="5">
                  <c:v>1.899906367201238E-2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54459648"/>
        <c:axId val="153753216"/>
      </c:barChart>
      <c:catAx>
        <c:axId val="1544596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3753216"/>
        <c:crosses val="autoZero"/>
        <c:auto val="1"/>
        <c:lblAlgn val="ctr"/>
        <c:lblOffset val="100"/>
        <c:noMultiLvlLbl val="0"/>
      </c:catAx>
      <c:valAx>
        <c:axId val="1537532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5445964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802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31.05.2021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4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802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802" y="0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31.05.2021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28897"/>
            <a:ext cx="794131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4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802" y="6456613"/>
            <a:ext cx="4301543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950555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76958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85122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106624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93036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136438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90051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47549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92817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127396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1750617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573158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23490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076903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47373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61245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92016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06109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03832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11385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9DFEED2-6415-4AB7-B52D-F787090D529B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40" name="Obdélník 39"/>
          <p:cNvSpPr/>
          <p:nvPr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52" name="Obdélník 5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3" name="Obdélník 5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4" name="Obdélník 5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5" name="Obdélník 5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6" name="Obdélník 5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7" name="Obdélník 5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8" name="Obdélník 5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59" name="Obdélník 5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sp>
        <p:nvSpPr>
          <p:cNvPr id="25" name="Obdélník 24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6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28" name="Obdélník 27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6" name="Obrázek 35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54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3FDDFFB-AF59-43F2-85C2-9CAD911253B2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18" name="Obdélník 17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19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20" name="Obdélník 19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5" name="Obdélník 2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6" name="Obdélník 2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DAE2E3D6-0E23-446C-A883-9FA3FBAA9205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sp>
        <p:nvSpPr>
          <p:cNvPr id="19" name="Obdélník 18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0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21" name="Obdélník 20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4" name="Obdélník 2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6" name="Obdélník 25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2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03D0EC5-34EF-443B-9546-9C1AB27C3E75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0" name="Obdélník 29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1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32" name="Obdélník 3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9" name="Obdélník 3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0" name="Obrázek 39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54CD226-1C7D-4572-96FB-0ADDA6414DA4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827088" y="6453188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Otázka</a:t>
            </a:r>
          </a:p>
        </p:txBody>
      </p:sp>
      <p:sp>
        <p:nvSpPr>
          <p:cNvPr id="29" name="Obdélník 28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0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32" name="Obdélník 3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0" name="Obdélník 39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1" name="Obdélník 40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2" name="Obrázek 41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EB0EFBFC-3D81-4F96-BC43-D705CAF298C9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sp>
        <p:nvSpPr>
          <p:cNvPr id="34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827088" y="6453188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Otázka</a:t>
            </a:r>
          </a:p>
        </p:txBody>
      </p:sp>
      <p:sp>
        <p:nvSpPr>
          <p:cNvPr id="30" name="Obdélník 29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35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36" name="Obdélník 35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9" name="Obdélník 38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0" name="Obdélník 39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1" name="Obdélník 40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2" name="Obdélník 41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3" name="Obdélník 42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5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E94E7FC6-58D5-41A8-8A52-CDED138FB390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sp>
        <p:nvSpPr>
          <p:cNvPr id="34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827088" y="6453188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Otázka</a:t>
            </a:r>
          </a:p>
        </p:txBody>
      </p:sp>
      <p:sp>
        <p:nvSpPr>
          <p:cNvPr id="26" name="Obdélník 25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9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31" name="Obdélník 30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8" name="Obdélník 37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9" name="Obdélník 38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0" name="Obdélník 39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41" name="Obdélník 40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42" name="Obrázek 41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0703044-BC44-4B66-AA71-DA3C2C3DA121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  <p:sp>
        <p:nvSpPr>
          <p:cNvPr id="22" name="Obdélník 21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4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25" name="Obdélník 24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6" name="Obdélník 25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8" name="Obdélník 27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3" name="Obrázek 3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C5BDE4A-A0D0-4A62-81D9-B9A7124EADF2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28" name="Obdélník 27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29" name="Skupina 5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30" name="Obdélník 29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3" name="Obdélník 32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4" name="Obdélník 33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5" name="Obdélník 34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6" name="Obdélník 35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37" name="Obdélník 36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pic>
        <p:nvPicPr>
          <p:cNvPr id="38" name="Obrázek 37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8100392" y="6453336"/>
            <a:ext cx="936104" cy="253584"/>
          </a:xfrm>
          <a:prstGeom prst="rect">
            <a:avLst/>
          </a:prstGeom>
        </p:spPr>
      </p:pic>
      <p:pic>
        <p:nvPicPr>
          <p:cNvPr id="3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A5C95-FA7B-4B65-AB1A-5202DC7BB5D3}" type="datetime1">
              <a:rPr lang="cs-CZ" smtClean="0"/>
              <a:t>31.05.2021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  <p:sldLayoutId id="2147483737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jpeg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000" dirty="0">
                <a:solidFill>
                  <a:srgbClr val="4E4E4E"/>
                </a:solidFill>
              </a:rPr>
              <a:t>BALENÁ VODA</a:t>
            </a:r>
            <a:br>
              <a:rPr lang="cs-CZ" sz="2000" dirty="0">
                <a:solidFill>
                  <a:srgbClr val="4E4E4E"/>
                </a:solidFill>
              </a:rPr>
            </a:br>
            <a:r>
              <a:rPr lang="cs-CZ" sz="1800" dirty="0" smtClean="0">
                <a:solidFill>
                  <a:srgbClr val="4E4E4E"/>
                </a:solidFill>
              </a:rPr>
              <a:t>zpráva </a:t>
            </a:r>
            <a:r>
              <a:rPr lang="cs-CZ" sz="1800" dirty="0">
                <a:solidFill>
                  <a:srgbClr val="4E4E4E"/>
                </a:solidFill>
              </a:rPr>
              <a:t>z </a:t>
            </a:r>
            <a:r>
              <a:rPr lang="cs-CZ" sz="1800" dirty="0" smtClean="0">
                <a:solidFill>
                  <a:srgbClr val="4E4E4E"/>
                </a:solidFill>
              </a:rPr>
              <a:t>průzkumu</a:t>
            </a:r>
            <a:endParaRPr lang="cs-CZ" sz="1800" dirty="0">
              <a:solidFill>
                <a:srgbClr val="4E4E4E"/>
              </a:solidFill>
            </a:endParaRPr>
          </a:p>
        </p:txBody>
      </p:sp>
      <p:sp>
        <p:nvSpPr>
          <p:cNvPr id="4" name="Podnadpis 1"/>
          <p:cNvSpPr>
            <a:spLocks noGrp="1"/>
          </p:cNvSpPr>
          <p:nvPr>
            <p:ph type="subTitle" idx="1"/>
          </p:nvPr>
        </p:nvSpPr>
        <p:spPr>
          <a:xfrm>
            <a:off x="1357290" y="5877272"/>
            <a:ext cx="6429420" cy="320338"/>
          </a:xfrm>
        </p:spPr>
        <p:txBody>
          <a:bodyPr>
            <a:normAutofit/>
          </a:bodyPr>
          <a:lstStyle/>
          <a:p>
            <a:r>
              <a:rPr lang="cs-CZ" dirty="0"/>
              <a:t>Květen 2021</a:t>
            </a: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PROČ NEKUPUJÍ BALENÉ </a:t>
            </a:r>
            <a:r>
              <a:rPr lang="cs-CZ" sz="2000" dirty="0" smtClean="0">
                <a:solidFill>
                  <a:srgbClr val="4E4E4E"/>
                </a:solidFill>
              </a:rPr>
              <a:t>VODY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¾ lidí, kteří nekupují balené vody, se domnívají, že balená voda nenabízí nic navíc, voda z kohoutku stačí.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1767997574"/>
              </p:ext>
            </p:extLst>
          </p:nvPr>
        </p:nvGraphicFramePr>
        <p:xfrm>
          <a:off x="1475656" y="2134390"/>
          <a:ext cx="5941640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EA24024B-4514-45B5-B005-9CD56CA033D7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88</a:t>
            </a:r>
          </a:p>
        </p:txBody>
      </p:sp>
    </p:spTree>
    <p:extLst>
      <p:ext uri="{BB962C8B-B14F-4D97-AF65-F5344CB8AC3E}">
        <p14:creationId xmlns:p14="http://schemas.microsoft.com/office/powerpoint/2010/main" val="3172392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xmlns="" id="{1BB13631-3A49-4DF4-9E4D-475295F069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62619"/>
              </p:ext>
            </p:extLst>
          </p:nvPr>
        </p:nvGraphicFramePr>
        <p:xfrm>
          <a:off x="4572000" y="2348880"/>
          <a:ext cx="4896544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PRODEJ A ÚPRAVA BALENÉ VODY Z KOHOUTKU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55 % obyvatel ví o tom, že se v lahvích prodává i voda stáčená z kohoutku. Polovina z těchto lidí si však myslí, že tato voda je nějakým způsobem upravovaná, než se stočí do lahve.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937405" y="5445804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289</a:t>
            </a: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5123D165-DFEF-4388-BD5F-46EBE0701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446452"/>
              </p:ext>
            </p:extLst>
          </p:nvPr>
        </p:nvGraphicFramePr>
        <p:xfrm>
          <a:off x="647564" y="2348880"/>
          <a:ext cx="4896544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Šipka: doprava 1">
            <a:extLst>
              <a:ext uri="{FF2B5EF4-FFF2-40B4-BE49-F238E27FC236}">
                <a16:creationId xmlns:a16="http://schemas.microsoft.com/office/drawing/2014/main" xmlns="" id="{B2A646C0-4FBD-4F95-A1C1-E43660061E11}"/>
              </a:ext>
            </a:extLst>
          </p:cNvPr>
          <p:cNvSpPr/>
          <p:nvPr/>
        </p:nvSpPr>
        <p:spPr>
          <a:xfrm>
            <a:off x="4572000" y="3763135"/>
            <a:ext cx="454384" cy="351652"/>
          </a:xfrm>
          <a:prstGeom prst="righ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C056BEE7-4FEE-480C-A2D2-27D5ADD4411F}"/>
              </a:ext>
            </a:extLst>
          </p:cNvPr>
          <p:cNvSpPr txBox="1"/>
          <p:nvPr/>
        </p:nvSpPr>
        <p:spPr>
          <a:xfrm>
            <a:off x="4287333" y="5445804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</p:spTree>
    <p:extLst>
      <p:ext uri="{BB962C8B-B14F-4D97-AF65-F5344CB8AC3E}">
        <p14:creationId xmlns:p14="http://schemas.microsoft.com/office/powerpoint/2010/main" val="3355420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ZNAČENÍ BALENÉ VODY Z KOHOUTKU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BEZMÁLA ¾ OBYVATEL BY CHTĚLY, ABY BALENÁ VODA STOČENÁ Z KOHOUTKU BYLA NĚJAK SPECIÁLNĚ ZNAČENÁ. 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5123D165-DFEF-4388-BD5F-46EBE0701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909503"/>
              </p:ext>
            </p:extLst>
          </p:nvPr>
        </p:nvGraphicFramePr>
        <p:xfrm>
          <a:off x="251520" y="1947109"/>
          <a:ext cx="4032448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A3A471F7-1BA3-4B90-9A16-B25C42AE50CB}"/>
              </a:ext>
            </a:extLst>
          </p:cNvPr>
          <p:cNvSpPr txBox="1"/>
          <p:nvPr/>
        </p:nvSpPr>
        <p:spPr>
          <a:xfrm>
            <a:off x="763638" y="6128354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1907885492"/>
              </p:ext>
            </p:extLst>
          </p:nvPr>
        </p:nvGraphicFramePr>
        <p:xfrm>
          <a:off x="3923928" y="1967669"/>
          <a:ext cx="5220072" cy="4144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370</a:t>
            </a:r>
          </a:p>
        </p:txBody>
      </p:sp>
    </p:spTree>
    <p:extLst>
      <p:ext uri="{BB962C8B-B14F-4D97-AF65-F5344CB8AC3E}">
        <p14:creationId xmlns:p14="http://schemas.microsoft.com/office/powerpoint/2010/main" val="4148907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ROZDÍL MEZI PITNOU A PRAMENITOU VODOU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Prakticky třetina obyvatel uvedla, že pramenitá voda se liší od pitné v tom, že je ze zdroje, pramene či vrtu, je přírodní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45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% obyvatel však netuší, jaký je rozdíl mezi pitnou a pramenitou vodou.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219202131"/>
              </p:ext>
            </p:extLst>
          </p:nvPr>
        </p:nvGraphicFramePr>
        <p:xfrm>
          <a:off x="575556" y="2134799"/>
          <a:ext cx="7776864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</p:spTree>
    <p:extLst>
      <p:ext uri="{BB962C8B-B14F-4D97-AF65-F5344CB8AC3E}">
        <p14:creationId xmlns:p14="http://schemas.microsoft.com/office/powerpoint/2010/main" val="166409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BD755A87-680B-460F-B3EB-C7E7FB921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282981"/>
              </p:ext>
            </p:extLst>
          </p:nvPr>
        </p:nvGraphicFramePr>
        <p:xfrm>
          <a:off x="-47852" y="2313769"/>
          <a:ext cx="8459891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ROZDÍL MEZI MINERÁLNÍ A PRAMENITOU VODOU 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45 % obyvatel uvedlo, že minerální a pramenitá voda se liší v obsahu minerálů, minerálních látek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Podobný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podíl obyvatel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PŘIZNAL, ŽE </a:t>
            </a:r>
            <a:r>
              <a:rPr lang="cs-CZ" sz="1400" cap="all" dirty="0" err="1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NETUší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, jaký je rozdíl mezi pramenitou a minerální vodou.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</p:spTree>
    <p:extLst>
      <p:ext uri="{BB962C8B-B14F-4D97-AF65-F5344CB8AC3E}">
        <p14:creationId xmlns:p14="http://schemas.microsoft.com/office/powerpoint/2010/main" val="481164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ASPEKTY VÝBĚRU BALENÉ VODY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71 % lidí, kteří kupují balené vody, je vybírá podle perlivosti. 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Dalšími nejčastěji zmiňovanými kritérii pro výběr jsou cena a druh balené vody. 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2395518797"/>
              </p:ext>
            </p:extLst>
          </p:nvPr>
        </p:nvGraphicFramePr>
        <p:xfrm>
          <a:off x="-495910" y="2148957"/>
          <a:ext cx="8339380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128835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NECHTĚNÉ PŘÍDATNÉ LÁTKY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Lidé nejčastěji nechtějí mít v balené vodě konzervanty a chemické látky.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874212925"/>
              </p:ext>
            </p:extLst>
          </p:nvPr>
        </p:nvGraphicFramePr>
        <p:xfrm>
          <a:off x="1547664" y="2168156"/>
          <a:ext cx="5941640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58</a:t>
            </a:r>
          </a:p>
        </p:txBody>
      </p:sp>
    </p:spTree>
    <p:extLst>
      <p:ext uri="{BB962C8B-B14F-4D97-AF65-F5344CB8AC3E}">
        <p14:creationId xmlns:p14="http://schemas.microsoft.com/office/powerpoint/2010/main" val="414437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ČTENÍ INFORMACÍ NA ETIKETÁCH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Polovina nákupčích balených vod nečte informace na etiketách vod. Pokud je čtou, tak je nejčastěji zajímá obsah </a:t>
            </a:r>
            <a:r>
              <a:rPr lang="cs-CZ" sz="1400" cap="all" dirty="0" err="1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minerálNÍCH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LÁTEK, složení.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4214270479"/>
              </p:ext>
            </p:extLst>
          </p:nvPr>
        </p:nvGraphicFramePr>
        <p:xfrm>
          <a:off x="242047" y="2122786"/>
          <a:ext cx="7174476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  <p:sp>
        <p:nvSpPr>
          <p:cNvPr id="14" name="Zaoblený obdélníkový bublinový popisek 21">
            <a:extLst>
              <a:ext uri="{FF2B5EF4-FFF2-40B4-BE49-F238E27FC236}">
                <a16:creationId xmlns:a16="http://schemas.microsoft.com/office/drawing/2014/main" xmlns="" id="{15CBF287-D5B3-436B-A5E7-7F965F82842C}"/>
              </a:ext>
            </a:extLst>
          </p:cNvPr>
          <p:cNvSpPr/>
          <p:nvPr/>
        </p:nvSpPr>
        <p:spPr>
          <a:xfrm>
            <a:off x="6390176" y="4563598"/>
            <a:ext cx="1701183" cy="1127085"/>
          </a:xfrm>
          <a:prstGeom prst="wedgeRoundRectCallout">
            <a:avLst>
              <a:gd name="adj1" fmla="val -65670"/>
              <a:gd name="adj2" fmla="val 33549"/>
              <a:gd name="adj3" fmla="val 16667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Lidé do 55 le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t ve srovnání se staršími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častěji nečtou informace na etiketách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balených vod. </a:t>
            </a:r>
          </a:p>
        </p:txBody>
      </p:sp>
    </p:spTree>
    <p:extLst>
      <p:ext uri="{BB962C8B-B14F-4D97-AF65-F5344CB8AC3E}">
        <p14:creationId xmlns:p14="http://schemas.microsoft.com/office/powerpoint/2010/main" val="4275777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TVRZENÍ A MÝTY 1/6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560840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¾ populace souhlasí s tím, že minerálka obsahuje zdraví prospěšné látky a není to jen předražená voda.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9965334"/>
              </p:ext>
            </p:extLst>
          </p:nvPr>
        </p:nvGraphicFramePr>
        <p:xfrm>
          <a:off x="395536" y="1641169"/>
          <a:ext cx="7776864" cy="349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266" name="Picture 2" descr="Facts Outweigh Myths - A red | Clipart Panda - Free Clipart Images">
            <a:extLst>
              <a:ext uri="{FF2B5EF4-FFF2-40B4-BE49-F238E27FC236}">
                <a16:creationId xmlns:a16="http://schemas.microsoft.com/office/drawing/2014/main" xmlns="" id="{7B595F11-22BC-4F10-9C23-77704636C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4" b="13364"/>
          <a:stretch/>
        </p:blipFill>
        <p:spPr bwMode="auto">
          <a:xfrm>
            <a:off x="467544" y="4904915"/>
            <a:ext cx="2016224" cy="11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750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5940438"/>
              </p:ext>
            </p:extLst>
          </p:nvPr>
        </p:nvGraphicFramePr>
        <p:xfrm>
          <a:off x="319214" y="1765958"/>
          <a:ext cx="7776864" cy="349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TVRZENÍ A MÝTY 2/6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Třetina obyvatel si myslí, že slabě a středně mineralizované vody se mohou pít bez omezení.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Více než polovina populace (60 %) se však domnívá, že minerálky se mohou pít jen v omezeném množství.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89F3BEDF-E04D-4B9B-A25D-46D65ED3EB22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pic>
        <p:nvPicPr>
          <p:cNvPr id="16" name="Picture 2" descr="Facts Outweigh Myths - A red | Clipart Panda - Free Clipart Images">
            <a:extLst>
              <a:ext uri="{FF2B5EF4-FFF2-40B4-BE49-F238E27FC236}">
                <a16:creationId xmlns:a16="http://schemas.microsoft.com/office/drawing/2014/main" xmlns="" id="{B5AD9E3B-DEC8-428D-AE92-07193B9B2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4" b="13364"/>
          <a:stretch/>
        </p:blipFill>
        <p:spPr bwMode="auto">
          <a:xfrm>
            <a:off x="467544" y="4904915"/>
            <a:ext cx="2016224" cy="11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85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400" b="1" dirty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sz="1200" dirty="0">
                <a:solidFill>
                  <a:schemeClr val="tx1"/>
                </a:solidFill>
              </a:rPr>
              <a:t>Společnost Médea </a:t>
            </a:r>
            <a:r>
              <a:rPr lang="cs-CZ" sz="1200" dirty="0" err="1">
                <a:solidFill>
                  <a:schemeClr val="tx1"/>
                </a:solidFill>
              </a:rPr>
              <a:t>Research</a:t>
            </a:r>
            <a:r>
              <a:rPr lang="cs-CZ" sz="1200" dirty="0">
                <a:solidFill>
                  <a:schemeClr val="tx1"/>
                </a:solidFill>
              </a:rPr>
              <a:t> realizovala pro </a:t>
            </a:r>
            <a:r>
              <a:rPr lang="cs-CZ" sz="1200" dirty="0" err="1">
                <a:solidFill>
                  <a:schemeClr val="tx1"/>
                </a:solidFill>
              </a:rPr>
              <a:t>AquaLife</a:t>
            </a:r>
            <a:r>
              <a:rPr lang="cs-CZ" sz="1200" dirty="0">
                <a:solidFill>
                  <a:schemeClr val="tx1"/>
                </a:solidFill>
              </a:rPr>
              <a:t> Institute kvantitativní výzkum, jehož cílem bylo prozkoumat znalosti, názory a postoje široké veřejnosti vůči balené vodě </a:t>
            </a:r>
            <a:r>
              <a:rPr lang="cs-CZ" sz="1200" dirty="0" smtClean="0">
                <a:solidFill>
                  <a:schemeClr val="tx1"/>
                </a:solidFill>
              </a:rPr>
              <a:t>(i </a:t>
            </a:r>
            <a:r>
              <a:rPr lang="cs-CZ" sz="1200" dirty="0">
                <a:solidFill>
                  <a:schemeClr val="tx1"/>
                </a:solidFill>
              </a:rPr>
              <a:t>ve srovnání s vodou </a:t>
            </a:r>
            <a:r>
              <a:rPr lang="cs-CZ" sz="1200" dirty="0" smtClean="0">
                <a:solidFill>
                  <a:schemeClr val="tx1"/>
                </a:solidFill>
              </a:rPr>
              <a:t>kohoutkovou).</a:t>
            </a:r>
            <a:endParaRPr lang="cs-CZ" sz="1200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sz="1200" dirty="0">
                <a:solidFill>
                  <a:schemeClr val="tx1"/>
                </a:solidFill>
              </a:rPr>
              <a:t>Konkrétně se výzkum zabýval tím, jaké balené vody lidé nakupují, zda mezi nimi rozlišují, a </a:t>
            </a:r>
            <a:r>
              <a:rPr lang="cs-CZ" sz="1200" dirty="0" smtClean="0">
                <a:solidFill>
                  <a:schemeClr val="tx1"/>
                </a:solidFill>
              </a:rPr>
              <a:t>také mýty</a:t>
            </a:r>
            <a:r>
              <a:rPr lang="cs-CZ" sz="1200" dirty="0">
                <a:solidFill>
                  <a:schemeClr val="tx1"/>
                </a:solidFill>
              </a:rPr>
              <a:t>, které okolo konzumace balených vod panují</a:t>
            </a:r>
            <a:r>
              <a:rPr lang="cs-CZ" sz="1200" dirty="0" smtClean="0">
                <a:solidFill>
                  <a:schemeClr val="tx1"/>
                </a:solidFill>
              </a:rPr>
              <a:t>. </a:t>
            </a:r>
            <a:endParaRPr lang="cs-CZ" sz="1200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 algn="just">
              <a:spcBef>
                <a:spcPts val="600"/>
              </a:spcBef>
              <a:buClr>
                <a:srgbClr val="92D050"/>
              </a:buClr>
            </a:pPr>
            <a:r>
              <a:rPr lang="cs-CZ" dirty="0" smtClean="0">
                <a:solidFill>
                  <a:schemeClr val="tx1"/>
                </a:solidFill>
              </a:rPr>
              <a:t>28. 4. - 4. </a:t>
            </a:r>
            <a:r>
              <a:rPr lang="cs-CZ" dirty="0">
                <a:solidFill>
                  <a:schemeClr val="tx1"/>
                </a:solidFill>
              </a:rPr>
              <a:t>5. 2021</a:t>
            </a:r>
          </a:p>
          <a:p>
            <a:pPr lvl="1" algn="just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Sběr 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 algn="just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MÉDEA RESEARCH.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>
                <a:solidFill>
                  <a:srgbClr val="4E4E4E"/>
                </a:solidFill>
              </a:rPr>
              <a:t>Vzorek respondentů: </a:t>
            </a:r>
          </a:p>
          <a:p>
            <a:pPr lvl="1" algn="just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4E4E4E"/>
                </a:solidFill>
              </a:rPr>
              <a:t>Cílová skupina: </a:t>
            </a:r>
            <a:r>
              <a:rPr lang="cs-CZ" dirty="0" smtClean="0">
                <a:solidFill>
                  <a:srgbClr val="4E4E4E"/>
                </a:solidFill>
              </a:rPr>
              <a:t>online </a:t>
            </a:r>
            <a:r>
              <a:rPr lang="cs-CZ" dirty="0">
                <a:solidFill>
                  <a:srgbClr val="4E4E4E"/>
                </a:solidFill>
              </a:rPr>
              <a:t>populace 18+</a:t>
            </a:r>
          </a:p>
          <a:p>
            <a:pPr lvl="1" algn="just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517 respondentů</a:t>
            </a:r>
          </a:p>
          <a:p>
            <a:pPr lvl="1" algn="just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4E4E4E"/>
                </a:solidFill>
              </a:rPr>
              <a:t>Vzorek byl vybrán kombinací náhodného a kvótního výběru a byl převážen tak, aby byl reprezentativní na online populaci ČR z hlediska pohlaví, věkových skupin (18+), vzdělání, regionu a velikosti místa bydliště.</a:t>
            </a:r>
          </a:p>
          <a:p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TVRZENÍ A MÝTY 3/6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 populaci nepanuje shoda, co se týče vhodnosti minerálek pro děti.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30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% obyvatel se domnívá, že minerálky pro děti vhodné nejsou, Podobný podíl populace má opačný názor.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6578307"/>
              </p:ext>
            </p:extLst>
          </p:nvPr>
        </p:nvGraphicFramePr>
        <p:xfrm>
          <a:off x="280179" y="1603886"/>
          <a:ext cx="7776864" cy="349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13E3A3AB-4E22-4617-87EA-8E09232C4716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pic>
        <p:nvPicPr>
          <p:cNvPr id="16" name="Picture 2" descr="Facts Outweigh Myths - A red | Clipart Panda - Free Clipart Images">
            <a:extLst>
              <a:ext uri="{FF2B5EF4-FFF2-40B4-BE49-F238E27FC236}">
                <a16:creationId xmlns:a16="http://schemas.microsoft.com/office/drawing/2014/main" xmlns="" id="{FD7D7356-8A68-4FF2-A3A6-85D8B1904C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4" b="13364"/>
          <a:stretch/>
        </p:blipFill>
        <p:spPr bwMode="auto">
          <a:xfrm>
            <a:off x="467544" y="4904915"/>
            <a:ext cx="2016224" cy="11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423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8346025"/>
              </p:ext>
            </p:extLst>
          </p:nvPr>
        </p:nvGraphicFramePr>
        <p:xfrm>
          <a:off x="343973" y="1882057"/>
          <a:ext cx="7776864" cy="349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TVRZENÍ A MÝTY 4/6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Více než 40 % populace neví, jak jsou na tom minerálky s obsahem sodíku. 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Pětina populace se však domnívá, že minerálky ho obsahují hodně, proto by se jim měli vyhýbat zejména lidé s vysokým krevním tlakem.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F89DB8F5-F12E-497C-8403-69B9FEE07E86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pic>
        <p:nvPicPr>
          <p:cNvPr id="16" name="Picture 2" descr="Facts Outweigh Myths - A red | Clipart Panda - Free Clipart Images">
            <a:extLst>
              <a:ext uri="{FF2B5EF4-FFF2-40B4-BE49-F238E27FC236}">
                <a16:creationId xmlns:a16="http://schemas.microsoft.com/office/drawing/2014/main" xmlns="" id="{D759A8DD-9F7E-467A-8F4F-0D6F96C2D2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4" b="13364"/>
          <a:stretch/>
        </p:blipFill>
        <p:spPr bwMode="auto">
          <a:xfrm>
            <a:off x="467544" y="4904915"/>
            <a:ext cx="2016224" cy="11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615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588963"/>
              </p:ext>
            </p:extLst>
          </p:nvPr>
        </p:nvGraphicFramePr>
        <p:xfrm>
          <a:off x="335339" y="1930132"/>
          <a:ext cx="7776864" cy="349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TVRZENÍ A MÝTY 5/6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Více než čtvrtina populace neví, jaký mají minerálky vliv na ledviny.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31 % obyvatel se domnívá, že minerálky jsou v případě onemocnění močových cest včetně ledvin vhodnou součástí pitného režimu.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22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% obyvatel se však naopak domnívá, že minerálky podporují vznik ledvinových kamenů.</a:t>
            </a:r>
          </a:p>
          <a:p>
            <a:pPr>
              <a:spcBef>
                <a:spcPct val="20000"/>
              </a:spcBef>
              <a:defRPr/>
            </a:pPr>
            <a:endParaRPr lang="cs-CZ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8504D6A0-B64D-41C2-BDA3-CC90618DBEF3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pic>
        <p:nvPicPr>
          <p:cNvPr id="16" name="Picture 2" descr="Facts Outweigh Myths - A red | Clipart Panda - Free Clipart Images">
            <a:extLst>
              <a:ext uri="{FF2B5EF4-FFF2-40B4-BE49-F238E27FC236}">
                <a16:creationId xmlns:a16="http://schemas.microsoft.com/office/drawing/2014/main" xmlns="" id="{07A9E983-0E3C-4EDE-96E9-06620091E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4" b="13364"/>
          <a:stretch/>
        </p:blipFill>
        <p:spPr bwMode="auto">
          <a:xfrm>
            <a:off x="467544" y="4904915"/>
            <a:ext cx="2016224" cy="11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505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TVRZENÍ A MÝTY 6/6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40 % obyvatel ČR se domnívá, že lahev mění na slunci minerálku v nebezpečný obsah.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tím, že působení slunce na lahev nemusí mít vliv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její obsah, souhlasí pouze 15 % populace.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EADCD5FD-BB3A-419C-8610-8A836F81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460689"/>
              </p:ext>
            </p:extLst>
          </p:nvPr>
        </p:nvGraphicFramePr>
        <p:xfrm>
          <a:off x="346911" y="1844824"/>
          <a:ext cx="7776864" cy="3490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3ADE737F-D4B6-43A6-BBE2-809E9F2F75C5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pic>
        <p:nvPicPr>
          <p:cNvPr id="16" name="Picture 2" descr="Facts Outweigh Myths - A red | Clipart Panda - Free Clipart Images">
            <a:extLst>
              <a:ext uri="{FF2B5EF4-FFF2-40B4-BE49-F238E27FC236}">
                <a16:creationId xmlns:a16="http://schemas.microsoft.com/office/drawing/2014/main" xmlns="" id="{FC1AC511-1568-4FE3-B98F-28302B55E0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4" b="13364"/>
          <a:stretch/>
        </p:blipFill>
        <p:spPr bwMode="auto">
          <a:xfrm>
            <a:off x="467544" y="4904915"/>
            <a:ext cx="2016224" cy="11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245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52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základní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2267744" y="1272826"/>
            <a:ext cx="6120680" cy="599868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2339752" y="1340768"/>
            <a:ext cx="5832648" cy="864096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2"/>
              </a:buBlip>
              <a:defRPr/>
            </a:pPr>
            <a:r>
              <a:rPr lang="cs-CZ" sz="1050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Základní </a:t>
            </a: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ílová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skupina:</a:t>
            </a:r>
            <a:r>
              <a:rPr kumimoji="0" lang="cs-CZ" sz="1050" b="0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cs-CZ" sz="1050" b="1" i="0" u="none" strike="noStrike" kern="1200" cap="none" spc="0" normalizeH="0" noProof="0" dirty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online </a:t>
            </a:r>
            <a:r>
              <a:rPr lang="cs-CZ" sz="1050" b="1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cs-CZ" sz="1050" b="1" dirty="0" err="1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opulace</a:t>
            </a:r>
            <a:r>
              <a:rPr lang="cs-CZ" sz="105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18+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1088132" cy="1088132"/>
          </a:xfrm>
          <a:prstGeom prst="rect">
            <a:avLst/>
          </a:prstGeom>
        </p:spPr>
      </p:pic>
      <p:graphicFrame>
        <p:nvGraphicFramePr>
          <p:cNvPr id="13" name="Zástupný symbol pro obsah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10001265"/>
              </p:ext>
            </p:extLst>
          </p:nvPr>
        </p:nvGraphicFramePr>
        <p:xfrm>
          <a:off x="457200" y="227280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563552"/>
              </p:ext>
            </p:extLst>
          </p:nvPr>
        </p:nvGraphicFramePr>
        <p:xfrm>
          <a:off x="2771800" y="2005444"/>
          <a:ext cx="3312368" cy="1085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1429684"/>
              </p:ext>
            </p:extLst>
          </p:nvPr>
        </p:nvGraphicFramePr>
        <p:xfrm>
          <a:off x="2941419" y="5027393"/>
          <a:ext cx="3178698" cy="1244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53174"/>
              </p:ext>
            </p:extLst>
          </p:nvPr>
        </p:nvGraphicFramePr>
        <p:xfrm>
          <a:off x="6277803" y="2132178"/>
          <a:ext cx="2520280" cy="3938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8905975"/>
              </p:ext>
            </p:extLst>
          </p:nvPr>
        </p:nvGraphicFramePr>
        <p:xfrm>
          <a:off x="251520" y="4101605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Zástupný symbol pro obsah 13">
            <a:extLst>
              <a:ext uri="{FF2B5EF4-FFF2-40B4-BE49-F238E27FC236}">
                <a16:creationId xmlns:a16="http://schemas.microsoft.com/office/drawing/2014/main" xmlns="" id="{92BF2437-F7D4-4A6B-9C12-523F1E4203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285442"/>
              </p:ext>
            </p:extLst>
          </p:nvPr>
        </p:nvGraphicFramePr>
        <p:xfrm>
          <a:off x="2892387" y="3183014"/>
          <a:ext cx="3178698" cy="1614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NÁKUP BALENÝCH VOD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Balenou vodu alespoň občas kupuje 83 % obyvatel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MINIMÁLNĚ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jednou týdně kupuje balené vody bezmála třetina nákupčích balených vod.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55576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517</a:t>
            </a: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5123D165-DFEF-4388-BD5F-46EBE0701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675230"/>
              </p:ext>
            </p:extLst>
          </p:nvPr>
        </p:nvGraphicFramePr>
        <p:xfrm>
          <a:off x="224901" y="2348880"/>
          <a:ext cx="4752528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xmlns="" id="{5123D165-DFEF-4388-BD5F-46EBE0701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8319093"/>
              </p:ext>
            </p:extLst>
          </p:nvPr>
        </p:nvGraphicFramePr>
        <p:xfrm>
          <a:off x="3822367" y="2348880"/>
          <a:ext cx="4824536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A728CE1D-BE0E-4024-ACB6-A33330D40D10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322633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SPOTŘEBITELÉ BALENÝCH VOD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4/5 nákupčích balených vod kupují balené vody pro sebe. 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Pro děti kupuje balené vody 38 % této cílové skupiny.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974175749"/>
              </p:ext>
            </p:extLst>
          </p:nvPr>
        </p:nvGraphicFramePr>
        <p:xfrm>
          <a:off x="1475656" y="2155655"/>
          <a:ext cx="5941640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330029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VYUŽITÍ BALENÝCH VOD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kromě pití využívají lidé Balené vody nejčastěji k vaření, přípravě pokrmů pro děti či na hygienu, omytí se v autě, na chatě apod.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609637555"/>
              </p:ext>
            </p:extLst>
          </p:nvPr>
        </p:nvGraphicFramePr>
        <p:xfrm>
          <a:off x="1763284" y="2168156"/>
          <a:ext cx="5941640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9C6B7832-2635-428A-BFFC-926BD1BD3B01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24444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STŘÍDÁNÍ BALENÝCH VOD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17 % lidí, kteří kupují balené vody, je věrných Pouze jedné značce balených vod. Ostatní nákupčí střídají více značek.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5123D165-DFEF-4388-BD5F-46EBE0701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175304"/>
              </p:ext>
            </p:extLst>
          </p:nvPr>
        </p:nvGraphicFramePr>
        <p:xfrm>
          <a:off x="1259632" y="2492896"/>
          <a:ext cx="5544616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FC9F6624-7EC6-409E-B247-76D1E6AE05E0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277543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NEJČASTĚJI KUPOVANÝ TYP BALENÉ VODY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43 % nákupčích balených vod nejčastěji kupuje minerální vodu. </a:t>
            </a:r>
          </a:p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druhým nejčastěji kupovaným typem balené vody je voda pramenitá.</a:t>
            </a:r>
            <a:endParaRPr lang="en-US" sz="14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4" name="Zaoblený obdélníkový bublinový popisek 21">
            <a:extLst>
              <a:ext uri="{FF2B5EF4-FFF2-40B4-BE49-F238E27FC236}">
                <a16:creationId xmlns:a16="http://schemas.microsoft.com/office/drawing/2014/main" xmlns="" id="{B4B1EBA2-EB9E-47A0-8B85-0EA6EC95F48F}"/>
              </a:ext>
            </a:extLst>
          </p:cNvPr>
          <p:cNvSpPr/>
          <p:nvPr/>
        </p:nvSpPr>
        <p:spPr>
          <a:xfrm>
            <a:off x="856247" y="5353939"/>
            <a:ext cx="7585076" cy="595342"/>
          </a:xfrm>
          <a:prstGeom prst="wedgeRoundRectCallout">
            <a:avLst>
              <a:gd name="adj1" fmla="val -12527"/>
              <a:gd name="adj2" fmla="val -8793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Muži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, ve srovnání se ženami,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častěji uváděli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, že z balených vod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nejčastěji kupují minerální vodu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(49 %).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solidFill>
                <a:schemeClr val="tx1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Mladí lidé do 35 let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ve srovnání s lidmi nad 55 let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častěji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 uváděli, že nejčastěji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</a:rPr>
              <a:t>kupují vodu pitnou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5123D165-DFEF-4388-BD5F-46EBE0701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2196660"/>
              </p:ext>
            </p:extLst>
          </p:nvPr>
        </p:nvGraphicFramePr>
        <p:xfrm>
          <a:off x="714400" y="2099144"/>
          <a:ext cx="7710028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8E8291BF-C5A3-458D-B6D4-D25578B181B3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425887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xmlns="" id="{87647D9F-8B9D-4C6B-986F-570E1C16FB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422236"/>
              </p:ext>
            </p:extLst>
          </p:nvPr>
        </p:nvGraphicFramePr>
        <p:xfrm>
          <a:off x="179512" y="2170808"/>
          <a:ext cx="7710028" cy="406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DŮVODY NÁKUPU BALENÝCH </a:t>
            </a:r>
            <a:r>
              <a:rPr lang="cs-CZ" sz="2000" dirty="0" smtClean="0">
                <a:solidFill>
                  <a:srgbClr val="4E4E4E"/>
                </a:solidFill>
              </a:rPr>
              <a:t>VOD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8064896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43 % nákupčích balených vod uvedlo, že je kupují, protože se s nimi snadno dodržuje pitný režim. </a:t>
            </a:r>
            <a:r>
              <a:rPr lang="cs-CZ" sz="14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40 </a:t>
            </a:r>
            <a:r>
              <a:rPr lang="cs-CZ" sz="14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% této CS kupuje balené vody z důvodu, že obsahují zdraví prospěšné látky.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EF956262-33EC-491D-AC4C-74B04B6156E9}"/>
              </a:ext>
            </a:extLst>
          </p:cNvPr>
          <p:cNvSpPr txBox="1"/>
          <p:nvPr/>
        </p:nvSpPr>
        <p:spPr>
          <a:xfrm>
            <a:off x="7726553" y="6140906"/>
            <a:ext cx="739051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429</a:t>
            </a:r>
          </a:p>
        </p:txBody>
      </p:sp>
    </p:spTree>
    <p:extLst>
      <p:ext uri="{BB962C8B-B14F-4D97-AF65-F5344CB8AC3E}">
        <p14:creationId xmlns:p14="http://schemas.microsoft.com/office/powerpoint/2010/main" val="268253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alex">
      <a:dk1>
        <a:srgbClr val="5F5F5F"/>
      </a:dk1>
      <a:lt1>
        <a:srgbClr val="FFFFFF"/>
      </a:lt1>
      <a:dk2>
        <a:srgbClr val="474747"/>
      </a:dk2>
      <a:lt2>
        <a:srgbClr val="FFFFFF"/>
      </a:lt2>
      <a:accent1>
        <a:srgbClr val="49711E"/>
      </a:accent1>
      <a:accent2>
        <a:srgbClr val="6DAA2D"/>
      </a:accent2>
      <a:accent3>
        <a:srgbClr val="BDE296"/>
      </a:accent3>
      <a:accent4>
        <a:srgbClr val="D3ECB9"/>
      </a:accent4>
      <a:accent5>
        <a:srgbClr val="E9F5DB"/>
      </a:accent5>
      <a:accent6>
        <a:srgbClr val="B5BBCA"/>
      </a:accent6>
      <a:hlink>
        <a:srgbClr val="92D050"/>
      </a:hlink>
      <a:folHlink>
        <a:srgbClr val="92D050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30650</TotalTime>
  <Words>1034</Words>
  <Application>Microsoft Office PowerPoint</Application>
  <PresentationFormat>Předvádění na obrazovce (4:3)</PresentationFormat>
  <Paragraphs>166</Paragraphs>
  <Slides>24</Slides>
  <Notes>22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Závěrečná zpráva MAGNESIA AD-TRIX_140401</vt:lpstr>
      <vt:lpstr>BALENÁ VODA zpráva z průzkumu</vt:lpstr>
      <vt:lpstr>metodika </vt:lpstr>
      <vt:lpstr>základní cs výzkumu + demografie</vt:lpstr>
      <vt:lpstr>NÁKUP BALENÝCH VOD</vt:lpstr>
      <vt:lpstr>SPOTŘEBITELÉ BALENÝCH VOD</vt:lpstr>
      <vt:lpstr>VYUŽITÍ BALENÝCH VOD</vt:lpstr>
      <vt:lpstr>STŘÍDÁNÍ BALENÝCH VOD</vt:lpstr>
      <vt:lpstr>NEJČASTĚJI KUPOVANÝ TYP BALENÉ VODY</vt:lpstr>
      <vt:lpstr>DŮVODY NÁKUPU BALENÝCH VOD</vt:lpstr>
      <vt:lpstr>PROČ NEKUPUJÍ BALENÉ VODY</vt:lpstr>
      <vt:lpstr>PRODEJ A ÚPRAVA BALENÉ VODY Z KOHOUTKU</vt:lpstr>
      <vt:lpstr>ZNAČENÍ BALENÉ VODY Z KOHOUTKU</vt:lpstr>
      <vt:lpstr>ROZDÍL MEZI PITNOU A PRAMENITOU VODOU</vt:lpstr>
      <vt:lpstr>ROZDÍL MEZI MINERÁLNÍ A PRAMENITOU VODOU </vt:lpstr>
      <vt:lpstr>ASPEKTY VÝBĚRU BALENÉ VODY</vt:lpstr>
      <vt:lpstr>NECHTĚNÉ PŘÍDATNÉ LÁTKY</vt:lpstr>
      <vt:lpstr>ČTENÍ INFORMACÍ NA ETIKETÁCH</vt:lpstr>
      <vt:lpstr>TVRZENÍ A MÝTY 1/6</vt:lpstr>
      <vt:lpstr>TVRZENÍ A MÝTY 2/6</vt:lpstr>
      <vt:lpstr>TVRZENÍ A MÝTY 3/6</vt:lpstr>
      <vt:lpstr>TVRZENÍ A MÝTY 4/6</vt:lpstr>
      <vt:lpstr>TVRZENÍ A MÝTY 5/6</vt:lpstr>
      <vt:lpstr>TVRZENÍ A MÝTY 6/6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 AD-TRIX MAGNESIA</dc:title>
  <dc:creator>lkop</dc:creator>
  <cp:lastModifiedBy>pperlikova</cp:lastModifiedBy>
  <cp:revision>4738</cp:revision>
  <cp:lastPrinted>2020-07-29T06:16:44Z</cp:lastPrinted>
  <dcterms:created xsi:type="dcterms:W3CDTF">2014-04-07T11:54:03Z</dcterms:created>
  <dcterms:modified xsi:type="dcterms:W3CDTF">2021-05-31T13:52:26Z</dcterms:modified>
</cp:coreProperties>
</file>