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notesSlides/notesSlide2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3.xml" ContentType="application/vnd.openxmlformats-officedocument.presentationml.notesSlide+xml"/>
  <Override PartName="/ppt/charts/chart9.xml" ContentType="application/vnd.openxmlformats-officedocument.drawingml.chart+xml"/>
  <Override PartName="/ppt/theme/themeOverride7.xml" ContentType="application/vnd.openxmlformats-officedocument.themeOverride+xml"/>
  <Override PartName="/ppt/notesSlides/notesSlide4.xml" ContentType="application/vnd.openxmlformats-officedocument.presentationml.notesSlide+xml"/>
  <Override PartName="/ppt/charts/chart10.xml" ContentType="application/vnd.openxmlformats-officedocument.drawingml.chart+xml"/>
  <Override PartName="/ppt/theme/themeOverride8.xml" ContentType="application/vnd.openxmlformats-officedocument.themeOverride+xml"/>
  <Override PartName="/ppt/notesSlides/notesSlide5.xml" ContentType="application/vnd.openxmlformats-officedocument.presentationml.notesSlide+xml"/>
  <Override PartName="/ppt/charts/chart11.xml" ContentType="application/vnd.openxmlformats-officedocument.drawingml.chart+xml"/>
  <Override PartName="/ppt/notesSlides/notesSlide6.xml" ContentType="application/vnd.openxmlformats-officedocument.presentationml.notesSlide+xml"/>
  <Override PartName="/ppt/charts/chart12.xml" ContentType="application/vnd.openxmlformats-officedocument.drawingml.chart+xml"/>
  <Override PartName="/ppt/notesSlides/notesSlide7.xml" ContentType="application/vnd.openxmlformats-officedocument.presentationml.notesSlide+xml"/>
  <Override PartName="/ppt/charts/chart13.xml" ContentType="application/vnd.openxmlformats-officedocument.drawingml.chart+xml"/>
  <Override PartName="/ppt/theme/themeOverride9.xml" ContentType="application/vnd.openxmlformats-officedocument.themeOverride+xml"/>
  <Override PartName="/ppt/notesSlides/notesSlide8.xml" ContentType="application/vnd.openxmlformats-officedocument.presentationml.notesSlide+xml"/>
  <Override PartName="/ppt/charts/chart14.xml" ContentType="application/vnd.openxmlformats-officedocument.drawingml.chart+xml"/>
  <Override PartName="/ppt/theme/themeOverride10.xml" ContentType="application/vnd.openxmlformats-officedocument.themeOverride+xml"/>
  <Override PartName="/ppt/notesSlides/notesSlide9.xml" ContentType="application/vnd.openxmlformats-officedocument.presentationml.notesSlide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notesSlides/notesSlide10.xml" ContentType="application/vnd.openxmlformats-officedocument.presentationml.notesSlide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theme/themeOverride11.xml" ContentType="application/vnd.openxmlformats-officedocument.themeOverride+xml"/>
  <Override PartName="/ppt/notesSlides/notesSlide11.xml" ContentType="application/vnd.openxmlformats-officedocument.presentationml.notesSlide+xml"/>
  <Override PartName="/ppt/charts/chart19.xml" ContentType="application/vnd.openxmlformats-officedocument.drawingml.chart+xml"/>
  <Override PartName="/ppt/theme/themeOverride12.xml" ContentType="application/vnd.openxmlformats-officedocument.themeOverride+xml"/>
  <Override PartName="/ppt/notesSlides/notesSlide12.xml" ContentType="application/vnd.openxmlformats-officedocument.presentationml.notesSlide+xml"/>
  <Override PartName="/ppt/charts/chart20.xml" ContentType="application/vnd.openxmlformats-officedocument.drawingml.chart+xml"/>
  <Override PartName="/ppt/theme/themeOverride13.xml" ContentType="application/vnd.openxmlformats-officedocument.themeOverride+xml"/>
  <Override PartName="/ppt/notesSlides/notesSlide13.xml" ContentType="application/vnd.openxmlformats-officedocument.presentationml.notesSlide+xml"/>
  <Override PartName="/ppt/charts/chart21.xml" ContentType="application/vnd.openxmlformats-officedocument.drawingml.chart+xml"/>
  <Override PartName="/ppt/theme/themeOverride14.xml" ContentType="application/vnd.openxmlformats-officedocument.themeOverride+xml"/>
  <Override PartName="/ppt/notesSlides/notesSlide14.xml" ContentType="application/vnd.openxmlformats-officedocument.presentationml.notesSlide+xml"/>
  <Override PartName="/ppt/charts/chart22.xml" ContentType="application/vnd.openxmlformats-officedocument.drawingml.chart+xml"/>
  <Override PartName="/ppt/theme/themeOverride15.xml" ContentType="application/vnd.openxmlformats-officedocument.themeOverride+xml"/>
  <Override PartName="/ppt/notesSlides/notesSlide15.xml" ContentType="application/vnd.openxmlformats-officedocument.presentationml.notesSlide+xml"/>
  <Override PartName="/ppt/charts/chart23.xml" ContentType="application/vnd.openxmlformats-officedocument.drawingml.chart+xml"/>
  <Override PartName="/ppt/theme/themeOverride16.xml" ContentType="application/vnd.openxmlformats-officedocument.themeOverride+xml"/>
  <Override PartName="/ppt/notesSlides/notesSlide16.xml" ContentType="application/vnd.openxmlformats-officedocument.presentationml.notesSlide+xml"/>
  <Override PartName="/ppt/charts/chart24.xml" ContentType="application/vnd.openxmlformats-officedocument.drawingml.chart+xml"/>
  <Override PartName="/ppt/notesSlides/notesSlide17.xml" ContentType="application/vnd.openxmlformats-officedocument.presentationml.notesSlide+xml"/>
  <Override PartName="/ppt/charts/chart25.xml" ContentType="application/vnd.openxmlformats-officedocument.drawingml.chart+xml"/>
  <Override PartName="/ppt/notesSlides/notesSlide18.xml" ContentType="application/vnd.openxmlformats-officedocument.presentationml.notesSlide+xml"/>
  <Override PartName="/ppt/charts/chart26.xml" ContentType="application/vnd.openxmlformats-officedocument.drawingml.chart+xml"/>
  <Override PartName="/ppt/notesSlides/notesSlide19.xml" ContentType="application/vnd.openxmlformats-officedocument.presentationml.notesSlide+xml"/>
  <Override PartName="/ppt/charts/chart27.xml" ContentType="application/vnd.openxmlformats-officedocument.drawingml.chart+xml"/>
  <Override PartName="/ppt/notesSlides/notesSlide20.xml" ContentType="application/vnd.openxmlformats-officedocument.presentationml.notesSlide+xml"/>
  <Override PartName="/ppt/charts/chart28.xml" ContentType="application/vnd.openxmlformats-officedocument.drawingml.chart+xml"/>
  <Override PartName="/ppt/notesSlides/notesSlide21.xml" ContentType="application/vnd.openxmlformats-officedocument.presentationml.notesSlide+xml"/>
  <Override PartName="/ppt/charts/chart29.xml" ContentType="application/vnd.openxmlformats-officedocument.drawingml.chart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6"/>
  </p:notesMasterIdLst>
  <p:handoutMasterIdLst>
    <p:handoutMasterId r:id="rId27"/>
  </p:handoutMasterIdLst>
  <p:sldIdLst>
    <p:sldId id="271" r:id="rId2"/>
    <p:sldId id="1272" r:id="rId3"/>
    <p:sldId id="1988" r:id="rId4"/>
    <p:sldId id="2011" r:id="rId5"/>
    <p:sldId id="2012" r:id="rId6"/>
    <p:sldId id="2014" r:id="rId7"/>
    <p:sldId id="2016" r:id="rId8"/>
    <p:sldId id="2017" r:id="rId9"/>
    <p:sldId id="2019" r:id="rId10"/>
    <p:sldId id="2022" r:id="rId11"/>
    <p:sldId id="2025" r:id="rId12"/>
    <p:sldId id="2026" r:id="rId13"/>
    <p:sldId id="2029" r:id="rId14"/>
    <p:sldId id="2030" r:id="rId15"/>
    <p:sldId id="2031" r:id="rId16"/>
    <p:sldId id="2032" r:id="rId17"/>
    <p:sldId id="2034" r:id="rId18"/>
    <p:sldId id="2037" r:id="rId19"/>
    <p:sldId id="2038" r:id="rId20"/>
    <p:sldId id="2039" r:id="rId21"/>
    <p:sldId id="2040" r:id="rId22"/>
    <p:sldId id="2041" r:id="rId23"/>
    <p:sldId id="2042" r:id="rId24"/>
    <p:sldId id="2043" r:id="rId25"/>
  </p:sldIdLst>
  <p:sldSz cx="9144000" cy="6858000" type="screen4x3"/>
  <p:notesSz cx="9926638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" userDrawn="1">
          <p15:clr>
            <a:srgbClr val="A4A3A4"/>
          </p15:clr>
        </p15:guide>
        <p15:guide id="2" pos="5239" userDrawn="1">
          <p15:clr>
            <a:srgbClr val="A4A3A4"/>
          </p15:clr>
        </p15:guide>
        <p15:guide id="3" pos="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42" userDrawn="1">
          <p15:clr>
            <a:srgbClr val="A4A3A4"/>
          </p15:clr>
        </p15:guide>
        <p15:guide id="2" pos="312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exander Dvořáček" initials="advr" lastIdx="4" clrIdx="0"/>
  <p:cmAuthor id="1" name="Alena Opočenská" initials="AO" lastIdx="2" clrIdx="1">
    <p:extLst/>
  </p:cmAuthor>
  <p:cmAuthor id="2" name="Markéta Tůmová" initials="MT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7C80"/>
    <a:srgbClr val="99CCFF"/>
    <a:srgbClr val="FFE3AB"/>
    <a:srgbClr val="FF9966"/>
    <a:srgbClr val="FF6600"/>
    <a:srgbClr val="9999FF"/>
    <a:srgbClr val="66CCFF"/>
    <a:srgbClr val="0033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442" autoAdjust="0"/>
    <p:restoredTop sz="95401" autoAdjust="0"/>
  </p:normalViewPr>
  <p:slideViewPr>
    <p:cSldViewPr>
      <p:cViewPr>
        <p:scale>
          <a:sx n="90" d="100"/>
          <a:sy n="90" d="100"/>
        </p:scale>
        <p:origin x="-1608" y="-150"/>
      </p:cViewPr>
      <p:guideLst>
        <p:guide orient="horz" pos="28"/>
        <p:guide pos="5239"/>
        <p:guide pos="22"/>
      </p:guideLst>
    </p:cSldViewPr>
  </p:slideViewPr>
  <p:outlineViewPr>
    <p:cViewPr>
      <p:scale>
        <a:sx n="33" d="100"/>
        <a:sy n="33" d="100"/>
      </p:scale>
      <p:origin x="0" y="8952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14" d="100"/>
          <a:sy n="114" d="100"/>
        </p:scale>
        <p:origin x="-2130" y="-114"/>
      </p:cViewPr>
      <p:guideLst>
        <p:guide orient="horz" pos="2142"/>
        <p:guide pos="3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13" Type="http://schemas.openxmlformats.org/officeDocument/2006/relationships/slide" Target="slides/slide15.xml"/><Relationship Id="rId18" Type="http://schemas.openxmlformats.org/officeDocument/2006/relationships/slide" Target="slides/slide20.xml"/><Relationship Id="rId3" Type="http://schemas.openxmlformats.org/officeDocument/2006/relationships/slide" Target="slides/slide5.xml"/><Relationship Id="rId21" Type="http://schemas.openxmlformats.org/officeDocument/2006/relationships/slide" Target="slides/slide23.xml"/><Relationship Id="rId7" Type="http://schemas.openxmlformats.org/officeDocument/2006/relationships/slide" Target="slides/slide9.xml"/><Relationship Id="rId12" Type="http://schemas.openxmlformats.org/officeDocument/2006/relationships/slide" Target="slides/slide14.xml"/><Relationship Id="rId17" Type="http://schemas.openxmlformats.org/officeDocument/2006/relationships/slide" Target="slides/slide19.xml"/><Relationship Id="rId2" Type="http://schemas.openxmlformats.org/officeDocument/2006/relationships/slide" Target="slides/slide4.xml"/><Relationship Id="rId16" Type="http://schemas.openxmlformats.org/officeDocument/2006/relationships/slide" Target="slides/slide18.xml"/><Relationship Id="rId20" Type="http://schemas.openxmlformats.org/officeDocument/2006/relationships/slide" Target="slides/slide22.xml"/><Relationship Id="rId1" Type="http://schemas.openxmlformats.org/officeDocument/2006/relationships/slide" Target="slides/slide1.xml"/><Relationship Id="rId6" Type="http://schemas.openxmlformats.org/officeDocument/2006/relationships/slide" Target="slides/slide8.xml"/><Relationship Id="rId11" Type="http://schemas.openxmlformats.org/officeDocument/2006/relationships/slide" Target="slides/slide13.xml"/><Relationship Id="rId5" Type="http://schemas.openxmlformats.org/officeDocument/2006/relationships/slide" Target="slides/slide7.xml"/><Relationship Id="rId15" Type="http://schemas.openxmlformats.org/officeDocument/2006/relationships/slide" Target="slides/slide17.xml"/><Relationship Id="rId10" Type="http://schemas.openxmlformats.org/officeDocument/2006/relationships/slide" Target="slides/slide12.xml"/><Relationship Id="rId19" Type="http://schemas.openxmlformats.org/officeDocument/2006/relationships/slide" Target="slides/slide21.xml"/><Relationship Id="rId4" Type="http://schemas.openxmlformats.org/officeDocument/2006/relationships/slide" Target="slides/slide6.xml"/><Relationship Id="rId9" Type="http://schemas.openxmlformats.org/officeDocument/2006/relationships/slide" Target="slides/slide11.xml"/><Relationship Id="rId14" Type="http://schemas.openxmlformats.org/officeDocument/2006/relationships/slide" Target="slides/slide16.xml"/><Relationship Id="rId22" Type="http://schemas.openxmlformats.org/officeDocument/2006/relationships/slide" Target="slides/slide24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0.xlsx"/><Relationship Id="rId1" Type="http://schemas.openxmlformats.org/officeDocument/2006/relationships/themeOverride" Target="../theme/themeOverride8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3.xlsx"/><Relationship Id="rId1" Type="http://schemas.openxmlformats.org/officeDocument/2006/relationships/themeOverride" Target="../theme/themeOverride9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4.xlsx"/><Relationship Id="rId1" Type="http://schemas.openxmlformats.org/officeDocument/2006/relationships/themeOverride" Target="../theme/themeOverride10.xm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8.xlsx"/><Relationship Id="rId1" Type="http://schemas.openxmlformats.org/officeDocument/2006/relationships/themeOverride" Target="../theme/themeOverride11.xm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9.xlsx"/><Relationship Id="rId1" Type="http://schemas.openxmlformats.org/officeDocument/2006/relationships/themeOverride" Target="../theme/themeOverride12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0.xlsx"/><Relationship Id="rId1" Type="http://schemas.openxmlformats.org/officeDocument/2006/relationships/themeOverride" Target="../theme/themeOverride13.xm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1.xlsx"/><Relationship Id="rId1" Type="http://schemas.openxmlformats.org/officeDocument/2006/relationships/themeOverride" Target="../theme/themeOverride14.xm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2.xlsx"/><Relationship Id="rId1" Type="http://schemas.openxmlformats.org/officeDocument/2006/relationships/themeOverride" Target="../theme/themeOverride15.xm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3.xlsx"/><Relationship Id="rId1" Type="http://schemas.openxmlformats.org/officeDocument/2006/relationships/themeOverride" Target="../theme/themeOverride16.xm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9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9.xlsx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Pohlaví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041040010844591"/>
          <c:y val="0.13208449917131407"/>
          <c:w val="0.70764231746122341"/>
          <c:h val="0.69530768553569855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dPt>
            <c:idx val="1"/>
            <c:bubble3D val="0"/>
            <c:spPr>
              <a:solidFill>
                <a:srgbClr val="BDE296">
                  <a:lumMod val="7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312-4CF4-A06C-4C4EC0D49194}"/>
              </c:ext>
            </c:extLst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700" b="0">
                      <a:solidFill>
                        <a:schemeClr val="bg1"/>
                      </a:solidFill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>
                    <a:solidFill>
                      <a:schemeClr val="tx2"/>
                    </a:solidFill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List1!$A$2:$A$3</c:f>
              <c:strCache>
                <c:ptCount val="2"/>
                <c:pt idx="0">
                  <c:v>Muži</c:v>
                </c:pt>
                <c:pt idx="1">
                  <c:v>Ženy</c:v>
                </c:pt>
              </c:strCache>
            </c:strRef>
          </c:cat>
          <c:val>
            <c:numRef>
              <c:f>List1!$B$2:$B$3</c:f>
              <c:numCache>
                <c:formatCode>###0.0%</c:formatCode>
                <c:ptCount val="2"/>
                <c:pt idx="0">
                  <c:v>0.49648663209765975</c:v>
                </c:pt>
                <c:pt idx="1">
                  <c:v>0.5035133679023408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312-4CF4-A06C-4C4EC0D4919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7.3592967423410052E-2"/>
          <c:y val="0.81564841188123993"/>
          <c:w val="0.8697761340448914"/>
          <c:h val="6.3440642356112908E-2"/>
        </c:manualLayout>
      </c:layout>
      <c:overlay val="0"/>
      <c:txPr>
        <a:bodyPr/>
        <a:lstStyle/>
        <a:p>
          <a:pPr>
            <a:defRPr sz="800">
              <a:latin typeface="+mn-lt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 čemu používají balené vody kromě pití</a:t>
            </a:r>
          </a:p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050" b="0" i="1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Jen ti, kteří kupují balené vody</a:t>
            </a:r>
            <a:endParaRPr lang="cs-CZ" sz="1050" b="0" i="1" baseline="0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1549679886361341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33536919099777163"/>
          <c:y val="0.11192649927631991"/>
          <c:w val="0.4743025494644576"/>
          <c:h val="0.8313659304008558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/>
            </a:solidFill>
          </c:spPr>
          <c:invertIfNegative val="0"/>
          <c:dPt>
            <c:idx val="5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CF19-40AF-AF70-B4B4A78C9B69}"/>
              </c:ext>
            </c:extLst>
          </c:dPt>
          <c:dPt>
            <c:idx val="6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ADD8-45AD-87D4-89DE38980346}"/>
              </c:ext>
            </c:extLst>
          </c:dPt>
          <c:dPt>
            <c:idx val="7"/>
            <c:invertIfNegative val="0"/>
            <c:bubble3D val="0"/>
            <c:spPr>
              <a:solidFill>
                <a:srgbClr val="FFFFFF">
                  <a:lumMod val="7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78E-4EB2-BE9F-3E3B0FCF42D2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5C-44EC-A343-576AED6CDCAE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B5C-44EC-A343-576AED6CDCAE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5C-44EC-A343-576AED6CDCAE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List1!$A$2:$A$9</c:f>
              <c:strCache>
                <c:ptCount val="8"/>
                <c:pt idx="0">
                  <c:v>Na vaření, pokrmy pro děti</c:v>
                </c:pt>
                <c:pt idx="1">
                  <c:v>Na hygienu, omytí v autě, na chatě, výletě</c:v>
                </c:pt>
                <c:pt idx="2">
                  <c:v>Na kávu, čaj, teplé nápoje</c:v>
                </c:pt>
                <c:pt idx="3">
                  <c:v>Jako alternativa při odstávce vody, rezerva</c:v>
                </c:pt>
                <c:pt idx="4">
                  <c:v>K inhalaci, na kloktání</c:v>
                </c:pt>
                <c:pt idx="5">
                  <c:v>K doplnění minerálů</c:v>
                </c:pt>
                <c:pt idx="6">
                  <c:v>Jiná odpověď</c:v>
                </c:pt>
                <c:pt idx="7">
                  <c:v>Jen na pití, na nic dalšího</c:v>
                </c:pt>
              </c:strCache>
            </c:strRef>
          </c:cat>
          <c:val>
            <c:numRef>
              <c:f>List1!$B$2:$B$9</c:f>
              <c:numCache>
                <c:formatCode>###0.0%</c:formatCode>
                <c:ptCount val="8"/>
                <c:pt idx="0">
                  <c:v>0.10487210758635124</c:v>
                </c:pt>
                <c:pt idx="1">
                  <c:v>7.2669497669234473E-2</c:v>
                </c:pt>
                <c:pt idx="2">
                  <c:v>5.116763193988455E-2</c:v>
                </c:pt>
                <c:pt idx="3">
                  <c:v>3.6831101021073454E-2</c:v>
                </c:pt>
                <c:pt idx="4">
                  <c:v>1.7242722899615672E-2</c:v>
                </c:pt>
                <c:pt idx="5">
                  <c:v>1.0302277048475391E-2</c:v>
                </c:pt>
                <c:pt idx="6">
                  <c:v>5.1675582059168813E-2</c:v>
                </c:pt>
                <c:pt idx="7">
                  <c:v>0.69487971019902672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73488128"/>
        <c:axId val="154502848"/>
      </c:barChart>
      <c:catAx>
        <c:axId val="1734881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54502848"/>
        <c:crosses val="autoZero"/>
        <c:auto val="1"/>
        <c:lblAlgn val="ctr"/>
        <c:lblOffset val="100"/>
        <c:noMultiLvlLbl val="0"/>
      </c:catAx>
      <c:valAx>
        <c:axId val="154502848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73488128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100" dirty="0"/>
              <a:t>Zda</a:t>
            </a:r>
            <a:r>
              <a:rPr lang="cs-CZ" sz="1100" baseline="0" dirty="0"/>
              <a:t> střídají</a:t>
            </a:r>
            <a:r>
              <a:rPr lang="cs-CZ" sz="1100" dirty="0"/>
              <a:t> balené vody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050" b="0" i="1" u="none" strike="noStrike" kern="1200" baseline="0" dirty="0">
                <a:solidFill>
                  <a:srgbClr val="5F5F5F"/>
                </a:solidFill>
                <a:latin typeface="+mn-lt"/>
                <a:ea typeface="+mn-ea"/>
                <a:cs typeface="+mn-cs"/>
              </a:rPr>
              <a:t>Jen ti, kteří kupují balené vody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endParaRPr lang="cs-CZ" sz="1050" b="0" i="1" u="none" strike="noStrike" kern="1200" baseline="0" dirty="0">
              <a:solidFill>
                <a:srgbClr val="5F5F5F"/>
              </a:solidFill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endParaRPr lang="en-US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c:rich>
      </c:tx>
      <c:layout>
        <c:manualLayout>
          <c:xMode val="edge"/>
          <c:yMode val="edge"/>
          <c:x val="0.14571487006494227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7591269888931263"/>
          <c:y val="0.23150040750250164"/>
          <c:w val="0.36203034497668429"/>
          <c:h val="0.59690050564964936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336-4461-8DCD-4CA445C73F02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336-4461-8DCD-4CA445C73F02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336-4461-8DCD-4CA445C73F02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336-4461-8DCD-4CA445C73F02}"/>
              </c:ext>
            </c:extLst>
          </c:dPt>
          <c:dPt>
            <c:idx val="4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B336-4461-8DCD-4CA445C73F02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B336-4461-8DCD-4CA445C73F02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Jsem věrný/á jedné značce</c:v>
                </c:pt>
                <c:pt idx="1">
                  <c:v>Jsem věrný/á několika málo značkám, mezi kterými volím</c:v>
                </c:pt>
                <c:pt idx="2">
                  <c:v>Značky vod střídám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0.16643796977072603</c:v>
                </c:pt>
                <c:pt idx="1">
                  <c:v>0.4095368749761637</c:v>
                </c:pt>
                <c:pt idx="2">
                  <c:v>0.42402515525311008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B336-4461-8DCD-4CA445C73F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58660653866742074"/>
          <c:y val="0.22792571015897239"/>
          <c:w val="0.37631226400529805"/>
          <c:h val="0.62667912999298858"/>
        </c:manualLayout>
      </c:layout>
      <c:overlay val="0"/>
      <c:txPr>
        <a:bodyPr/>
        <a:lstStyle/>
        <a:p>
          <a:pPr>
            <a:defRPr sz="10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100" dirty="0"/>
              <a:t>Jaký</a:t>
            </a:r>
            <a:r>
              <a:rPr lang="cs-CZ" sz="1100" baseline="0" dirty="0"/>
              <a:t> typ balené vody nejčastěji kupují</a:t>
            </a:r>
            <a:endParaRPr lang="cs-CZ" sz="1100" dirty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050" b="0" i="1" u="none" strike="noStrike" kern="1200" baseline="0" dirty="0">
                <a:solidFill>
                  <a:srgbClr val="5F5F5F"/>
                </a:solidFill>
                <a:latin typeface="+mn-lt"/>
                <a:ea typeface="+mn-ea"/>
                <a:cs typeface="+mn-cs"/>
              </a:rPr>
              <a:t>Jen ti, kteří kupují balené vody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endParaRPr lang="cs-CZ" sz="1050" b="0" i="1" u="none" strike="noStrike" kern="1200" baseline="0" dirty="0">
              <a:solidFill>
                <a:srgbClr val="5F5F5F"/>
              </a:solidFill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endParaRPr lang="en-US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c:rich>
      </c:tx>
      <c:layout>
        <c:manualLayout>
          <c:xMode val="edge"/>
          <c:yMode val="edge"/>
          <c:x val="0.14571487006494227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7591269888931263"/>
          <c:y val="0.23150040750250164"/>
          <c:w val="0.36203034497668429"/>
          <c:h val="0.59690050564964936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rgbClr val="00206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336-4461-8DCD-4CA445C73F02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336-4461-8DCD-4CA445C73F02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336-4461-8DCD-4CA445C73F02}"/>
              </c:ext>
            </c:extLst>
          </c:dPt>
          <c:dPt>
            <c:idx val="3"/>
            <c:bubble3D val="0"/>
            <c:spPr>
              <a:solidFill>
                <a:srgbClr val="99CCF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336-4461-8DCD-4CA445C73F02}"/>
              </c:ext>
            </c:extLst>
          </c:dPt>
          <c:dPt>
            <c:idx val="4"/>
            <c:bubble3D val="0"/>
            <c:spPr>
              <a:solidFill>
                <a:srgbClr val="9999F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B336-4461-8DCD-4CA445C73F02}"/>
              </c:ext>
            </c:extLst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B336-4461-8DCD-4CA445C73F02}"/>
              </c:ext>
            </c:extLst>
          </c:dPt>
          <c:dPt>
            <c:idx val="6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1C4-439E-AE63-3E7ABAF983C7}"/>
              </c:ext>
            </c:extLst>
          </c:dPt>
          <c:dPt>
            <c:idx val="7"/>
            <c:bubble3D val="0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FBA-4BE7-A4AF-312AE3C02551}"/>
              </c:ext>
            </c:extLst>
          </c:dPt>
          <c:dLbls>
            <c:dLbl>
              <c:idx val="0"/>
              <c:layout>
                <c:manualLayout>
                  <c:x val="-3.689805017569333E-2"/>
                  <c:y val="0.18634807830236377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336-4461-8DCD-4CA445C73F0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050" b="1">
                      <a:solidFill>
                        <a:sysClr val="windowText" lastClr="000000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987745310393166E-2"/>
                  <c:y val="0.197757220096525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C4-439E-AE63-3E7ABAF983C7}"/>
                </c:ext>
              </c:extLst>
            </c:dLbl>
            <c:dLbl>
              <c:idx val="7"/>
              <c:layout>
                <c:manualLayout>
                  <c:x val="2.1828714500128923E-3"/>
                  <c:y val="0.1370507957901928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FBA-4BE7-A4AF-312AE3C02551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List1!$A$2:$A$9</c:f>
              <c:strCache>
                <c:ptCount val="8"/>
                <c:pt idx="0">
                  <c:v>Pitnou vodu</c:v>
                </c:pt>
                <c:pt idx="1">
                  <c:v>Pramenitou vodu</c:v>
                </c:pt>
                <c:pt idx="2">
                  <c:v>Minerální vodu</c:v>
                </c:pt>
                <c:pt idx="3">
                  <c:v>Kojeneckou vodu</c:v>
                </c:pt>
                <c:pt idx="4">
                  <c:v>Léčivé minerálky</c:v>
                </c:pt>
                <c:pt idx="5">
                  <c:v>Je to různé, střídám je</c:v>
                </c:pt>
                <c:pt idx="6">
                  <c:v>Nerozlišuji je (netuším či neřeším, čím se balené vody navzájem liší)</c:v>
                </c:pt>
                <c:pt idx="7">
                  <c:v>Nevím</c:v>
                </c:pt>
              </c:strCache>
            </c:strRef>
          </c:cat>
          <c:val>
            <c:numRef>
              <c:f>List1!$B$2:$B$9</c:f>
              <c:numCache>
                <c:formatCode>###0.0%</c:formatCode>
                <c:ptCount val="8"/>
                <c:pt idx="0">
                  <c:v>8.551131557521259E-2</c:v>
                </c:pt>
                <c:pt idx="1">
                  <c:v>0.10569559886479961</c:v>
                </c:pt>
                <c:pt idx="2">
                  <c:v>0.43320769308427726</c:v>
                </c:pt>
                <c:pt idx="3">
                  <c:v>3.2790291917001106E-2</c:v>
                </c:pt>
                <c:pt idx="4">
                  <c:v>2.6396731778771786E-2</c:v>
                </c:pt>
                <c:pt idx="5">
                  <c:v>0.23703801367595992</c:v>
                </c:pt>
                <c:pt idx="6">
                  <c:v>7.0428124393322217E-2</c:v>
                </c:pt>
                <c:pt idx="7">
                  <c:v>8.9322307106549387E-3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B336-4461-8DCD-4CA445C73F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58660653866742074"/>
          <c:y val="0.12968573728867577"/>
          <c:w val="0.4133933989666001"/>
          <c:h val="0.84673666922245294"/>
        </c:manualLayout>
      </c:layout>
      <c:overlay val="0"/>
      <c:txPr>
        <a:bodyPr/>
        <a:lstStyle/>
        <a:p>
          <a:pPr>
            <a:defRPr sz="10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Důvody nákupu balených </a:t>
            </a:r>
            <a:r>
              <a:rPr lang="cs-CZ" sz="1100" b="1" i="0" u="none" strike="noStrike" kern="1200" baseline="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vod</a:t>
            </a:r>
            <a:endParaRPr lang="cs-CZ" sz="1100" b="1" i="0" u="none" strike="noStrike" kern="1200" baseline="0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050" b="0" i="1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Jen ti, kteří kupují balené vody</a:t>
            </a:r>
            <a:endParaRPr lang="cs-CZ" sz="1050" b="0" i="1" baseline="0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25192852736721577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1436466897396482"/>
          <c:y val="0.11192649927631991"/>
          <c:w val="0.45763283868748594"/>
          <c:h val="0.8313659304008558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/>
            </a:solidFill>
          </c:spPr>
          <c:invertIfNegative val="0"/>
          <c:dPt>
            <c:idx val="5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87A4-4F7F-BEFD-9EC37A34107F}"/>
              </c:ext>
            </c:extLst>
          </c:dPt>
          <c:dPt>
            <c:idx val="6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87A4-4F7F-BEFD-9EC37A34107F}"/>
              </c:ext>
            </c:extLst>
          </c:dPt>
          <c:dPt>
            <c:idx val="7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87A4-4F7F-BEFD-9EC37A34107F}"/>
              </c:ext>
            </c:extLst>
          </c:dPt>
          <c:dLbls>
            <c:dLbl>
              <c:idx val="13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7A4-4F7F-BEFD-9EC37A34107F}"/>
                </c:ext>
              </c:extLst>
            </c:dLbl>
            <c:dLbl>
              <c:idx val="14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7A4-4F7F-BEFD-9EC37A34107F}"/>
                </c:ext>
              </c:extLst>
            </c:dLbl>
            <c:dLbl>
              <c:idx val="15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7A4-4F7F-BEFD-9EC37A34107F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List1!$A$2:$A$22</c:f>
              <c:strCache>
                <c:ptCount val="21"/>
                <c:pt idx="0">
                  <c:v>Snadno se mi s ní dodržuje pitný režim</c:v>
                </c:pt>
                <c:pt idx="1">
                  <c:v>Obsahuje zdraví prospěšné látky</c:v>
                </c:pt>
                <c:pt idx="2">
                  <c:v>Je chutnější než voda z kohoutku</c:v>
                </c:pt>
                <c:pt idx="3">
                  <c:v>Neobsahuje chemikálie ani dezinfekce</c:v>
                </c:pt>
                <c:pt idx="4">
                  <c:v>Je to hygienické (pocit čistoty, nemožnost závady)</c:v>
                </c:pt>
                <c:pt idx="5">
                  <c:v>Je kvalitnější než voda z kohoutku</c:v>
                </c:pt>
                <c:pt idx="6">
                  <c:v>Na cesty, do auta</c:v>
                </c:pt>
                <c:pt idx="7">
                  <c:v>Nedostupnost pitné vody</c:v>
                </c:pt>
                <c:pt idx="8">
                  <c:v>Mám žízeň</c:v>
                </c:pt>
                <c:pt idx="9">
                  <c:v>Když nemám/zapomenu s sebou pití z domova</c:v>
                </c:pt>
                <c:pt idx="10">
                  <c:v>Kvůli rozmanitosti, změně</c:v>
                </c:pt>
                <c:pt idx="11">
                  <c:v>Pro návštěvu, na oslavu</c:v>
                </c:pt>
                <c:pt idx="12">
                  <c:v>Chuť na perlivou vodu</c:v>
                </c:pt>
                <c:pt idx="13">
                  <c:v>Kvůli manipulaci, mobilitě</c:v>
                </c:pt>
                <c:pt idx="14">
                  <c:v>Kvůli obalu, lahvi</c:v>
                </c:pt>
                <c:pt idx="15">
                  <c:v>Do zásoby, jako rezerva</c:v>
                </c:pt>
                <c:pt idx="16">
                  <c:v>Do práce, školy</c:v>
                </c:pt>
                <c:pt idx="17">
                  <c:v>Pro děti, rodinu</c:v>
                </c:pt>
                <c:pt idx="18">
                  <c:v>Na chuť</c:v>
                </c:pt>
                <c:pt idx="19">
                  <c:v>Jiná odpověď</c:v>
                </c:pt>
                <c:pt idx="20">
                  <c:v>Nevím</c:v>
                </c:pt>
              </c:strCache>
            </c:strRef>
          </c:cat>
          <c:val>
            <c:numRef>
              <c:f>List1!$B$2:$B$22</c:f>
              <c:numCache>
                <c:formatCode>###0.0%</c:formatCode>
                <c:ptCount val="21"/>
                <c:pt idx="0">
                  <c:v>0.42638723871158324</c:v>
                </c:pt>
                <c:pt idx="1">
                  <c:v>0.39744234822872637</c:v>
                </c:pt>
                <c:pt idx="2">
                  <c:v>0.30332715889549416</c:v>
                </c:pt>
                <c:pt idx="3">
                  <c:v>0.14909077552899341</c:v>
                </c:pt>
                <c:pt idx="4">
                  <c:v>0.14837127193770677</c:v>
                </c:pt>
                <c:pt idx="5">
                  <c:v>0.14566600435856789</c:v>
                </c:pt>
                <c:pt idx="6">
                  <c:v>5.1058268179026714E-2</c:v>
                </c:pt>
                <c:pt idx="7">
                  <c:v>4.1990180928272516E-2</c:v>
                </c:pt>
                <c:pt idx="8">
                  <c:v>1.9804729166205817E-2</c:v>
                </c:pt>
                <c:pt idx="9">
                  <c:v>1.9408969551798265E-2</c:v>
                </c:pt>
                <c:pt idx="10">
                  <c:v>1.7444775833538182E-2</c:v>
                </c:pt>
                <c:pt idx="11">
                  <c:v>1.2934305830165809E-2</c:v>
                </c:pt>
                <c:pt idx="12">
                  <c:v>1.2676681087193019E-2</c:v>
                </c:pt>
                <c:pt idx="13">
                  <c:v>1.2409796814842618E-2</c:v>
                </c:pt>
                <c:pt idx="14">
                  <c:v>1.0749083463239627E-2</c:v>
                </c:pt>
                <c:pt idx="15">
                  <c:v>6.8218825412061923E-3</c:v>
                </c:pt>
                <c:pt idx="16">
                  <c:v>6.3316730867247354E-3</c:v>
                </c:pt>
                <c:pt idx="17">
                  <c:v>5.4103894180291849E-3</c:v>
                </c:pt>
                <c:pt idx="18">
                  <c:v>4.9727240502313638E-3</c:v>
                </c:pt>
                <c:pt idx="19">
                  <c:v>1.755987447481791E-2</c:v>
                </c:pt>
                <c:pt idx="20">
                  <c:v>3.3897902058763321E-2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87A4-4F7F-BEFD-9EC37A34107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74687744"/>
        <c:axId val="133796352"/>
      </c:barChart>
      <c:catAx>
        <c:axId val="1746877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33796352"/>
        <c:crosses val="autoZero"/>
        <c:auto val="1"/>
        <c:lblAlgn val="ctr"/>
        <c:lblOffset val="100"/>
        <c:noMultiLvlLbl val="0"/>
      </c:catAx>
      <c:valAx>
        <c:axId val="133796352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74687744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Důvody, proč nekupují balené vody </a:t>
            </a:r>
            <a:endParaRPr lang="cs-CZ" sz="1100" b="1" i="0" u="none" strike="noStrike" kern="1200" baseline="0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050" b="0" i="1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Jen ti, kteří nekupují balené vody</a:t>
            </a:r>
            <a:endParaRPr lang="cs-CZ" sz="1050" b="0" i="1" baseline="0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1549679886361341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33964410499458064"/>
          <c:y val="0.11192649927631991"/>
          <c:w val="0.4743025494644576"/>
          <c:h val="0.8313659304008558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Pt>
            <c:idx val="5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CF19-40AF-AF70-B4B4A78C9B69}"/>
              </c:ext>
            </c:extLst>
          </c:dPt>
          <c:dPt>
            <c:idx val="6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ADD8-45AD-87D4-89DE38980346}"/>
              </c:ext>
            </c:extLst>
          </c:dPt>
          <c:dPt>
            <c:idx val="7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378E-4EB2-BE9F-3E3B0FCF42D2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5C-44EC-A343-576AED6CDCAE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B5C-44EC-A343-576AED6CDCAE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5C-44EC-A343-576AED6CDCAE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List1!$A$2:$A$8</c:f>
              <c:strCache>
                <c:ptCount val="7"/>
                <c:pt idx="0">
                  <c:v>Nenabízí nic navíc, voda z kohoutku stačí</c:v>
                </c:pt>
                <c:pt idx="1">
                  <c:v>Je to neekologické</c:v>
                </c:pt>
                <c:pt idx="2">
                  <c:v>Je zbytečně drahá</c:v>
                </c:pt>
                <c:pt idx="3">
                  <c:v>Nechci se tahat s lahvemi</c:v>
                </c:pt>
                <c:pt idx="4">
                  <c:v>Obaly škodí zdraví</c:v>
                </c:pt>
                <c:pt idx="5">
                  <c:v>Jiná odpověď</c:v>
                </c:pt>
                <c:pt idx="6">
                  <c:v>Nevím</c:v>
                </c:pt>
              </c:strCache>
            </c:strRef>
          </c:cat>
          <c:val>
            <c:numRef>
              <c:f>List1!$B$2:$B$8</c:f>
              <c:numCache>
                <c:formatCode>###0.0%</c:formatCode>
                <c:ptCount val="7"/>
                <c:pt idx="0">
                  <c:v>0.7521211459640138</c:v>
                </c:pt>
                <c:pt idx="1">
                  <c:v>0.57058080832926028</c:v>
                </c:pt>
                <c:pt idx="2">
                  <c:v>0.43020828854639981</c:v>
                </c:pt>
                <c:pt idx="3">
                  <c:v>0.37881145831197571</c:v>
                </c:pt>
                <c:pt idx="4">
                  <c:v>0.27574227011112995</c:v>
                </c:pt>
                <c:pt idx="5">
                  <c:v>5.5997862152434942E-2</c:v>
                </c:pt>
                <c:pt idx="6">
                  <c:v>9.0636990711227498E-3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74894592"/>
        <c:axId val="173223872"/>
      </c:barChart>
      <c:catAx>
        <c:axId val="1748945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73223872"/>
        <c:crosses val="autoZero"/>
        <c:auto val="1"/>
        <c:lblAlgn val="ctr"/>
        <c:lblOffset val="100"/>
        <c:noMultiLvlLbl val="0"/>
      </c:catAx>
      <c:valAx>
        <c:axId val="173223872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74894592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100" dirty="0"/>
              <a:t>Zda se</a:t>
            </a:r>
            <a:r>
              <a:rPr lang="cs-CZ" sz="1100" baseline="0" dirty="0"/>
              <a:t> voda stáčená z kohoutku nějak upravuje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050" b="0" i="1" baseline="0" dirty="0"/>
              <a:t>Jen ti, kteří si myslí, že se v lahvích prodává voda stáčená z kohoutku</a:t>
            </a:r>
            <a:endParaRPr lang="cs-CZ" sz="1050" b="0" i="1" dirty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endParaRPr lang="en-US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c:rich>
      </c:tx>
      <c:layout>
        <c:manualLayout>
          <c:xMode val="edge"/>
          <c:yMode val="edge"/>
          <c:x val="3.1189355583867311E-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3441398668121846"/>
          <c:y val="0.26355819921643181"/>
          <c:w val="0.36203034497668429"/>
          <c:h val="0.59690050564964936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rgbClr val="00B0F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EA5-4E73-9845-11F689E3D3A0}"/>
              </c:ext>
            </c:extLst>
          </c:dPt>
          <c:dPt>
            <c:idx val="1"/>
            <c:bubble3D val="0"/>
            <c:spPr>
              <a:solidFill>
                <a:srgbClr val="99CCF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EA5-4E73-9845-11F689E3D3A0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EA5-4E73-9845-11F689E3D3A0}"/>
              </c:ext>
            </c:extLst>
          </c:dPt>
          <c:dPt>
            <c:idx val="3"/>
            <c:bubble3D val="0"/>
            <c:spPr>
              <a:solidFill>
                <a:srgbClr val="FF7C8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8EA5-4E73-9845-11F689E3D3A0}"/>
              </c:ext>
            </c:extLst>
          </c:dPt>
          <c:dPt>
            <c:idx val="4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8EA5-4E73-9845-11F689E3D3A0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8EA5-4E73-9845-11F689E3D3A0}"/>
              </c:ext>
            </c:extLst>
          </c:dPt>
          <c:dLbls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050" b="1">
                      <a:solidFill>
                        <a:schemeClr val="tx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9440278641478507E-2"/>
                  <c:y val="0.1275925296777543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4409059166586108"/>
                      <c:h val="0.108398140773703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8EA5-4E73-9845-11F689E3D3A0}"/>
                </c:ext>
              </c:extLst>
            </c:dLbl>
            <c:dLbl>
              <c:idx val="4"/>
              <c:layout>
                <c:manualLayout>
                  <c:x val="1.8393519046224258E-2"/>
                  <c:y val="8.839555404559944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EA5-4E73-9845-11F689E3D3A0}"/>
                </c:ext>
              </c:extLst>
            </c:dLbl>
            <c:dLbl>
              <c:idx val="5"/>
              <c:layout>
                <c:manualLayout>
                  <c:x val="6.0962106742585322E-2"/>
                  <c:y val="0.1406712868848552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EA5-4E73-9845-11F689E3D3A0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Je přímo z kohoutku bez jakýchkoliv úprav</c:v>
                </c:pt>
                <c:pt idx="1">
                  <c:v>Je nějaký způsobem upravená</c:v>
                </c:pt>
                <c:pt idx="2">
                  <c:v>Nevím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7.2777093838364434E-2</c:v>
                </c:pt>
                <c:pt idx="1">
                  <c:v>0.50684458182026959</c:v>
                </c:pt>
                <c:pt idx="2">
                  <c:v>0.42037832434136474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8EA5-4E73-9845-11F689E3D3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52739013475626895"/>
          <c:y val="0.33009528194408089"/>
          <c:w val="0.33925989432546716"/>
          <c:h val="0.44198798099683095"/>
        </c:manualLayout>
      </c:layout>
      <c:overlay val="0"/>
      <c:txPr>
        <a:bodyPr/>
        <a:lstStyle/>
        <a:p>
          <a:pPr>
            <a:defRPr sz="105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100" dirty="0"/>
              <a:t>Zda se</a:t>
            </a:r>
            <a:r>
              <a:rPr lang="cs-CZ" sz="1100" baseline="0" dirty="0"/>
              <a:t> prodává v lahvích i voda stáčená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100" baseline="0" dirty="0"/>
              <a:t>z kohoutku</a:t>
            </a:r>
            <a:endParaRPr lang="cs-CZ" sz="1100" dirty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endParaRPr lang="en-US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c:rich>
      </c:tx>
      <c:layout>
        <c:manualLayout>
          <c:xMode val="edge"/>
          <c:yMode val="edge"/>
          <c:x val="3.1189355583867311E-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0321663606004562E-2"/>
          <c:y val="0.28506919497679678"/>
          <c:w val="0.36203034497668429"/>
          <c:h val="0.59690050564964936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336-4461-8DCD-4CA445C73F02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336-4461-8DCD-4CA445C73F02}"/>
              </c:ext>
            </c:extLst>
          </c:dPt>
          <c:dPt>
            <c:idx val="2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336-4461-8DCD-4CA445C73F02}"/>
              </c:ext>
            </c:extLst>
          </c:dPt>
          <c:dPt>
            <c:idx val="3"/>
            <c:bubble3D val="0"/>
            <c:spPr>
              <a:solidFill>
                <a:srgbClr val="FF7C8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336-4461-8DCD-4CA445C73F02}"/>
              </c:ext>
            </c:extLst>
          </c:dPt>
          <c:dPt>
            <c:idx val="4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B336-4461-8DCD-4CA445C73F02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B336-4461-8DCD-4CA445C73F02}"/>
              </c:ext>
            </c:extLst>
          </c:dPt>
          <c:dLbls>
            <c:dLbl>
              <c:idx val="3"/>
              <c:layout>
                <c:manualLayout>
                  <c:x val="8.9440278641478507E-2"/>
                  <c:y val="0.1275925296777543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4409059166586108"/>
                      <c:h val="0.108398140773703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B336-4461-8DCD-4CA445C73F02}"/>
                </c:ext>
              </c:extLst>
            </c:dLbl>
            <c:dLbl>
              <c:idx val="4"/>
              <c:layout>
                <c:manualLayout>
                  <c:x val="1.8393519046224258E-2"/>
                  <c:y val="8.839555404559944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336-4461-8DCD-4CA445C73F02}"/>
                </c:ext>
              </c:extLst>
            </c:dLbl>
            <c:dLbl>
              <c:idx val="5"/>
              <c:layout>
                <c:manualLayout>
                  <c:x val="6.0962106742585322E-2"/>
                  <c:y val="0.1406712868848552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336-4461-8DCD-4CA445C73F0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Ano, a je to tak v pořádku</c:v>
                </c:pt>
                <c:pt idx="1">
                  <c:v>Ano, ale neměla by se</c:v>
                </c:pt>
                <c:pt idx="2">
                  <c:v>Ne, nesmí se to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0.1542214847377314</c:v>
                </c:pt>
                <c:pt idx="1">
                  <c:v>0.40456412529572849</c:v>
                </c:pt>
                <c:pt idx="2">
                  <c:v>0.4412143899665405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B336-4461-8DCD-4CA445C73F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4962661419972943"/>
          <c:y val="0.34581367760332832"/>
          <c:w val="0.27960557487076598"/>
          <c:h val="0.44198798099683095"/>
        </c:manualLayout>
      </c:layout>
      <c:overlay val="0"/>
      <c:txPr>
        <a:bodyPr/>
        <a:lstStyle/>
        <a:p>
          <a:pPr>
            <a:defRPr sz="105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100" dirty="0"/>
              <a:t>Zda by</a:t>
            </a:r>
            <a:r>
              <a:rPr lang="cs-CZ" sz="1100" baseline="0" dirty="0"/>
              <a:t> chtěli, aby balená voda stočená z kohoutku byla speciálně značená</a:t>
            </a:r>
            <a:endParaRPr lang="cs-CZ" sz="1100" dirty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endParaRPr lang="en-US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c:rich>
      </c:tx>
      <c:layout>
        <c:manualLayout>
          <c:xMode val="edge"/>
          <c:yMode val="edge"/>
          <c:x val="8.7879372530036345E-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7675427527920004"/>
          <c:y val="0.2598519995470131"/>
          <c:w val="0.35445105069267502"/>
          <c:h val="0.59625011061666233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336-4461-8DCD-4CA445C73F02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336-4461-8DCD-4CA445C73F02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336-4461-8DCD-4CA445C73F02}"/>
              </c:ext>
            </c:extLst>
          </c:dPt>
          <c:dPt>
            <c:idx val="3"/>
            <c:bubble3D val="0"/>
            <c:spPr>
              <a:solidFill>
                <a:srgbClr val="FF7C8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336-4461-8DCD-4CA445C73F02}"/>
              </c:ext>
            </c:extLst>
          </c:dPt>
          <c:dPt>
            <c:idx val="4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B336-4461-8DCD-4CA445C73F02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B336-4461-8DCD-4CA445C73F02}"/>
              </c:ext>
            </c:extLst>
          </c:dPt>
          <c:dLbls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050" b="1">
                      <a:solidFill>
                        <a:schemeClr val="tx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9440278641478507E-2"/>
                  <c:y val="0.1275925296777543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4409059166586108"/>
                      <c:h val="0.108398140773703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B336-4461-8DCD-4CA445C73F02}"/>
                </c:ext>
              </c:extLst>
            </c:dLbl>
            <c:dLbl>
              <c:idx val="4"/>
              <c:layout>
                <c:manualLayout>
                  <c:x val="1.8393519046224258E-2"/>
                  <c:y val="8.839555404559944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336-4461-8DCD-4CA445C73F02}"/>
                </c:ext>
              </c:extLst>
            </c:dLbl>
            <c:dLbl>
              <c:idx val="5"/>
              <c:layout>
                <c:manualLayout>
                  <c:x val="6.0962106742585322E-2"/>
                  <c:y val="0.1406712868848552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336-4461-8DCD-4CA445C73F0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Nevím, je mi to jedno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0.71684950039083584</c:v>
                </c:pt>
                <c:pt idx="1">
                  <c:v>3.559634683005488E-2</c:v>
                </c:pt>
                <c:pt idx="2">
                  <c:v>0.24755415277910964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B336-4461-8DCD-4CA445C73F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5512643932420207"/>
          <c:y val="0.37725046892182323"/>
          <c:w val="0.26834741576332793"/>
          <c:h val="0.37911439835984101"/>
        </c:manualLayout>
      </c:layout>
      <c:overlay val="0"/>
      <c:txPr>
        <a:bodyPr/>
        <a:lstStyle/>
        <a:p>
          <a:pPr>
            <a:defRPr sz="105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Proč by </a:t>
            </a:r>
            <a:r>
              <a:rPr lang="cs-CZ" sz="1100" b="1" i="0" u="none" strike="noStrike" kern="1200" baseline="0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měla</a:t>
            </a: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být balená voda stočená z kohoutku </a:t>
            </a:r>
            <a:r>
              <a:rPr lang="cs-CZ" sz="1100" b="1" i="0" u="none" strike="noStrike" kern="1200" baseline="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značená</a:t>
            </a:r>
            <a:endParaRPr lang="cs-CZ" sz="1100" b="1" i="0" u="none" strike="noStrike" kern="1200" baseline="0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1549679886361341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7015371954480129"/>
          <c:y val="0.11192649927631991"/>
          <c:w val="0.52984628045519866"/>
          <c:h val="0.8313659304008558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/>
            </a:solidFill>
          </c:spPr>
          <c:invertIfNegative val="0"/>
          <c:dPt>
            <c:idx val="5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CF19-40AF-AF70-B4B4A78C9B69}"/>
              </c:ext>
            </c:extLst>
          </c:dPt>
          <c:dPt>
            <c:idx val="6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ADD8-45AD-87D4-89DE38980346}"/>
              </c:ext>
            </c:extLst>
          </c:dPt>
          <c:dPt>
            <c:idx val="7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378E-4EB2-BE9F-3E3B0FCF42D2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5C-44EC-A343-576AED6CDCAE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B5C-44EC-A343-576AED6CDCAE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5C-44EC-A343-576AED6CDCAE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List1!$A$2:$A$9</c:f>
              <c:strCache>
                <c:ptCount val="8"/>
                <c:pt idx="0">
                  <c:v>Aby ji lidé zbytečně nekupovali, teče doma</c:v>
                </c:pt>
                <c:pt idx="1">
                  <c:v>Aby lidé věděli, že pochází z kohoutku</c:v>
                </c:pt>
                <c:pt idx="2">
                  <c:v>Kvůli odlišení od ostatních, aby nedošlo k záměně</c:v>
                </c:pt>
                <c:pt idx="3">
                  <c:v>Aby nedošlo ke klamání zákazníka, podvodu</c:v>
                </c:pt>
                <c:pt idx="4">
                  <c:v>Porovnání ceny, měla by být levnější</c:v>
                </c:pt>
                <c:pt idx="5">
                  <c:v>Aby se lidé mohli rozhodnout, vybrat si</c:v>
                </c:pt>
                <c:pt idx="6">
                  <c:v>Jiná odpověď</c:v>
                </c:pt>
                <c:pt idx="7">
                  <c:v>Nevím</c:v>
                </c:pt>
              </c:strCache>
            </c:strRef>
          </c:cat>
          <c:val>
            <c:numRef>
              <c:f>List1!$B$2:$B$9</c:f>
              <c:numCache>
                <c:formatCode>###0.0%</c:formatCode>
                <c:ptCount val="8"/>
                <c:pt idx="0">
                  <c:v>0.33144451126824209</c:v>
                </c:pt>
                <c:pt idx="1">
                  <c:v>0.30467410967739333</c:v>
                </c:pt>
                <c:pt idx="2">
                  <c:v>0.17533936597096866</c:v>
                </c:pt>
                <c:pt idx="3">
                  <c:v>6.0503909111125201E-2</c:v>
                </c:pt>
                <c:pt idx="4">
                  <c:v>4.3659582255110158E-2</c:v>
                </c:pt>
                <c:pt idx="5">
                  <c:v>2.3703317330812233E-2</c:v>
                </c:pt>
                <c:pt idx="6">
                  <c:v>0.10075716442760592</c:v>
                </c:pt>
                <c:pt idx="7">
                  <c:v>1.1969353734442779E-2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45197568"/>
        <c:axId val="130145024"/>
      </c:barChart>
      <c:catAx>
        <c:axId val="145197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30145024"/>
        <c:crosses val="autoZero"/>
        <c:auto val="1"/>
        <c:lblAlgn val="ctr"/>
        <c:lblOffset val="100"/>
        <c:noMultiLvlLbl val="0"/>
      </c:catAx>
      <c:valAx>
        <c:axId val="130145024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45197568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Zda ví, jaký je rozdíl mezi pitnou a pramenitou vodou</a:t>
            </a:r>
          </a:p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endParaRPr lang="cs-CZ" sz="1100" b="1" i="0" u="none" strike="noStrike" kern="1200" baseline="0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20232641332033066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9781592287651222"/>
          <c:y val="0.11192649927631991"/>
          <c:w val="0.48285237745807547"/>
          <c:h val="0.8313659304008558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Pt>
            <c:idx val="5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CF19-40AF-AF70-B4B4A78C9B69}"/>
              </c:ext>
            </c:extLst>
          </c:dPt>
          <c:dPt>
            <c:idx val="6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ADD8-45AD-87D4-89DE38980346}"/>
              </c:ext>
            </c:extLst>
          </c:dPt>
          <c:dPt>
            <c:idx val="7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378E-4EB2-BE9F-3E3B0FCF42D2}"/>
              </c:ext>
            </c:extLst>
          </c:dPt>
          <c:dPt>
            <c:idx val="11"/>
            <c:invertIfNegative val="0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F8EE-4711-8FBE-DDE73CA810EB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5C-44EC-A343-576AED6CDCAE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B5C-44EC-A343-576AED6CDCAE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5C-44EC-A343-576AED6CDCAE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List1!$A$2:$A$13</c:f>
              <c:strCache>
                <c:ptCount val="12"/>
                <c:pt idx="0">
                  <c:v>Pramenitá je ze zdroje, z pramene či vrtu, přírodní</c:v>
                </c:pt>
                <c:pt idx="1">
                  <c:v>Pitná je upravovaná chemicky (chlor), pramenitá není</c:v>
                </c:pt>
                <c:pt idx="2">
                  <c:v>Pitná je z kohoutku, z vodovodního řádu</c:v>
                </c:pt>
                <c:pt idx="3">
                  <c:v>Pitná může být z jakéhokoliv zdroje, nemusí být z pramene</c:v>
                </c:pt>
                <c:pt idx="4">
                  <c:v>Pramenitá obsahuje prospěšné látky (véce minerálů), je léčivá</c:v>
                </c:pt>
                <c:pt idx="5">
                  <c:v>Pitná voda splňuje hygienické normy, je vhodná k pití</c:v>
                </c:pt>
                <c:pt idx="6">
                  <c:v>Složení, obsah látek</c:v>
                </c:pt>
                <c:pt idx="7">
                  <c:v>Chuť</c:v>
                </c:pt>
                <c:pt idx="8">
                  <c:v>Pramenitá nemusí být pitná</c:v>
                </c:pt>
                <c:pt idx="9">
                  <c:v>Bublinky</c:v>
                </c:pt>
                <c:pt idx="10">
                  <c:v>Jiná odpověď</c:v>
                </c:pt>
                <c:pt idx="11">
                  <c:v>Ne</c:v>
                </c:pt>
              </c:strCache>
            </c:strRef>
          </c:cat>
          <c:val>
            <c:numRef>
              <c:f>List1!$B$2:$B$13</c:f>
              <c:numCache>
                <c:formatCode>###0.0%</c:formatCode>
                <c:ptCount val="12"/>
                <c:pt idx="0">
                  <c:v>0.32094110830986333</c:v>
                </c:pt>
                <c:pt idx="1">
                  <c:v>0.26439310144409733</c:v>
                </c:pt>
                <c:pt idx="2">
                  <c:v>8.7014509176652377E-2</c:v>
                </c:pt>
                <c:pt idx="3">
                  <c:v>6.6248734971863524E-2</c:v>
                </c:pt>
                <c:pt idx="4">
                  <c:v>5.537967484673479E-2</c:v>
                </c:pt>
                <c:pt idx="5">
                  <c:v>4.3484730903012456E-2</c:v>
                </c:pt>
                <c:pt idx="6">
                  <c:v>2.8416848577040431E-2</c:v>
                </c:pt>
                <c:pt idx="7">
                  <c:v>1.3276483468406985E-2</c:v>
                </c:pt>
                <c:pt idx="8">
                  <c:v>8.8972635984482136E-3</c:v>
                </c:pt>
                <c:pt idx="9">
                  <c:v>8.4421960138322868E-3</c:v>
                </c:pt>
                <c:pt idx="10">
                  <c:v>4.2578427609722767E-2</c:v>
                </c:pt>
                <c:pt idx="11">
                  <c:v>0.45303923990619022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75977984"/>
        <c:axId val="175371328"/>
      </c:barChart>
      <c:catAx>
        <c:axId val="1759779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75371328"/>
        <c:crosses val="autoZero"/>
        <c:auto val="1"/>
        <c:lblAlgn val="ctr"/>
        <c:lblOffset val="100"/>
        <c:noMultiLvlLbl val="0"/>
      </c:catAx>
      <c:valAx>
        <c:axId val="175371328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75977984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Věk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3.7440586311665851E-2"/>
          <c:y val="0.42008672706745781"/>
          <c:w val="0.92702783585538362"/>
          <c:h val="0.361454507363320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75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List1!$A$2:$A$4</c:f>
              <c:strCache>
                <c:ptCount val="3"/>
                <c:pt idx="0">
                  <c:v>18-35 let</c:v>
                </c:pt>
                <c:pt idx="1">
                  <c:v>36-55 let</c:v>
                </c:pt>
                <c:pt idx="2">
                  <c:v>56 a více let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0.33978254136468861</c:v>
                </c:pt>
                <c:pt idx="1">
                  <c:v>0.39623402240745131</c:v>
                </c:pt>
                <c:pt idx="2">
                  <c:v>0.26398343622786069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65B-411F-9536-7E2AD1364B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4078976"/>
        <c:axId val="126621312"/>
      </c:barChart>
      <c:catAx>
        <c:axId val="1340789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126621312"/>
        <c:crosses val="autoZero"/>
        <c:auto val="1"/>
        <c:lblAlgn val="ctr"/>
        <c:lblOffset val="100"/>
        <c:noMultiLvlLbl val="0"/>
      </c:catAx>
      <c:valAx>
        <c:axId val="126621312"/>
        <c:scaling>
          <c:orientation val="minMax"/>
        </c:scaling>
        <c:delete val="1"/>
        <c:axPos val="l"/>
        <c:numFmt formatCode="0%" sourceLinked="0"/>
        <c:majorTickMark val="out"/>
        <c:minorTickMark val="none"/>
        <c:tickLblPos val="none"/>
        <c:crossAx val="1340789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Zda ví, jaký je rozdíl mezi minerální a pramenitou vodou</a:t>
            </a:r>
          </a:p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endParaRPr lang="cs-CZ" sz="1100" b="1" i="0" u="none" strike="noStrike" kern="1200" baseline="0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22784678904255387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5987181979780021"/>
          <c:y val="0.10872972122585112"/>
          <c:w val="0.44012818020219979"/>
          <c:h val="0.8313659304008558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Pt>
            <c:idx val="5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05C9-4FBB-8070-6F6C695563A5}"/>
              </c:ext>
            </c:extLst>
          </c:dPt>
          <c:dPt>
            <c:idx val="6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05C9-4FBB-8070-6F6C695563A5}"/>
              </c:ext>
            </c:extLst>
          </c:dPt>
          <c:dPt>
            <c:idx val="7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05C9-4FBB-8070-6F6C695563A5}"/>
              </c:ext>
            </c:extLst>
          </c:dPt>
          <c:dPt>
            <c:idx val="1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05C9-4FBB-8070-6F6C695563A5}"/>
              </c:ext>
            </c:extLst>
          </c:dPt>
          <c:dPt>
            <c:idx val="12"/>
            <c:invertIfNegative val="0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05C9-4FBB-8070-6F6C695563A5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5C9-4FBB-8070-6F6C695563A5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5C9-4FBB-8070-6F6C695563A5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5C9-4FBB-8070-6F6C695563A5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List1!$A$2:$A$14</c:f>
              <c:strCache>
                <c:ptCount val="13"/>
                <c:pt idx="0">
                  <c:v>Obsah minerálů, minerálních látek (minerální více, pramenitá méně)</c:v>
                </c:pt>
                <c:pt idx="1">
                  <c:v>Podle podloží odkud se čerpá (pramen, vrt, studánka)</c:v>
                </c:pt>
                <c:pt idx="2">
                  <c:v>Obsah látek a vitamínů (v minerální více)</c:v>
                </c:pt>
                <c:pt idx="3">
                  <c:v>Pramenitá je čistá, přírodní</c:v>
                </c:pt>
                <c:pt idx="4">
                  <c:v>Perlivost (minerální jsou perlivé, bublinky, přidává se CO2)</c:v>
                </c:pt>
                <c:pt idx="5">
                  <c:v>Jsou léčivé, zdraví prospěšné (minerální)</c:v>
                </c:pt>
                <c:pt idx="6">
                  <c:v>Minerální je upravovaná, pramenitá ne</c:v>
                </c:pt>
                <c:pt idx="7">
                  <c:v>Minerální by se neměli používat často, nevhodná pro kojence</c:v>
                </c:pt>
                <c:pt idx="8">
                  <c:v>Minerální se nesmí upravovat, pramenitá ano</c:v>
                </c:pt>
                <c:pt idx="9">
                  <c:v>Jsou stejné, žádný rozdíl, minimální rozdíl</c:v>
                </c:pt>
                <c:pt idx="10">
                  <c:v>Chuť</c:v>
                </c:pt>
                <c:pt idx="11">
                  <c:v>Jiná odpověď</c:v>
                </c:pt>
                <c:pt idx="12">
                  <c:v>Ne</c:v>
                </c:pt>
              </c:strCache>
            </c:strRef>
          </c:cat>
          <c:val>
            <c:numRef>
              <c:f>List1!$B$2:$B$14</c:f>
              <c:numCache>
                <c:formatCode>###0.0%</c:formatCode>
                <c:ptCount val="13"/>
                <c:pt idx="0">
                  <c:v>0.45189114903381289</c:v>
                </c:pt>
                <c:pt idx="1">
                  <c:v>8.5687673189348154E-2</c:v>
                </c:pt>
                <c:pt idx="2">
                  <c:v>5.6223020366947374E-2</c:v>
                </c:pt>
                <c:pt idx="3">
                  <c:v>3.3422990474138652E-2</c:v>
                </c:pt>
                <c:pt idx="4">
                  <c:v>2.9225346236176886E-2</c:v>
                </c:pt>
                <c:pt idx="5">
                  <c:v>2.0992577116355937E-2</c:v>
                </c:pt>
                <c:pt idx="6">
                  <c:v>1.4162844759698985E-2</c:v>
                </c:pt>
                <c:pt idx="7">
                  <c:v>1.2404337688041955E-2</c:v>
                </c:pt>
                <c:pt idx="8">
                  <c:v>9.014180067995356E-3</c:v>
                </c:pt>
                <c:pt idx="9">
                  <c:v>7.0466920971692989E-3</c:v>
                </c:pt>
                <c:pt idx="10">
                  <c:v>5.6864701966560923E-3</c:v>
                </c:pt>
                <c:pt idx="11">
                  <c:v>2.0540810753281825E-2</c:v>
                </c:pt>
                <c:pt idx="12">
                  <c:v>0.42544380774787027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05C9-4FBB-8070-6F6C695563A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76201728"/>
        <c:axId val="175373632"/>
      </c:barChart>
      <c:catAx>
        <c:axId val="1762017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75373632"/>
        <c:crosses val="autoZero"/>
        <c:auto val="1"/>
        <c:lblAlgn val="ctr"/>
        <c:lblOffset val="100"/>
        <c:noMultiLvlLbl val="0"/>
      </c:catAx>
      <c:valAx>
        <c:axId val="175373632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76201728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Podle čeho vybírají balenou vodu, kterou koupí</a:t>
            </a:r>
            <a:endParaRPr lang="cs-CZ" sz="1100" b="1" i="0" u="none" strike="noStrike" kern="1200" baseline="0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050" b="0" i="1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Jen ti, kteří kupují balené vody</a:t>
            </a:r>
            <a:endParaRPr lang="cs-CZ" sz="1050" b="0" i="1" baseline="0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32137101319282729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9012488838688704"/>
          <c:y val="0.11192649927631991"/>
          <c:w val="0.40987511161311296"/>
          <c:h val="0.8313659304008558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/>
            </a:solidFill>
          </c:spPr>
          <c:invertIfNegative val="0"/>
          <c:dPt>
            <c:idx val="5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CF19-40AF-AF70-B4B4A78C9B69}"/>
              </c:ext>
            </c:extLst>
          </c:dPt>
          <c:dPt>
            <c:idx val="6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ADD8-45AD-87D4-89DE38980346}"/>
              </c:ext>
            </c:extLst>
          </c:dPt>
          <c:dPt>
            <c:idx val="7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378E-4EB2-BE9F-3E3B0FCF42D2}"/>
              </c:ext>
            </c:extLst>
          </c:dPt>
          <c:dLbls>
            <c:dLbl>
              <c:idx val="13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5C-44EC-A343-576AED6CDCAE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B5C-44EC-A343-576AED6CDCAE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5C-44EC-A343-576AED6CDCAE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List1!$A$2:$A$15</c:f>
              <c:strCache>
                <c:ptCount val="14"/>
                <c:pt idx="0">
                  <c:v>Perlivost (neperlivá, jemně perlivá, perlivá)</c:v>
                </c:pt>
                <c:pt idx="1">
                  <c:v>Cena</c:v>
                </c:pt>
                <c:pt idx="2">
                  <c:v>Druh vody (pitná, pramenitá, minerální, kojenecká, léčivá apod.)</c:v>
                </c:pt>
                <c:pt idx="3">
                  <c:v>Obsah minerálních látek (slabě, středně, silně atd.)</c:v>
                </c:pt>
                <c:pt idx="4">
                  <c:v>Velikost balení</c:v>
                </c:pt>
                <c:pt idx="5">
                  <c:v>Značka</c:v>
                </c:pt>
                <c:pt idx="6">
                  <c:v>Obsah přídatných látek (obsah dezinfekčních, konzervačních atd.)</c:v>
                </c:pt>
                <c:pt idx="7">
                  <c:v>Země původu vody</c:v>
                </c:pt>
                <c:pt idx="8">
                  <c:v>Doporučení přátel či známých</c:v>
                </c:pt>
                <c:pt idx="9">
                  <c:v>Design lahve</c:v>
                </c:pt>
                <c:pt idx="10">
                  <c:v>Etiketa</c:v>
                </c:pt>
                <c:pt idx="11">
                  <c:v>Reklama</c:v>
                </c:pt>
                <c:pt idx="12">
                  <c:v>Chuť</c:v>
                </c:pt>
                <c:pt idx="13">
                  <c:v>Jiná odpověď</c:v>
                </c:pt>
              </c:strCache>
            </c:strRef>
          </c:cat>
          <c:val>
            <c:numRef>
              <c:f>List1!$B$2:$B$15</c:f>
              <c:numCache>
                <c:formatCode>###0.0%</c:formatCode>
                <c:ptCount val="14"/>
                <c:pt idx="0">
                  <c:v>0.71016057380561459</c:v>
                </c:pt>
                <c:pt idx="1">
                  <c:v>0.57354582079018479</c:v>
                </c:pt>
                <c:pt idx="2">
                  <c:v>0.49925803599880469</c:v>
                </c:pt>
                <c:pt idx="3">
                  <c:v>0.41709405797198634</c:v>
                </c:pt>
                <c:pt idx="4">
                  <c:v>0.35486354327496306</c:v>
                </c:pt>
                <c:pt idx="5">
                  <c:v>0.27373407891042795</c:v>
                </c:pt>
                <c:pt idx="6">
                  <c:v>0.13636833119205524</c:v>
                </c:pt>
                <c:pt idx="7">
                  <c:v>0.11652676828554701</c:v>
                </c:pt>
                <c:pt idx="8">
                  <c:v>6.8570965270426179E-2</c:v>
                </c:pt>
                <c:pt idx="9">
                  <c:v>4.3798656394715973E-2</c:v>
                </c:pt>
                <c:pt idx="10">
                  <c:v>3.3172139955189028E-2</c:v>
                </c:pt>
                <c:pt idx="11">
                  <c:v>2.0674415819509892E-2</c:v>
                </c:pt>
                <c:pt idx="12">
                  <c:v>8.2104390957964922E-3</c:v>
                </c:pt>
                <c:pt idx="13">
                  <c:v>2.464671759206468E-3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76202752"/>
        <c:axId val="133761280"/>
      </c:barChart>
      <c:catAx>
        <c:axId val="1762027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33761280"/>
        <c:crosses val="autoZero"/>
        <c:auto val="1"/>
        <c:lblAlgn val="ctr"/>
        <c:lblOffset val="100"/>
        <c:noMultiLvlLbl val="0"/>
      </c:catAx>
      <c:valAx>
        <c:axId val="133761280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76202752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Jaké přídatné látky nechtějí v balené vodě</a:t>
            </a:r>
            <a:endParaRPr lang="cs-CZ" sz="1100" b="1" i="0" u="none" strike="noStrike" kern="1200" baseline="0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050" b="0" i="1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Jen ti, kteří vybírají balené vody podle obsahu přídatných látek</a:t>
            </a:r>
            <a:endParaRPr lang="cs-CZ" sz="1050" b="0" i="1" baseline="0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1549679886361341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38880561595788365"/>
          <c:y val="0.11192649927631991"/>
          <c:w val="0.431553409496368"/>
          <c:h val="0.8313659304008558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Pt>
            <c:idx val="5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CF19-40AF-AF70-B4B4A78C9B69}"/>
              </c:ext>
            </c:extLst>
          </c:dPt>
          <c:dPt>
            <c:idx val="6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ADD8-45AD-87D4-89DE38980346}"/>
              </c:ext>
            </c:extLst>
          </c:dPt>
          <c:dPt>
            <c:idx val="7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378E-4EB2-BE9F-3E3B0FCF42D2}"/>
              </c:ext>
            </c:extLst>
          </c:dPt>
          <c:dPt>
            <c:idx val="9"/>
            <c:invertIfNegative val="0"/>
            <c:bubble3D val="0"/>
            <c:spPr>
              <a:solidFill>
                <a:srgbClr val="FFFFFF">
                  <a:lumMod val="7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2A83-4683-90C9-40048473A84E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5C-44EC-A343-576AED6CDCAE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B5C-44EC-A343-576AED6CDCAE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5C-44EC-A343-576AED6CDCAE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List1!$A$2:$A$11</c:f>
              <c:strCache>
                <c:ptCount val="10"/>
                <c:pt idx="0">
                  <c:v>Konzervanty</c:v>
                </c:pt>
                <c:pt idx="1">
                  <c:v>Chemické látky</c:v>
                </c:pt>
                <c:pt idx="2">
                  <c:v>Chlor</c:v>
                </c:pt>
                <c:pt idx="3">
                  <c:v>Barviva</c:v>
                </c:pt>
                <c:pt idx="4">
                  <c:v>Cukr, sladidla</c:v>
                </c:pt>
                <c:pt idx="5">
                  <c:v>Žádné</c:v>
                </c:pt>
                <c:pt idx="6">
                  <c:v>Éčka</c:v>
                </c:pt>
                <c:pt idx="7">
                  <c:v>Umělé látky</c:v>
                </c:pt>
                <c:pt idx="8">
                  <c:v>Jiná odpověď</c:v>
                </c:pt>
                <c:pt idx="9">
                  <c:v>Nevím</c:v>
                </c:pt>
              </c:strCache>
            </c:strRef>
          </c:cat>
          <c:val>
            <c:numRef>
              <c:f>List1!$B$2:$B$11</c:f>
              <c:numCache>
                <c:formatCode>###0.0%</c:formatCode>
                <c:ptCount val="10"/>
                <c:pt idx="0">
                  <c:v>0.17404144578205705</c:v>
                </c:pt>
                <c:pt idx="1">
                  <c:v>0.16332017883035782</c:v>
                </c:pt>
                <c:pt idx="2">
                  <c:v>0.14325833679843034</c:v>
                </c:pt>
                <c:pt idx="3">
                  <c:v>0.11997019286250188</c:v>
                </c:pt>
                <c:pt idx="4">
                  <c:v>0.11590806945587497</c:v>
                </c:pt>
                <c:pt idx="5">
                  <c:v>9.1141528576782052E-2</c:v>
                </c:pt>
                <c:pt idx="6">
                  <c:v>8.67679649955269E-2</c:v>
                </c:pt>
                <c:pt idx="7">
                  <c:v>6.8752198253453828E-2</c:v>
                </c:pt>
                <c:pt idx="8">
                  <c:v>0.34060658575298786</c:v>
                </c:pt>
                <c:pt idx="9">
                  <c:v>0.11915068703436947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76574464"/>
        <c:axId val="133763584"/>
      </c:barChart>
      <c:catAx>
        <c:axId val="17657446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33763584"/>
        <c:crosses val="autoZero"/>
        <c:auto val="1"/>
        <c:lblAlgn val="ctr"/>
        <c:lblOffset val="100"/>
        <c:noMultiLvlLbl val="0"/>
      </c:catAx>
      <c:valAx>
        <c:axId val="133763584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76574464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Jaké informace čtou na etiketách</a:t>
            </a:r>
            <a:endParaRPr lang="cs-CZ" sz="1100" b="1" i="0" u="none" strike="noStrike" kern="1200" baseline="0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050" b="0" i="1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Jen ti, kteří kupují balené vody</a:t>
            </a:r>
            <a:endParaRPr lang="cs-CZ" sz="1050" b="0" i="1" baseline="0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24524634272942025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0422829387172563"/>
          <c:y val="0.11192649927631991"/>
          <c:w val="0.49577170612827437"/>
          <c:h val="0.8313659304008558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/>
            </a:solidFill>
          </c:spPr>
          <c:invertIfNegative val="0"/>
          <c:dPt>
            <c:idx val="5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CF19-40AF-AF70-B4B4A78C9B69}"/>
              </c:ext>
            </c:extLst>
          </c:dPt>
          <c:dPt>
            <c:idx val="6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ADD8-45AD-87D4-89DE38980346}"/>
              </c:ext>
            </c:extLst>
          </c:dPt>
          <c:dPt>
            <c:idx val="7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378E-4EB2-BE9F-3E3B0FCF42D2}"/>
              </c:ext>
            </c:extLst>
          </c:dPt>
          <c:dPt>
            <c:idx val="13"/>
            <c:invertIfNegative val="0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B5C-44EC-A343-576AED6CDCAE}"/>
              </c:ext>
            </c:extLst>
          </c:dPt>
          <c:dLbls>
            <c:dLbl>
              <c:idx val="13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5C-44EC-A343-576AED6CDCAE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B5C-44EC-A343-576AED6CDCAE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5C-44EC-A343-576AED6CDCAE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List1!$A$2:$A$15</c:f>
              <c:strCache>
                <c:ptCount val="14"/>
                <c:pt idx="0">
                  <c:v>Obsah minerálů, minerálních látek (horčík, dusík)</c:v>
                </c:pt>
                <c:pt idx="1">
                  <c:v>Složení, obsah látek</c:v>
                </c:pt>
                <c:pt idx="2">
                  <c:v>Perlivost</c:v>
                </c:pt>
                <c:pt idx="3">
                  <c:v>Ano, občas bez konkrétní odpovědi</c:v>
                </c:pt>
                <c:pt idx="4">
                  <c:v>Původ</c:v>
                </c:pt>
                <c:pt idx="5">
                  <c:v>Čím jsou slazené, obsah cukru</c:v>
                </c:pt>
                <c:pt idx="6">
                  <c:v>Výjimečně, většinou ne</c:v>
                </c:pt>
                <c:pt idx="7">
                  <c:v>Značka, název vody, výrobce</c:v>
                </c:pt>
                <c:pt idx="8">
                  <c:v>Druh vody (zda je minerální, kojenecká)</c:v>
                </c:pt>
                <c:pt idx="9">
                  <c:v>Příchuť</c:v>
                </c:pt>
                <c:pt idx="10">
                  <c:v>Všechny</c:v>
                </c:pt>
                <c:pt idx="11">
                  <c:v>Datum spotřeby, expirace, trvanlivost</c:v>
                </c:pt>
                <c:pt idx="12">
                  <c:v>Jiná odpověď</c:v>
                </c:pt>
                <c:pt idx="13">
                  <c:v>Nečtu</c:v>
                </c:pt>
              </c:strCache>
            </c:strRef>
          </c:cat>
          <c:val>
            <c:numRef>
              <c:f>List1!$B$2:$B$15</c:f>
              <c:numCache>
                <c:formatCode>###0.0%</c:formatCode>
                <c:ptCount val="14"/>
                <c:pt idx="0">
                  <c:v>0.16515278522820631</c:v>
                </c:pt>
                <c:pt idx="1">
                  <c:v>0.15779772712262113</c:v>
                </c:pt>
                <c:pt idx="2">
                  <c:v>0.10574048127495829</c:v>
                </c:pt>
                <c:pt idx="3">
                  <c:v>6.7855126262433368E-2</c:v>
                </c:pt>
                <c:pt idx="4">
                  <c:v>6.6157927440608458E-2</c:v>
                </c:pt>
                <c:pt idx="5">
                  <c:v>3.8779728747999377E-2</c:v>
                </c:pt>
                <c:pt idx="6">
                  <c:v>2.6167741952676318E-2</c:v>
                </c:pt>
                <c:pt idx="7">
                  <c:v>2.4701682958362978E-2</c:v>
                </c:pt>
                <c:pt idx="8">
                  <c:v>2.1235725626126342E-2</c:v>
                </c:pt>
                <c:pt idx="9">
                  <c:v>1.858666180743241E-2</c:v>
                </c:pt>
                <c:pt idx="10">
                  <c:v>1.6239475264532583E-2</c:v>
                </c:pt>
                <c:pt idx="11">
                  <c:v>1.4982012050088584E-2</c:v>
                </c:pt>
                <c:pt idx="12">
                  <c:v>2.7903153829226906E-2</c:v>
                </c:pt>
                <c:pt idx="13">
                  <c:v>0.49987576637821862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76799744"/>
        <c:axId val="133766464"/>
      </c:barChart>
      <c:catAx>
        <c:axId val="1767997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33766464"/>
        <c:crosses val="autoZero"/>
        <c:auto val="1"/>
        <c:lblAlgn val="ctr"/>
        <c:lblOffset val="100"/>
        <c:noMultiLvlLbl val="0"/>
      </c:catAx>
      <c:valAx>
        <c:axId val="133766464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76799744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1100" dirty="0">
                <a:latin typeface="Verdana" pitchFamily="34" charset="0"/>
                <a:ea typeface="Verdana" pitchFamily="34" charset="0"/>
                <a:cs typeface="Verdana" pitchFamily="34" charset="0"/>
              </a:rPr>
              <a:t>Souhlas s výroky</a:t>
            </a:r>
            <a:endParaRPr lang="cs-CZ" sz="1100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48310951560937665"/>
          <c:y val="0.1326762421012404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692161004744329"/>
          <c:y val="0.20018947282780891"/>
          <c:w val="0.7307838995255671"/>
          <c:h val="0.5876046841670730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List1!$A$2</c:f>
              <c:strCache>
                <c:ptCount val="1"/>
                <c:pt idx="0">
                  <c:v>Rozhodně souhlasím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0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List1!$B$1:$C$1</c:f>
              <c:strCache>
                <c:ptCount val="2"/>
                <c:pt idx="0">
                  <c:v>Minerálka je jen předražená kohoutková voda. </c:v>
                </c:pt>
                <c:pt idx="1">
                  <c:v>Minerálka obsahuje zdraví prospěšné látky.</c:v>
                </c:pt>
              </c:strCache>
            </c:strRef>
          </c:cat>
          <c:val>
            <c:numRef>
              <c:f>List1!$B$2:$C$2</c:f>
              <c:numCache>
                <c:formatCode>###0.0%</c:formatCode>
                <c:ptCount val="2"/>
                <c:pt idx="0">
                  <c:v>3.0164930227502395E-2</c:v>
                </c:pt>
                <c:pt idx="1">
                  <c:v>0.24592169993193122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1E7-4BB0-BD1D-40B7E29F550D}"/>
            </c:ext>
          </c:extLst>
        </c:ser>
        <c:ser>
          <c:idx val="1"/>
          <c:order val="1"/>
          <c:tx>
            <c:strRef>
              <c:f>List1!$A$3</c:f>
              <c:strCache>
                <c:ptCount val="1"/>
                <c:pt idx="0">
                  <c:v>Spíše souhlasím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800" b="0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List1!$B$1:$C$1</c:f>
              <c:strCache>
                <c:ptCount val="2"/>
                <c:pt idx="0">
                  <c:v>Minerálka je jen předražená kohoutková voda. </c:v>
                </c:pt>
                <c:pt idx="1">
                  <c:v>Minerálka obsahuje zdraví prospěšné látky.</c:v>
                </c:pt>
              </c:strCache>
            </c:strRef>
          </c:cat>
          <c:val>
            <c:numRef>
              <c:f>List1!$B$3:$C$3</c:f>
              <c:numCache>
                <c:formatCode>###0.0%</c:formatCode>
                <c:ptCount val="2"/>
                <c:pt idx="0">
                  <c:v>7.7656328754647619E-2</c:v>
                </c:pt>
                <c:pt idx="1">
                  <c:v>0.53720284319092459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1E7-4BB0-BD1D-40B7E29F550D}"/>
            </c:ext>
          </c:extLst>
        </c:ser>
        <c:ser>
          <c:idx val="2"/>
          <c:order val="2"/>
          <c:tx>
            <c:strRef>
              <c:f>List1!$A$4</c:f>
              <c:strCache>
                <c:ptCount val="1"/>
                <c:pt idx="0">
                  <c:v>Ani souhlasím, ani nesouhlasím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0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List1!$B$1:$C$1</c:f>
              <c:strCache>
                <c:ptCount val="2"/>
                <c:pt idx="0">
                  <c:v>Minerálka je jen předražená kohoutková voda. </c:v>
                </c:pt>
                <c:pt idx="1">
                  <c:v>Minerálka obsahuje zdraví prospěšné látky.</c:v>
                </c:pt>
              </c:strCache>
            </c:strRef>
          </c:cat>
          <c:val>
            <c:numRef>
              <c:f>List1!$B$4:$C$4</c:f>
              <c:numCache>
                <c:formatCode>###0.0%</c:formatCode>
                <c:ptCount val="2"/>
                <c:pt idx="0">
                  <c:v>0.12589222679053544</c:v>
                </c:pt>
                <c:pt idx="1">
                  <c:v>0.14738391268164949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1E7-4BB0-BD1D-40B7E29F550D}"/>
            </c:ext>
          </c:extLst>
        </c:ser>
        <c:ser>
          <c:idx val="3"/>
          <c:order val="3"/>
          <c:tx>
            <c:strRef>
              <c:f>List1!$A$5</c:f>
              <c:strCache>
                <c:ptCount val="1"/>
                <c:pt idx="0">
                  <c:v>Spíše nesouhlasím</c:v>
                </c:pt>
              </c:strCache>
            </c:strRef>
          </c:tx>
          <c:spPr>
            <a:solidFill>
              <a:srgbClr val="FF7C8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0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List1!$B$1:$C$1</c:f>
              <c:strCache>
                <c:ptCount val="2"/>
                <c:pt idx="0">
                  <c:v>Minerálka je jen předražená kohoutková voda. </c:v>
                </c:pt>
                <c:pt idx="1">
                  <c:v>Minerálka obsahuje zdraví prospěšné látky.</c:v>
                </c:pt>
              </c:strCache>
            </c:strRef>
          </c:cat>
          <c:val>
            <c:numRef>
              <c:f>List1!$B$5:$C$5</c:f>
              <c:numCache>
                <c:formatCode>###0.0%</c:formatCode>
                <c:ptCount val="2"/>
                <c:pt idx="0">
                  <c:v>0.42301318217243983</c:v>
                </c:pt>
                <c:pt idx="1">
                  <c:v>1.779192008289646E-2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61E7-4BB0-BD1D-40B7E29F550D}"/>
            </c:ext>
          </c:extLst>
        </c:ser>
        <c:ser>
          <c:idx val="4"/>
          <c:order val="4"/>
          <c:tx>
            <c:strRef>
              <c:f>List1!$A$6</c:f>
              <c:strCache>
                <c:ptCount val="1"/>
                <c:pt idx="0">
                  <c:v>Rozhodně nesouhlasím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1E7-4BB0-BD1D-40B7E29F550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800" b="0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List1!$B$1:$C$1</c:f>
              <c:strCache>
                <c:ptCount val="2"/>
                <c:pt idx="0">
                  <c:v>Minerálka je jen předražená kohoutková voda. </c:v>
                </c:pt>
                <c:pt idx="1">
                  <c:v>Minerálka obsahuje zdraví prospěšné látky.</c:v>
                </c:pt>
              </c:strCache>
            </c:strRef>
          </c:cat>
          <c:val>
            <c:numRef>
              <c:f>List1!$B$6:$C$6</c:f>
              <c:numCache>
                <c:formatCode>###0.0%</c:formatCode>
                <c:ptCount val="2"/>
                <c:pt idx="0">
                  <c:v>0.29571419214247147</c:v>
                </c:pt>
                <c:pt idx="1">
                  <c:v>1.2802069054758098E-2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61E7-4BB0-BD1D-40B7E29F550D}"/>
            </c:ext>
          </c:extLst>
        </c:ser>
        <c:ser>
          <c:idx val="5"/>
          <c:order val="5"/>
          <c:tx>
            <c:strRef>
              <c:f>List1!$A$7</c:f>
              <c:strCache>
                <c:ptCount val="1"/>
                <c:pt idx="0">
                  <c:v>Nevím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0" i="0" u="none" strike="noStrike" kern="1200" baseline="0">
                    <a:solidFill>
                      <a:srgbClr val="4E4E4E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List1!$B$1:$C$1</c:f>
              <c:strCache>
                <c:ptCount val="2"/>
                <c:pt idx="0">
                  <c:v>Minerálka je jen předražená kohoutková voda. </c:v>
                </c:pt>
                <c:pt idx="1">
                  <c:v>Minerálka obsahuje zdraví prospěšné látky.</c:v>
                </c:pt>
              </c:strCache>
            </c:strRef>
          </c:cat>
          <c:val>
            <c:numRef>
              <c:f>List1!$B$7:$C$7</c:f>
              <c:numCache>
                <c:formatCode>###0.0%</c:formatCode>
                <c:ptCount val="2"/>
                <c:pt idx="0">
                  <c:v>4.7559139912403188E-2</c:v>
                </c:pt>
                <c:pt idx="1">
                  <c:v>3.8897555057840483E-2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61E7-4BB0-BD1D-40B7E29F550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177665536"/>
        <c:axId val="176855232"/>
      </c:barChart>
      <c:catAx>
        <c:axId val="17766553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/>
                </a:solidFill>
                <a:latin typeface="Verdana" pitchFamily="34" charset="0"/>
              </a:defRPr>
            </a:pPr>
            <a:endParaRPr lang="cs-CZ"/>
          </a:p>
        </c:txPr>
        <c:crossAx val="176855232"/>
        <c:crosses val="autoZero"/>
        <c:auto val="1"/>
        <c:lblAlgn val="ctr"/>
        <c:lblOffset val="100"/>
        <c:noMultiLvlLbl val="0"/>
      </c:catAx>
      <c:valAx>
        <c:axId val="176855232"/>
        <c:scaling>
          <c:orientation val="minMax"/>
          <c:min val="0"/>
        </c:scaling>
        <c:delete val="1"/>
        <c:axPos val="t"/>
        <c:numFmt formatCode="0%" sourceLinked="0"/>
        <c:majorTickMark val="none"/>
        <c:minorTickMark val="none"/>
        <c:tickLblPos val="none"/>
        <c:crossAx val="177665536"/>
        <c:crosses val="max"/>
        <c:crossBetween val="between"/>
      </c:valAx>
      <c:spPr>
        <a:solidFill>
          <a:srgbClr val="FFFFFF"/>
        </a:solidFill>
      </c:spPr>
    </c:plotArea>
    <c:legend>
      <c:legendPos val="b"/>
      <c:layout>
        <c:manualLayout>
          <c:xMode val="edge"/>
          <c:yMode val="edge"/>
          <c:x val="0.26902000600756298"/>
          <c:y val="0.80661653782094211"/>
          <c:w val="0.73097999399243707"/>
          <c:h val="0.19338346217905783"/>
        </c:manualLayout>
      </c:layout>
      <c:overlay val="0"/>
      <c:txPr>
        <a:bodyPr/>
        <a:lstStyle/>
        <a:p>
          <a:pPr>
            <a:defRPr sz="900">
              <a:latin typeface="Verdana" pitchFamily="34" charset="0"/>
              <a:ea typeface="Verdana" pitchFamily="34" charset="0"/>
              <a:cs typeface="Verdana" pitchFamily="34" charset="0"/>
            </a:defRPr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1100" dirty="0">
                <a:latin typeface="Verdana" pitchFamily="34" charset="0"/>
                <a:ea typeface="Verdana" pitchFamily="34" charset="0"/>
                <a:cs typeface="Verdana" pitchFamily="34" charset="0"/>
              </a:rPr>
              <a:t>Souhlas s výroky</a:t>
            </a:r>
            <a:endParaRPr lang="cs-CZ" sz="1100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48310951560937665"/>
          <c:y val="0.1326762421012404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692161004744329"/>
          <c:y val="0.20018947282780891"/>
          <c:w val="0.7307838995255671"/>
          <c:h val="0.5876046841670730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List1!$A$2</c:f>
              <c:strCache>
                <c:ptCount val="1"/>
                <c:pt idx="0">
                  <c:v>Rozhodně souhlasím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0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List1!$B$1:$C$1</c:f>
              <c:strCache>
                <c:ptCount val="2"/>
                <c:pt idx="0">
                  <c:v>Slabě a středně mineralizované vody se mohou pít bez omezení.</c:v>
                </c:pt>
                <c:pt idx="1">
                  <c:v>Minerálky se mohou pít jen v omezeném množství.</c:v>
                </c:pt>
              </c:strCache>
            </c:strRef>
          </c:cat>
          <c:val>
            <c:numRef>
              <c:f>List1!$B$2:$C$2</c:f>
              <c:numCache>
                <c:formatCode>###0.0%</c:formatCode>
                <c:ptCount val="2"/>
                <c:pt idx="0">
                  <c:v>4.1094343180289393E-2</c:v>
                </c:pt>
                <c:pt idx="1">
                  <c:v>0.17085972031330121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1E7-4BB0-BD1D-40B7E29F550D}"/>
            </c:ext>
          </c:extLst>
        </c:ser>
        <c:ser>
          <c:idx val="1"/>
          <c:order val="1"/>
          <c:tx>
            <c:strRef>
              <c:f>List1!$A$3</c:f>
              <c:strCache>
                <c:ptCount val="1"/>
                <c:pt idx="0">
                  <c:v>Spíše souhlasím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800" b="0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List1!$B$1:$C$1</c:f>
              <c:strCache>
                <c:ptCount val="2"/>
                <c:pt idx="0">
                  <c:v>Slabě a středně mineralizované vody se mohou pít bez omezení.</c:v>
                </c:pt>
                <c:pt idx="1">
                  <c:v>Minerálky se mohou pít jen v omezeném množství.</c:v>
                </c:pt>
              </c:strCache>
            </c:strRef>
          </c:cat>
          <c:val>
            <c:numRef>
              <c:f>List1!$B$3:$C$3</c:f>
              <c:numCache>
                <c:formatCode>###0.0%</c:formatCode>
                <c:ptCount val="2"/>
                <c:pt idx="0">
                  <c:v>0.29035641094131298</c:v>
                </c:pt>
                <c:pt idx="1">
                  <c:v>0.43348641496008095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1E7-4BB0-BD1D-40B7E29F550D}"/>
            </c:ext>
          </c:extLst>
        </c:ser>
        <c:ser>
          <c:idx val="2"/>
          <c:order val="2"/>
          <c:tx>
            <c:strRef>
              <c:f>List1!$A$4</c:f>
              <c:strCache>
                <c:ptCount val="1"/>
                <c:pt idx="0">
                  <c:v>Ani souhlasím, ani nesouhlasím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0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List1!$B$1:$C$1</c:f>
              <c:strCache>
                <c:ptCount val="2"/>
                <c:pt idx="0">
                  <c:v>Slabě a středně mineralizované vody se mohou pít bez omezení.</c:v>
                </c:pt>
                <c:pt idx="1">
                  <c:v>Minerálky se mohou pít jen v omezeném množství.</c:v>
                </c:pt>
              </c:strCache>
            </c:strRef>
          </c:cat>
          <c:val>
            <c:numRef>
              <c:f>List1!$B$4:$C$4</c:f>
              <c:numCache>
                <c:formatCode>###0.0%</c:formatCode>
                <c:ptCount val="2"/>
                <c:pt idx="0">
                  <c:v>0.24017530029144696</c:v>
                </c:pt>
                <c:pt idx="1">
                  <c:v>0.16003851930782764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1E7-4BB0-BD1D-40B7E29F550D}"/>
            </c:ext>
          </c:extLst>
        </c:ser>
        <c:ser>
          <c:idx val="3"/>
          <c:order val="3"/>
          <c:tx>
            <c:strRef>
              <c:f>List1!$A$5</c:f>
              <c:strCache>
                <c:ptCount val="1"/>
                <c:pt idx="0">
                  <c:v>Spíše nesouhlasím</c:v>
                </c:pt>
              </c:strCache>
            </c:strRef>
          </c:tx>
          <c:spPr>
            <a:solidFill>
              <a:srgbClr val="FF7C8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0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List1!$B$1:$C$1</c:f>
              <c:strCache>
                <c:ptCount val="2"/>
                <c:pt idx="0">
                  <c:v>Slabě a středně mineralizované vody se mohou pít bez omezení.</c:v>
                </c:pt>
                <c:pt idx="1">
                  <c:v>Minerálky se mohou pít jen v omezeném množství.</c:v>
                </c:pt>
              </c:strCache>
            </c:strRef>
          </c:cat>
          <c:val>
            <c:numRef>
              <c:f>List1!$B$5:$C$5</c:f>
              <c:numCache>
                <c:formatCode>###0.0%</c:formatCode>
                <c:ptCount val="2"/>
                <c:pt idx="0">
                  <c:v>0.23381153773577584</c:v>
                </c:pt>
                <c:pt idx="1">
                  <c:v>0.11637105952006327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61E7-4BB0-BD1D-40B7E29F550D}"/>
            </c:ext>
          </c:extLst>
        </c:ser>
        <c:ser>
          <c:idx val="4"/>
          <c:order val="4"/>
          <c:tx>
            <c:strRef>
              <c:f>List1!$A$6</c:f>
              <c:strCache>
                <c:ptCount val="1"/>
                <c:pt idx="0">
                  <c:v>Rozhodně nesouhlasím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1E7-4BB0-BD1D-40B7E29F550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800" b="0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List1!$B$1:$C$1</c:f>
              <c:strCache>
                <c:ptCount val="2"/>
                <c:pt idx="0">
                  <c:v>Slabě a středně mineralizované vody se mohou pít bez omezení.</c:v>
                </c:pt>
                <c:pt idx="1">
                  <c:v>Minerálky se mohou pít jen v omezeném množství.</c:v>
                </c:pt>
              </c:strCache>
            </c:strRef>
          </c:cat>
          <c:val>
            <c:numRef>
              <c:f>List1!$B$6:$C$6</c:f>
              <c:numCache>
                <c:formatCode>###0.0%</c:formatCode>
                <c:ptCount val="2"/>
                <c:pt idx="0">
                  <c:v>3.3936898216095503E-2</c:v>
                </c:pt>
                <c:pt idx="1">
                  <c:v>2.6582682076910388E-2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61E7-4BB0-BD1D-40B7E29F550D}"/>
            </c:ext>
          </c:extLst>
        </c:ser>
        <c:ser>
          <c:idx val="5"/>
          <c:order val="5"/>
          <c:tx>
            <c:strRef>
              <c:f>List1!$A$7</c:f>
              <c:strCache>
                <c:ptCount val="1"/>
                <c:pt idx="0">
                  <c:v>Nevím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0" i="0" u="none" strike="noStrike" kern="1200" baseline="0">
                    <a:solidFill>
                      <a:srgbClr val="4E4E4E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List1!$B$1:$C$1</c:f>
              <c:strCache>
                <c:ptCount val="2"/>
                <c:pt idx="0">
                  <c:v>Slabě a středně mineralizované vody se mohou pít bez omezení.</c:v>
                </c:pt>
                <c:pt idx="1">
                  <c:v>Minerálky se mohou pít jen v omezeném množství.</c:v>
                </c:pt>
              </c:strCache>
            </c:strRef>
          </c:cat>
          <c:val>
            <c:numRef>
              <c:f>List1!$B$7:$C$7</c:f>
              <c:numCache>
                <c:formatCode>###0.0%</c:formatCode>
                <c:ptCount val="2"/>
                <c:pt idx="0">
                  <c:v>0.16062550963507916</c:v>
                </c:pt>
                <c:pt idx="1">
                  <c:v>9.2661603821816971E-2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61E7-4BB0-BD1D-40B7E29F550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177710080"/>
        <c:axId val="177570944"/>
      </c:barChart>
      <c:catAx>
        <c:axId val="17771008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/>
                </a:solidFill>
                <a:latin typeface="Verdana" pitchFamily="34" charset="0"/>
              </a:defRPr>
            </a:pPr>
            <a:endParaRPr lang="cs-CZ"/>
          </a:p>
        </c:txPr>
        <c:crossAx val="177570944"/>
        <c:crosses val="autoZero"/>
        <c:auto val="1"/>
        <c:lblAlgn val="ctr"/>
        <c:lblOffset val="100"/>
        <c:noMultiLvlLbl val="0"/>
      </c:catAx>
      <c:valAx>
        <c:axId val="177570944"/>
        <c:scaling>
          <c:orientation val="minMax"/>
          <c:min val="0"/>
        </c:scaling>
        <c:delete val="1"/>
        <c:axPos val="t"/>
        <c:numFmt formatCode="0%" sourceLinked="0"/>
        <c:majorTickMark val="none"/>
        <c:minorTickMark val="none"/>
        <c:tickLblPos val="none"/>
        <c:crossAx val="177710080"/>
        <c:crosses val="max"/>
        <c:crossBetween val="between"/>
      </c:valAx>
      <c:spPr>
        <a:solidFill>
          <a:srgbClr val="FFFFFF"/>
        </a:solidFill>
      </c:spPr>
    </c:plotArea>
    <c:legend>
      <c:legendPos val="b"/>
      <c:layout>
        <c:manualLayout>
          <c:xMode val="edge"/>
          <c:yMode val="edge"/>
          <c:x val="0.26902000600756298"/>
          <c:y val="0.80661653782094211"/>
          <c:w val="0.73097999399243707"/>
          <c:h val="0.19116215539522016"/>
        </c:manualLayout>
      </c:layout>
      <c:overlay val="0"/>
      <c:txPr>
        <a:bodyPr/>
        <a:lstStyle/>
        <a:p>
          <a:pPr>
            <a:defRPr sz="900">
              <a:latin typeface="Verdana" pitchFamily="34" charset="0"/>
              <a:ea typeface="Verdana" pitchFamily="34" charset="0"/>
              <a:cs typeface="Verdana" pitchFamily="34" charset="0"/>
            </a:defRPr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1100" dirty="0">
                <a:latin typeface="Verdana" pitchFamily="34" charset="0"/>
                <a:ea typeface="Verdana" pitchFamily="34" charset="0"/>
                <a:cs typeface="Verdana" pitchFamily="34" charset="0"/>
              </a:rPr>
              <a:t>Souhlas s výroky</a:t>
            </a:r>
            <a:endParaRPr lang="cs-CZ" sz="1100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48310951560937665"/>
          <c:y val="0.1326762421012404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692161004744329"/>
          <c:y val="0.20018947282780891"/>
          <c:w val="0.7307838995255671"/>
          <c:h val="0.5876046841670730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List1!$A$2</c:f>
              <c:strCache>
                <c:ptCount val="1"/>
                <c:pt idx="0">
                  <c:v>Rozhodně souhlasím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0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List1!$B$1:$C$1</c:f>
              <c:strCache>
                <c:ptCount val="2"/>
                <c:pt idx="0">
                  <c:v>Děti mohou pít bez obav méně mineralizované vody, pro fyzicky aktivní děti jsou vhodné i více mineralizované vody.</c:v>
                </c:pt>
                <c:pt idx="1">
                  <c:v>Minerálky nejsou vhodné pro děti.</c:v>
                </c:pt>
              </c:strCache>
            </c:strRef>
          </c:cat>
          <c:val>
            <c:numRef>
              <c:f>List1!$B$2:$C$2</c:f>
              <c:numCache>
                <c:formatCode>###0.0%</c:formatCode>
                <c:ptCount val="2"/>
                <c:pt idx="0">
                  <c:v>2.5860100600420353E-2</c:v>
                </c:pt>
                <c:pt idx="1">
                  <c:v>6.1960591386873369E-2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1E7-4BB0-BD1D-40B7E29F550D}"/>
            </c:ext>
          </c:extLst>
        </c:ser>
        <c:ser>
          <c:idx val="1"/>
          <c:order val="1"/>
          <c:tx>
            <c:strRef>
              <c:f>List1!$A$3</c:f>
              <c:strCache>
                <c:ptCount val="1"/>
                <c:pt idx="0">
                  <c:v>Spíše souhlasím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800" b="0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List1!$B$1:$C$1</c:f>
              <c:strCache>
                <c:ptCount val="2"/>
                <c:pt idx="0">
                  <c:v>Děti mohou pít bez obav méně mineralizované vody, pro fyzicky aktivní děti jsou vhodné i více mineralizované vody.</c:v>
                </c:pt>
                <c:pt idx="1">
                  <c:v>Minerálky nejsou vhodné pro děti.</c:v>
                </c:pt>
              </c:strCache>
            </c:strRef>
          </c:cat>
          <c:val>
            <c:numRef>
              <c:f>List1!$B$3:$C$3</c:f>
              <c:numCache>
                <c:formatCode>###0.0%</c:formatCode>
                <c:ptCount val="2"/>
                <c:pt idx="0">
                  <c:v>0.24799493709431095</c:v>
                </c:pt>
                <c:pt idx="1">
                  <c:v>0.2364835998759359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1E7-4BB0-BD1D-40B7E29F550D}"/>
            </c:ext>
          </c:extLst>
        </c:ser>
        <c:ser>
          <c:idx val="2"/>
          <c:order val="2"/>
          <c:tx>
            <c:strRef>
              <c:f>List1!$A$4</c:f>
              <c:strCache>
                <c:ptCount val="1"/>
                <c:pt idx="0">
                  <c:v>Ani souhlasím, ani nesouhlasím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0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List1!$B$1:$C$1</c:f>
              <c:strCache>
                <c:ptCount val="2"/>
                <c:pt idx="0">
                  <c:v>Děti mohou pít bez obav méně mineralizované vody, pro fyzicky aktivní děti jsou vhodné i více mineralizované vody.</c:v>
                </c:pt>
                <c:pt idx="1">
                  <c:v>Minerálky nejsou vhodné pro děti.</c:v>
                </c:pt>
              </c:strCache>
            </c:strRef>
          </c:cat>
          <c:val>
            <c:numRef>
              <c:f>List1!$B$4:$C$4</c:f>
              <c:numCache>
                <c:formatCode>###0.0%</c:formatCode>
                <c:ptCount val="2"/>
                <c:pt idx="0">
                  <c:v>0.24165905740764346</c:v>
                </c:pt>
                <c:pt idx="1">
                  <c:v>0.2688801526727928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1E7-4BB0-BD1D-40B7E29F550D}"/>
            </c:ext>
          </c:extLst>
        </c:ser>
        <c:ser>
          <c:idx val="3"/>
          <c:order val="3"/>
          <c:tx>
            <c:strRef>
              <c:f>List1!$A$5</c:f>
              <c:strCache>
                <c:ptCount val="1"/>
                <c:pt idx="0">
                  <c:v>Spíše nesouhlasím</c:v>
                </c:pt>
              </c:strCache>
            </c:strRef>
          </c:tx>
          <c:spPr>
            <a:solidFill>
              <a:srgbClr val="FF7C8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0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List1!$B$1:$C$1</c:f>
              <c:strCache>
                <c:ptCount val="2"/>
                <c:pt idx="0">
                  <c:v>Děti mohou pít bez obav méně mineralizované vody, pro fyzicky aktivní děti jsou vhodné i více mineralizované vody.</c:v>
                </c:pt>
                <c:pt idx="1">
                  <c:v>Minerálky nejsou vhodné pro děti.</c:v>
                </c:pt>
              </c:strCache>
            </c:strRef>
          </c:cat>
          <c:val>
            <c:numRef>
              <c:f>List1!$B$5:$C$5</c:f>
              <c:numCache>
                <c:formatCode>###0.0%</c:formatCode>
                <c:ptCount val="2"/>
                <c:pt idx="0">
                  <c:v>0.16580903343821596</c:v>
                </c:pt>
                <c:pt idx="1">
                  <c:v>0.21261569799058821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61E7-4BB0-BD1D-40B7E29F550D}"/>
            </c:ext>
          </c:extLst>
        </c:ser>
        <c:ser>
          <c:idx val="4"/>
          <c:order val="4"/>
          <c:tx>
            <c:strRef>
              <c:f>List1!$A$6</c:f>
              <c:strCache>
                <c:ptCount val="1"/>
                <c:pt idx="0">
                  <c:v>Rozhodně nesouhlasím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1E7-4BB0-BD1D-40B7E29F550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800" b="0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List1!$B$1:$C$1</c:f>
              <c:strCache>
                <c:ptCount val="2"/>
                <c:pt idx="0">
                  <c:v>Děti mohou pít bez obav méně mineralizované vody, pro fyzicky aktivní děti jsou vhodné i více mineralizované vody.</c:v>
                </c:pt>
                <c:pt idx="1">
                  <c:v>Minerálky nejsou vhodné pro děti.</c:v>
                </c:pt>
              </c:strCache>
            </c:strRef>
          </c:cat>
          <c:val>
            <c:numRef>
              <c:f>List1!$B$6:$C$6</c:f>
              <c:numCache>
                <c:formatCode>###0.0%</c:formatCode>
                <c:ptCount val="2"/>
                <c:pt idx="0">
                  <c:v>4.7905309892306285E-2</c:v>
                </c:pt>
                <c:pt idx="1">
                  <c:v>7.2241106578992825E-2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61E7-4BB0-BD1D-40B7E29F550D}"/>
            </c:ext>
          </c:extLst>
        </c:ser>
        <c:ser>
          <c:idx val="5"/>
          <c:order val="5"/>
          <c:tx>
            <c:strRef>
              <c:f>List1!$A$7</c:f>
              <c:strCache>
                <c:ptCount val="1"/>
                <c:pt idx="0">
                  <c:v>Nevím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0" i="0" u="none" strike="noStrike" kern="1200" baseline="0">
                    <a:solidFill>
                      <a:srgbClr val="4E4E4E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List1!$B$1:$C$1</c:f>
              <c:strCache>
                <c:ptCount val="2"/>
                <c:pt idx="0">
                  <c:v>Děti mohou pít bez obav méně mineralizované vody, pro fyzicky aktivní děti jsou vhodné i více mineralizované vody.</c:v>
                </c:pt>
                <c:pt idx="1">
                  <c:v>Minerálky nejsou vhodné pro děti.</c:v>
                </c:pt>
              </c:strCache>
            </c:strRef>
          </c:cat>
          <c:val>
            <c:numRef>
              <c:f>List1!$B$7:$C$7</c:f>
              <c:numCache>
                <c:formatCode>###0.0%</c:formatCode>
                <c:ptCount val="2"/>
                <c:pt idx="0">
                  <c:v>0.27077156156710286</c:v>
                </c:pt>
                <c:pt idx="1">
                  <c:v>0.14781885149481669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61E7-4BB0-BD1D-40B7E29F550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177935872"/>
        <c:axId val="177573824"/>
      </c:barChart>
      <c:catAx>
        <c:axId val="17793587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/>
                </a:solidFill>
                <a:latin typeface="Verdana" pitchFamily="34" charset="0"/>
              </a:defRPr>
            </a:pPr>
            <a:endParaRPr lang="cs-CZ"/>
          </a:p>
        </c:txPr>
        <c:crossAx val="177573824"/>
        <c:crosses val="autoZero"/>
        <c:auto val="1"/>
        <c:lblAlgn val="ctr"/>
        <c:lblOffset val="100"/>
        <c:noMultiLvlLbl val="0"/>
      </c:catAx>
      <c:valAx>
        <c:axId val="177573824"/>
        <c:scaling>
          <c:orientation val="minMax"/>
          <c:min val="0"/>
        </c:scaling>
        <c:delete val="1"/>
        <c:axPos val="t"/>
        <c:numFmt formatCode="0%" sourceLinked="0"/>
        <c:majorTickMark val="none"/>
        <c:minorTickMark val="none"/>
        <c:tickLblPos val="none"/>
        <c:crossAx val="177935872"/>
        <c:crosses val="max"/>
        <c:crossBetween val="between"/>
      </c:valAx>
      <c:spPr>
        <a:solidFill>
          <a:srgbClr val="FFFFFF"/>
        </a:solidFill>
      </c:spPr>
    </c:plotArea>
    <c:legend>
      <c:legendPos val="b"/>
      <c:layout>
        <c:manualLayout>
          <c:xMode val="edge"/>
          <c:yMode val="edge"/>
          <c:x val="0.26902000600756298"/>
          <c:y val="0.80661653782094211"/>
          <c:w val="0.73097999399243707"/>
          <c:h val="0.19338346217905783"/>
        </c:manualLayout>
      </c:layout>
      <c:overlay val="0"/>
      <c:txPr>
        <a:bodyPr/>
        <a:lstStyle/>
        <a:p>
          <a:pPr>
            <a:defRPr sz="900">
              <a:latin typeface="Verdana" pitchFamily="34" charset="0"/>
              <a:ea typeface="Verdana" pitchFamily="34" charset="0"/>
              <a:cs typeface="Verdana" pitchFamily="34" charset="0"/>
            </a:defRPr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1100" dirty="0">
                <a:latin typeface="Verdana" pitchFamily="34" charset="0"/>
                <a:ea typeface="Verdana" pitchFamily="34" charset="0"/>
                <a:cs typeface="Verdana" pitchFamily="34" charset="0"/>
              </a:rPr>
              <a:t>Souhlas s výroky</a:t>
            </a:r>
            <a:endParaRPr lang="cs-CZ" sz="1100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48310951560937665"/>
          <c:y val="0.1326762421012404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692161004744329"/>
          <c:y val="0.20018947282780891"/>
          <c:w val="0.7307838995255671"/>
          <c:h val="0.5876046841670730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List1!$A$2</c:f>
              <c:strCache>
                <c:ptCount val="1"/>
                <c:pt idx="0">
                  <c:v>Rozhodně souhlasím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0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List1!$B$1:$C$1</c:f>
              <c:strCache>
                <c:ptCount val="2"/>
                <c:pt idx="0">
                  <c:v>Většina minerálních vod obsahuje velice malé množství sodíku.</c:v>
                </c:pt>
                <c:pt idx="1">
                  <c:v>Minerálky obsahují hodně sodíku, a proto by se jim měli vyhýbat zejména lidé s vysokým krevním tlakem.</c:v>
                </c:pt>
              </c:strCache>
            </c:strRef>
          </c:cat>
          <c:val>
            <c:numRef>
              <c:f>List1!$B$2:$C$2</c:f>
              <c:numCache>
                <c:formatCode>###0.0%</c:formatCode>
                <c:ptCount val="2"/>
                <c:pt idx="0">
                  <c:v>1.7192307088637847E-2</c:v>
                </c:pt>
                <c:pt idx="1">
                  <c:v>4.4320705081277341E-2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1E7-4BB0-BD1D-40B7E29F550D}"/>
            </c:ext>
          </c:extLst>
        </c:ser>
        <c:ser>
          <c:idx val="1"/>
          <c:order val="1"/>
          <c:tx>
            <c:strRef>
              <c:f>List1!$A$3</c:f>
              <c:strCache>
                <c:ptCount val="1"/>
                <c:pt idx="0">
                  <c:v>Spíše souhlasím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800" b="0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List1!$B$1:$C$1</c:f>
              <c:strCache>
                <c:ptCount val="2"/>
                <c:pt idx="0">
                  <c:v>Většina minerálních vod obsahuje velice malé množství sodíku.</c:v>
                </c:pt>
                <c:pt idx="1">
                  <c:v>Minerálky obsahují hodně sodíku, a proto by se jim měli vyhýbat zejména lidé s vysokým krevním tlakem.</c:v>
                </c:pt>
              </c:strCache>
            </c:strRef>
          </c:cat>
          <c:val>
            <c:numRef>
              <c:f>List1!$B$3:$C$3</c:f>
              <c:numCache>
                <c:formatCode>###0.0%</c:formatCode>
                <c:ptCount val="2"/>
                <c:pt idx="0">
                  <c:v>0.14637804030172974</c:v>
                </c:pt>
                <c:pt idx="1">
                  <c:v>0.16357477031192083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1E7-4BB0-BD1D-40B7E29F550D}"/>
            </c:ext>
          </c:extLst>
        </c:ser>
        <c:ser>
          <c:idx val="2"/>
          <c:order val="2"/>
          <c:tx>
            <c:strRef>
              <c:f>List1!$A$4</c:f>
              <c:strCache>
                <c:ptCount val="1"/>
                <c:pt idx="0">
                  <c:v>Ani souhlasím, ani nesouhlasím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0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List1!$B$1:$C$1</c:f>
              <c:strCache>
                <c:ptCount val="2"/>
                <c:pt idx="0">
                  <c:v>Většina minerálních vod obsahuje velice malé množství sodíku.</c:v>
                </c:pt>
                <c:pt idx="1">
                  <c:v>Minerálky obsahují hodně sodíku, a proto by se jim měli vyhýbat zejména lidé s vysokým krevním tlakem.</c:v>
                </c:pt>
              </c:strCache>
            </c:strRef>
          </c:cat>
          <c:val>
            <c:numRef>
              <c:f>List1!$B$4:$C$4</c:f>
              <c:numCache>
                <c:formatCode>###0.0%</c:formatCode>
                <c:ptCount val="2"/>
                <c:pt idx="0">
                  <c:v>0.24731367233379042</c:v>
                </c:pt>
                <c:pt idx="1">
                  <c:v>0.25790433833767068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1E7-4BB0-BD1D-40B7E29F550D}"/>
            </c:ext>
          </c:extLst>
        </c:ser>
        <c:ser>
          <c:idx val="3"/>
          <c:order val="3"/>
          <c:tx>
            <c:strRef>
              <c:f>List1!$A$5</c:f>
              <c:strCache>
                <c:ptCount val="1"/>
                <c:pt idx="0">
                  <c:v>Spíše nesouhlasím</c:v>
                </c:pt>
              </c:strCache>
            </c:strRef>
          </c:tx>
          <c:spPr>
            <a:solidFill>
              <a:srgbClr val="FF7C8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0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List1!$B$1:$C$1</c:f>
              <c:strCache>
                <c:ptCount val="2"/>
                <c:pt idx="0">
                  <c:v>Většina minerálních vod obsahuje velice malé množství sodíku.</c:v>
                </c:pt>
                <c:pt idx="1">
                  <c:v>Minerálky obsahují hodně sodíku, a proto by se jim měli vyhýbat zejména lidé s vysokým krevním tlakem.</c:v>
                </c:pt>
              </c:strCache>
            </c:strRef>
          </c:cat>
          <c:val>
            <c:numRef>
              <c:f>List1!$B$5:$C$5</c:f>
              <c:numCache>
                <c:formatCode>###0.0%</c:formatCode>
                <c:ptCount val="2"/>
                <c:pt idx="0">
                  <c:v>8.6288013648986125E-2</c:v>
                </c:pt>
                <c:pt idx="1">
                  <c:v>7.7117177676929577E-2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61E7-4BB0-BD1D-40B7E29F550D}"/>
            </c:ext>
          </c:extLst>
        </c:ser>
        <c:ser>
          <c:idx val="4"/>
          <c:order val="4"/>
          <c:tx>
            <c:strRef>
              <c:f>List1!$A$6</c:f>
              <c:strCache>
                <c:ptCount val="1"/>
                <c:pt idx="0">
                  <c:v>Rozhodně nesouhlasím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1E7-4BB0-BD1D-40B7E29F550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800" b="0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List1!$B$1:$C$1</c:f>
              <c:strCache>
                <c:ptCount val="2"/>
                <c:pt idx="0">
                  <c:v>Většina minerálních vod obsahuje velice malé množství sodíku.</c:v>
                </c:pt>
                <c:pt idx="1">
                  <c:v>Minerálky obsahují hodně sodíku, a proto by se jim měli vyhýbat zejména lidé s vysokým krevním tlakem.</c:v>
                </c:pt>
              </c:strCache>
            </c:strRef>
          </c:cat>
          <c:val>
            <c:numRef>
              <c:f>List1!$B$6:$C$6</c:f>
              <c:numCache>
                <c:formatCode>###0.0%</c:formatCode>
                <c:ptCount val="2"/>
                <c:pt idx="0">
                  <c:v>2.2545830544555147E-2</c:v>
                </c:pt>
                <c:pt idx="1">
                  <c:v>2.24802964406185E-2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61E7-4BB0-BD1D-40B7E29F550D}"/>
            </c:ext>
          </c:extLst>
        </c:ser>
        <c:ser>
          <c:idx val="5"/>
          <c:order val="5"/>
          <c:tx>
            <c:strRef>
              <c:f>List1!$A$7</c:f>
              <c:strCache>
                <c:ptCount val="1"/>
                <c:pt idx="0">
                  <c:v>Nevím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0" i="0" u="none" strike="noStrike" kern="1200" baseline="0">
                    <a:solidFill>
                      <a:srgbClr val="4E4E4E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List1!$B$1:$C$1</c:f>
              <c:strCache>
                <c:ptCount val="2"/>
                <c:pt idx="0">
                  <c:v>Většina minerálních vod obsahuje velice malé množství sodíku.</c:v>
                </c:pt>
                <c:pt idx="1">
                  <c:v>Minerálky obsahují hodně sodíku, a proto by se jim měli vyhýbat zejména lidé s vysokým krevním tlakem.</c:v>
                </c:pt>
              </c:strCache>
            </c:strRef>
          </c:cat>
          <c:val>
            <c:numRef>
              <c:f>List1!$B$7:$C$7</c:f>
              <c:numCache>
                <c:formatCode>###0.0%</c:formatCode>
                <c:ptCount val="2"/>
                <c:pt idx="0">
                  <c:v>0.48028213608230075</c:v>
                </c:pt>
                <c:pt idx="1">
                  <c:v>0.43460271215158341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61E7-4BB0-BD1D-40B7E29F550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178082816"/>
        <c:axId val="177577280"/>
      </c:barChart>
      <c:catAx>
        <c:axId val="17808281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/>
                </a:solidFill>
                <a:latin typeface="Verdana" pitchFamily="34" charset="0"/>
              </a:defRPr>
            </a:pPr>
            <a:endParaRPr lang="cs-CZ"/>
          </a:p>
        </c:txPr>
        <c:crossAx val="177577280"/>
        <c:crosses val="autoZero"/>
        <c:auto val="1"/>
        <c:lblAlgn val="ctr"/>
        <c:lblOffset val="100"/>
        <c:noMultiLvlLbl val="0"/>
      </c:catAx>
      <c:valAx>
        <c:axId val="177577280"/>
        <c:scaling>
          <c:orientation val="minMax"/>
          <c:min val="0"/>
        </c:scaling>
        <c:delete val="1"/>
        <c:axPos val="t"/>
        <c:numFmt formatCode="0%" sourceLinked="0"/>
        <c:majorTickMark val="none"/>
        <c:minorTickMark val="none"/>
        <c:tickLblPos val="none"/>
        <c:crossAx val="178082816"/>
        <c:crosses val="max"/>
        <c:crossBetween val="between"/>
      </c:valAx>
      <c:spPr>
        <a:solidFill>
          <a:srgbClr val="FFFFFF"/>
        </a:solidFill>
      </c:spPr>
    </c:plotArea>
    <c:legend>
      <c:legendPos val="b"/>
      <c:layout>
        <c:manualLayout>
          <c:xMode val="edge"/>
          <c:yMode val="edge"/>
          <c:x val="0.26902000600756298"/>
          <c:y val="0.80661653782094211"/>
          <c:w val="0.73097999399243707"/>
          <c:h val="0.19338346217905783"/>
        </c:manualLayout>
      </c:layout>
      <c:overlay val="0"/>
      <c:txPr>
        <a:bodyPr/>
        <a:lstStyle/>
        <a:p>
          <a:pPr>
            <a:defRPr sz="900">
              <a:latin typeface="Verdana" pitchFamily="34" charset="0"/>
              <a:ea typeface="Verdana" pitchFamily="34" charset="0"/>
              <a:cs typeface="Verdana" pitchFamily="34" charset="0"/>
            </a:defRPr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1100" dirty="0">
                <a:latin typeface="Verdana" pitchFamily="34" charset="0"/>
                <a:ea typeface="Verdana" pitchFamily="34" charset="0"/>
                <a:cs typeface="Verdana" pitchFamily="34" charset="0"/>
              </a:rPr>
              <a:t>Souhlas s výroky</a:t>
            </a:r>
            <a:endParaRPr lang="cs-CZ" sz="1100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48310951560937665"/>
          <c:y val="0.1326762421012404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692161004744329"/>
          <c:y val="0.20018947282780891"/>
          <c:w val="0.7307838995255671"/>
          <c:h val="0.5876046841670730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List1!$A$2</c:f>
              <c:strCache>
                <c:ptCount val="1"/>
                <c:pt idx="0">
                  <c:v>Rozhodně souhlasím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0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List1!$B$1:$C$1</c:f>
              <c:strCache>
                <c:ptCount val="2"/>
                <c:pt idx="0">
                  <c:v>Minerálky podporují vznik ledvinových kamenů.</c:v>
                </c:pt>
                <c:pt idx="1">
                  <c:v>Minerálky jsou v případě onemocnění močových cest včetně ledvin vhodnou součástí pitného režimu.</c:v>
                </c:pt>
              </c:strCache>
            </c:strRef>
          </c:cat>
          <c:val>
            <c:numRef>
              <c:f>List1!$B$2:$C$2</c:f>
              <c:numCache>
                <c:formatCode>###0.0%</c:formatCode>
                <c:ptCount val="2"/>
                <c:pt idx="0">
                  <c:v>5.3836881845699021E-2</c:v>
                </c:pt>
                <c:pt idx="1">
                  <c:v>6.9298294392104456E-2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1E7-4BB0-BD1D-40B7E29F550D}"/>
            </c:ext>
          </c:extLst>
        </c:ser>
        <c:ser>
          <c:idx val="1"/>
          <c:order val="1"/>
          <c:tx>
            <c:strRef>
              <c:f>List1!$A$3</c:f>
              <c:strCache>
                <c:ptCount val="1"/>
                <c:pt idx="0">
                  <c:v>Spíše souhlasím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800" b="0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List1!$B$1:$C$1</c:f>
              <c:strCache>
                <c:ptCount val="2"/>
                <c:pt idx="0">
                  <c:v>Minerálky podporují vznik ledvinových kamenů.</c:v>
                </c:pt>
                <c:pt idx="1">
                  <c:v>Minerálky jsou v případě onemocnění močových cest včetně ledvin vhodnou součástí pitného režimu.</c:v>
                </c:pt>
              </c:strCache>
            </c:strRef>
          </c:cat>
          <c:val>
            <c:numRef>
              <c:f>List1!$B$3:$C$3</c:f>
              <c:numCache>
                <c:formatCode>###0.0%</c:formatCode>
                <c:ptCount val="2"/>
                <c:pt idx="0">
                  <c:v>0.16908389773265725</c:v>
                </c:pt>
                <c:pt idx="1">
                  <c:v>0.23577290959463826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1E7-4BB0-BD1D-40B7E29F550D}"/>
            </c:ext>
          </c:extLst>
        </c:ser>
        <c:ser>
          <c:idx val="2"/>
          <c:order val="2"/>
          <c:tx>
            <c:strRef>
              <c:f>List1!$A$4</c:f>
              <c:strCache>
                <c:ptCount val="1"/>
                <c:pt idx="0">
                  <c:v>Ani souhlasím, ani nesouhlasím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0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List1!$B$1:$C$1</c:f>
              <c:strCache>
                <c:ptCount val="2"/>
                <c:pt idx="0">
                  <c:v>Minerálky podporují vznik ledvinových kamenů.</c:v>
                </c:pt>
                <c:pt idx="1">
                  <c:v>Minerálky jsou v případě onemocnění močových cest včetně ledvin vhodnou součástí pitného režimu.</c:v>
                </c:pt>
              </c:strCache>
            </c:strRef>
          </c:cat>
          <c:val>
            <c:numRef>
              <c:f>List1!$B$4:$C$4</c:f>
              <c:numCache>
                <c:formatCode>###0.0%</c:formatCode>
                <c:ptCount val="2"/>
                <c:pt idx="0">
                  <c:v>0.19762778496841713</c:v>
                </c:pt>
                <c:pt idx="1">
                  <c:v>0.19468294476686648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1E7-4BB0-BD1D-40B7E29F550D}"/>
            </c:ext>
          </c:extLst>
        </c:ser>
        <c:ser>
          <c:idx val="3"/>
          <c:order val="3"/>
          <c:tx>
            <c:strRef>
              <c:f>List1!$A$5</c:f>
              <c:strCache>
                <c:ptCount val="1"/>
                <c:pt idx="0">
                  <c:v>Spíše nesouhlasím</c:v>
                </c:pt>
              </c:strCache>
            </c:strRef>
          </c:tx>
          <c:spPr>
            <a:solidFill>
              <a:srgbClr val="FF7C8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0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List1!$B$1:$C$1</c:f>
              <c:strCache>
                <c:ptCount val="2"/>
                <c:pt idx="0">
                  <c:v>Minerálky podporují vznik ledvinových kamenů.</c:v>
                </c:pt>
                <c:pt idx="1">
                  <c:v>Minerálky jsou v případě onemocnění močových cest včetně ledvin vhodnou součástí pitného režimu.</c:v>
                </c:pt>
              </c:strCache>
            </c:strRef>
          </c:cat>
          <c:val>
            <c:numRef>
              <c:f>List1!$B$5:$C$5</c:f>
              <c:numCache>
                <c:formatCode>###0.0%</c:formatCode>
                <c:ptCount val="2"/>
                <c:pt idx="0">
                  <c:v>0.23424789836874585</c:v>
                </c:pt>
                <c:pt idx="1">
                  <c:v>0.14204745688413625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61E7-4BB0-BD1D-40B7E29F550D}"/>
            </c:ext>
          </c:extLst>
        </c:ser>
        <c:ser>
          <c:idx val="4"/>
          <c:order val="4"/>
          <c:tx>
            <c:strRef>
              <c:f>List1!$A$6</c:f>
              <c:strCache>
                <c:ptCount val="1"/>
                <c:pt idx="0">
                  <c:v>Rozhodně nesouhlasím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1E7-4BB0-BD1D-40B7E29F550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800" b="0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List1!$B$1:$C$1</c:f>
              <c:strCache>
                <c:ptCount val="2"/>
                <c:pt idx="0">
                  <c:v>Minerálky podporují vznik ledvinových kamenů.</c:v>
                </c:pt>
                <c:pt idx="1">
                  <c:v>Minerálky jsou v případě onemocnění močových cest včetně ledvin vhodnou součástí pitného režimu.</c:v>
                </c:pt>
              </c:strCache>
            </c:strRef>
          </c:cat>
          <c:val>
            <c:numRef>
              <c:f>List1!$B$6:$C$6</c:f>
              <c:numCache>
                <c:formatCode>###0.0%</c:formatCode>
                <c:ptCount val="2"/>
                <c:pt idx="0">
                  <c:v>5.8497324451232909E-2</c:v>
                </c:pt>
                <c:pt idx="1">
                  <c:v>9.4576267118996638E-2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61E7-4BB0-BD1D-40B7E29F550D}"/>
            </c:ext>
          </c:extLst>
        </c:ser>
        <c:ser>
          <c:idx val="5"/>
          <c:order val="5"/>
          <c:tx>
            <c:strRef>
              <c:f>List1!$A$7</c:f>
              <c:strCache>
                <c:ptCount val="1"/>
                <c:pt idx="0">
                  <c:v>Nevím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0" i="0" u="none" strike="noStrike" kern="1200" baseline="0">
                    <a:solidFill>
                      <a:srgbClr val="4E4E4E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List1!$B$1:$C$1</c:f>
              <c:strCache>
                <c:ptCount val="2"/>
                <c:pt idx="0">
                  <c:v>Minerálky podporují vznik ledvinových kamenů.</c:v>
                </c:pt>
                <c:pt idx="1">
                  <c:v>Minerálky jsou v případě onemocnění močových cest včetně ledvin vhodnou součástí pitného režimu.</c:v>
                </c:pt>
              </c:strCache>
            </c:strRef>
          </c:cat>
          <c:val>
            <c:numRef>
              <c:f>List1!$B$7:$C$7</c:f>
              <c:numCache>
                <c:formatCode>###0.0%</c:formatCode>
                <c:ptCount val="2"/>
                <c:pt idx="0">
                  <c:v>0.28670621263324775</c:v>
                </c:pt>
                <c:pt idx="1">
                  <c:v>0.26362212724325756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61E7-4BB0-BD1D-40B7E29F550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178188800"/>
        <c:axId val="177843008"/>
      </c:barChart>
      <c:catAx>
        <c:axId val="17818880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/>
                </a:solidFill>
                <a:latin typeface="Verdana" pitchFamily="34" charset="0"/>
              </a:defRPr>
            </a:pPr>
            <a:endParaRPr lang="cs-CZ"/>
          </a:p>
        </c:txPr>
        <c:crossAx val="177843008"/>
        <c:crosses val="autoZero"/>
        <c:auto val="1"/>
        <c:lblAlgn val="ctr"/>
        <c:lblOffset val="100"/>
        <c:noMultiLvlLbl val="0"/>
      </c:catAx>
      <c:valAx>
        <c:axId val="177843008"/>
        <c:scaling>
          <c:orientation val="minMax"/>
          <c:min val="0"/>
        </c:scaling>
        <c:delete val="1"/>
        <c:axPos val="t"/>
        <c:numFmt formatCode="0%" sourceLinked="0"/>
        <c:majorTickMark val="none"/>
        <c:minorTickMark val="none"/>
        <c:tickLblPos val="none"/>
        <c:crossAx val="178188800"/>
        <c:crosses val="max"/>
        <c:crossBetween val="between"/>
      </c:valAx>
      <c:spPr>
        <a:solidFill>
          <a:srgbClr val="FFFFFF"/>
        </a:solidFill>
      </c:spPr>
    </c:plotArea>
    <c:legend>
      <c:legendPos val="b"/>
      <c:layout>
        <c:manualLayout>
          <c:xMode val="edge"/>
          <c:yMode val="edge"/>
          <c:x val="0.26902000600756298"/>
          <c:y val="0.80661653782094211"/>
          <c:w val="0.73097999399243707"/>
          <c:h val="0.19338346217905783"/>
        </c:manualLayout>
      </c:layout>
      <c:overlay val="0"/>
      <c:txPr>
        <a:bodyPr/>
        <a:lstStyle/>
        <a:p>
          <a:pPr>
            <a:defRPr sz="900">
              <a:latin typeface="Verdana" pitchFamily="34" charset="0"/>
              <a:ea typeface="Verdana" pitchFamily="34" charset="0"/>
              <a:cs typeface="Verdana" pitchFamily="34" charset="0"/>
            </a:defRPr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1100" dirty="0">
                <a:latin typeface="Verdana" pitchFamily="34" charset="0"/>
                <a:ea typeface="Verdana" pitchFamily="34" charset="0"/>
                <a:cs typeface="Verdana" pitchFamily="34" charset="0"/>
              </a:rPr>
              <a:t>Souhlas s výroky</a:t>
            </a:r>
            <a:endParaRPr lang="cs-CZ" sz="1100" baseline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48310951560937665"/>
          <c:y val="0.1326762421012404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692161004744329"/>
          <c:y val="0.20018947282780891"/>
          <c:w val="0.7307838995255671"/>
          <c:h val="0.5876046841670730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List1!$A$2</c:f>
              <c:strCache>
                <c:ptCount val="1"/>
                <c:pt idx="0">
                  <c:v>Rozhodně souhlasím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0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List1!$B$1:$C$1</c:f>
              <c:strCache>
                <c:ptCount val="2"/>
                <c:pt idx="0">
                  <c:v>Působení slunce na lahev nemusí mít vliv na její obsah.</c:v>
                </c:pt>
                <c:pt idx="1">
                  <c:v>Lahev mění na slunci minerálku v nebezpečný obsah.</c:v>
                </c:pt>
              </c:strCache>
            </c:strRef>
          </c:cat>
          <c:val>
            <c:numRef>
              <c:f>List1!$B$2:$C$2</c:f>
              <c:numCache>
                <c:formatCode>###0.0%</c:formatCode>
                <c:ptCount val="2"/>
                <c:pt idx="0">
                  <c:v>3.9793636544354277E-2</c:v>
                </c:pt>
                <c:pt idx="1">
                  <c:v>0.10822811779524014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1E7-4BB0-BD1D-40B7E29F550D}"/>
            </c:ext>
          </c:extLst>
        </c:ser>
        <c:ser>
          <c:idx val="1"/>
          <c:order val="1"/>
          <c:tx>
            <c:strRef>
              <c:f>List1!$A$3</c:f>
              <c:strCache>
                <c:ptCount val="1"/>
                <c:pt idx="0">
                  <c:v>Spíše souhlasím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800" b="0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List1!$B$1:$C$1</c:f>
              <c:strCache>
                <c:ptCount val="2"/>
                <c:pt idx="0">
                  <c:v>Působení slunce na lahev nemusí mít vliv na její obsah.</c:v>
                </c:pt>
                <c:pt idx="1">
                  <c:v>Lahev mění na slunci minerálku v nebezpečný obsah.</c:v>
                </c:pt>
              </c:strCache>
            </c:strRef>
          </c:cat>
          <c:val>
            <c:numRef>
              <c:f>List1!$B$3:$C$3</c:f>
              <c:numCache>
                <c:formatCode>###0.0%</c:formatCode>
                <c:ptCount val="2"/>
                <c:pt idx="0">
                  <c:v>0.11166020551061512</c:v>
                </c:pt>
                <c:pt idx="1">
                  <c:v>0.27739784237419007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1E7-4BB0-BD1D-40B7E29F550D}"/>
            </c:ext>
          </c:extLst>
        </c:ser>
        <c:ser>
          <c:idx val="2"/>
          <c:order val="2"/>
          <c:tx>
            <c:strRef>
              <c:f>List1!$A$4</c:f>
              <c:strCache>
                <c:ptCount val="1"/>
                <c:pt idx="0">
                  <c:v>Ani souhlasím, ani nesouhlasím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0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List1!$B$1:$C$1</c:f>
              <c:strCache>
                <c:ptCount val="2"/>
                <c:pt idx="0">
                  <c:v>Působení slunce na lahev nemusí mít vliv na její obsah.</c:v>
                </c:pt>
                <c:pt idx="1">
                  <c:v>Lahev mění na slunci minerálku v nebezpečný obsah.</c:v>
                </c:pt>
              </c:strCache>
            </c:strRef>
          </c:cat>
          <c:val>
            <c:numRef>
              <c:f>List1!$B$4:$C$4</c:f>
              <c:numCache>
                <c:formatCode>###0.0%</c:formatCode>
                <c:ptCount val="2"/>
                <c:pt idx="0">
                  <c:v>9.7491652236552429E-2</c:v>
                </c:pt>
                <c:pt idx="1">
                  <c:v>0.16852802916879547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1E7-4BB0-BD1D-40B7E29F550D}"/>
            </c:ext>
          </c:extLst>
        </c:ser>
        <c:ser>
          <c:idx val="3"/>
          <c:order val="3"/>
          <c:tx>
            <c:strRef>
              <c:f>List1!$A$5</c:f>
              <c:strCache>
                <c:ptCount val="1"/>
                <c:pt idx="0">
                  <c:v>Spíše nesouhlasím</c:v>
                </c:pt>
              </c:strCache>
            </c:strRef>
          </c:tx>
          <c:spPr>
            <a:solidFill>
              <a:srgbClr val="FF7C8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0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List1!$B$1:$C$1</c:f>
              <c:strCache>
                <c:ptCount val="2"/>
                <c:pt idx="0">
                  <c:v>Působení slunce na lahev nemusí mít vliv na její obsah.</c:v>
                </c:pt>
                <c:pt idx="1">
                  <c:v>Lahev mění na slunci minerálku v nebezpečný obsah.</c:v>
                </c:pt>
              </c:strCache>
            </c:strRef>
          </c:cat>
          <c:val>
            <c:numRef>
              <c:f>List1!$B$5:$C$5</c:f>
              <c:numCache>
                <c:formatCode>###0.0%</c:formatCode>
                <c:ptCount val="2"/>
                <c:pt idx="0">
                  <c:v>0.30469773246825005</c:v>
                </c:pt>
                <c:pt idx="1">
                  <c:v>0.1504514177701731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61E7-4BB0-BD1D-40B7E29F550D}"/>
            </c:ext>
          </c:extLst>
        </c:ser>
        <c:ser>
          <c:idx val="4"/>
          <c:order val="4"/>
          <c:tx>
            <c:strRef>
              <c:f>List1!$A$6</c:f>
              <c:strCache>
                <c:ptCount val="1"/>
                <c:pt idx="0">
                  <c:v>Rozhodně nesouhlasím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1E7-4BB0-BD1D-40B7E29F550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800" b="0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List1!$B$1:$C$1</c:f>
              <c:strCache>
                <c:ptCount val="2"/>
                <c:pt idx="0">
                  <c:v>Působení slunce na lahev nemusí mít vliv na její obsah.</c:v>
                </c:pt>
                <c:pt idx="1">
                  <c:v>Lahev mění na slunci minerálku v nebezpečný obsah.</c:v>
                </c:pt>
              </c:strCache>
            </c:strRef>
          </c:cat>
          <c:val>
            <c:numRef>
              <c:f>List1!$B$6:$C$6</c:f>
              <c:numCache>
                <c:formatCode>###0.0%</c:formatCode>
                <c:ptCount val="2"/>
                <c:pt idx="0">
                  <c:v>0.32405871619582011</c:v>
                </c:pt>
                <c:pt idx="1">
                  <c:v>7.2157395219601586E-2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61E7-4BB0-BD1D-40B7E29F550D}"/>
            </c:ext>
          </c:extLst>
        </c:ser>
        <c:ser>
          <c:idx val="5"/>
          <c:order val="5"/>
          <c:tx>
            <c:strRef>
              <c:f>List1!$A$7</c:f>
              <c:strCache>
                <c:ptCount val="1"/>
                <c:pt idx="0">
                  <c:v>Nevím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0" i="0" u="none" strike="noStrike" kern="1200" baseline="0">
                    <a:solidFill>
                      <a:srgbClr val="4E4E4E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List1!$B$1:$C$1</c:f>
              <c:strCache>
                <c:ptCount val="2"/>
                <c:pt idx="0">
                  <c:v>Působení slunce na lahev nemusí mít vliv na její obsah.</c:v>
                </c:pt>
                <c:pt idx="1">
                  <c:v>Lahev mění na slunci minerálku v nebezpečný obsah.</c:v>
                </c:pt>
              </c:strCache>
            </c:strRef>
          </c:cat>
          <c:val>
            <c:numRef>
              <c:f>List1!$B$7:$C$7</c:f>
              <c:numCache>
                <c:formatCode>###0.0%</c:formatCode>
                <c:ptCount val="2"/>
                <c:pt idx="0">
                  <c:v>0.12229805704440785</c:v>
                </c:pt>
                <c:pt idx="1">
                  <c:v>0.22323719767199932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61E7-4BB0-BD1D-40B7E29F550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178491904"/>
        <c:axId val="177847040"/>
      </c:barChart>
      <c:catAx>
        <c:axId val="17849190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/>
                </a:solidFill>
                <a:latin typeface="Verdana" pitchFamily="34" charset="0"/>
              </a:defRPr>
            </a:pPr>
            <a:endParaRPr lang="cs-CZ"/>
          </a:p>
        </c:txPr>
        <c:crossAx val="177847040"/>
        <c:crosses val="autoZero"/>
        <c:auto val="1"/>
        <c:lblAlgn val="ctr"/>
        <c:lblOffset val="100"/>
        <c:noMultiLvlLbl val="0"/>
      </c:catAx>
      <c:valAx>
        <c:axId val="177847040"/>
        <c:scaling>
          <c:orientation val="minMax"/>
          <c:min val="0"/>
        </c:scaling>
        <c:delete val="1"/>
        <c:axPos val="t"/>
        <c:numFmt formatCode="0%" sourceLinked="0"/>
        <c:majorTickMark val="none"/>
        <c:minorTickMark val="none"/>
        <c:tickLblPos val="none"/>
        <c:crossAx val="178491904"/>
        <c:crosses val="max"/>
        <c:crossBetween val="between"/>
      </c:valAx>
      <c:spPr>
        <a:solidFill>
          <a:srgbClr val="FFFFFF"/>
        </a:solidFill>
      </c:spPr>
    </c:plotArea>
    <c:legend>
      <c:legendPos val="b"/>
      <c:layout>
        <c:manualLayout>
          <c:xMode val="edge"/>
          <c:yMode val="edge"/>
          <c:x val="0.26902000600756298"/>
          <c:y val="0.80661653782094211"/>
          <c:w val="0.73097999399243707"/>
          <c:h val="0.19338346217905783"/>
        </c:manualLayout>
      </c:layout>
      <c:overlay val="0"/>
      <c:txPr>
        <a:bodyPr/>
        <a:lstStyle/>
        <a:p>
          <a:pPr>
            <a:defRPr sz="900">
              <a:latin typeface="Verdana" pitchFamily="34" charset="0"/>
              <a:ea typeface="Verdana" pitchFamily="34" charset="0"/>
              <a:cs typeface="Verdana" pitchFamily="34" charset="0"/>
            </a:defRPr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Velikost místa bydliště</a:t>
            </a:r>
          </a:p>
        </c:rich>
      </c:tx>
      <c:layout>
        <c:manualLayout>
          <c:xMode val="edge"/>
          <c:yMode val="edge"/>
          <c:x val="0.27488044257708744"/>
          <c:y val="3.020497722475280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7440502971288751E-2"/>
          <c:y val="0.35619058538674508"/>
          <c:w val="0.92702783585538362"/>
          <c:h val="0.373791642920492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75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Do 4 999 obyvatel</c:v>
                </c:pt>
                <c:pt idx="1">
                  <c:v>5000 - 19 999 obyvatel</c:v>
                </c:pt>
                <c:pt idx="2">
                  <c:v>20 000 - 99 999 obyvatel</c:v>
                </c:pt>
                <c:pt idx="3">
                  <c:v>100 000 a více obyvatel</c:v>
                </c:pt>
              </c:strCache>
            </c:strRef>
          </c:cat>
          <c:val>
            <c:numRef>
              <c:f>List1!$B$2:$B$5</c:f>
              <c:numCache>
                <c:formatCode>###0.0%</c:formatCode>
                <c:ptCount val="4"/>
                <c:pt idx="0">
                  <c:v>0.35513134491635767</c:v>
                </c:pt>
                <c:pt idx="1">
                  <c:v>0.17929568366167209</c:v>
                </c:pt>
                <c:pt idx="2">
                  <c:v>0.2183612204082894</c:v>
                </c:pt>
                <c:pt idx="3">
                  <c:v>0.24721175101368065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99C-4136-9EEB-5657EC841D1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4080512"/>
        <c:axId val="126623040"/>
      </c:barChart>
      <c:catAx>
        <c:axId val="134080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126623040"/>
        <c:crosses val="autoZero"/>
        <c:auto val="1"/>
        <c:lblAlgn val="ctr"/>
        <c:lblOffset val="100"/>
        <c:noMultiLvlLbl val="0"/>
      </c:catAx>
      <c:valAx>
        <c:axId val="126623040"/>
        <c:scaling>
          <c:orientation val="minMax"/>
        </c:scaling>
        <c:delete val="1"/>
        <c:axPos val="l"/>
        <c:numFmt formatCode="0%" sourceLinked="0"/>
        <c:majorTickMark val="out"/>
        <c:minorTickMark val="none"/>
        <c:tickLblPos val="none"/>
        <c:crossAx val="1340805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Typ domácnosti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52556833962892957"/>
          <c:y val="0.11103198790732209"/>
          <c:w val="0.43889984446172625"/>
          <c:h val="0.8692690225667800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75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List1!$A$2:$A$12</c:f>
              <c:strCache>
                <c:ptCount val="11"/>
                <c:pt idx="0">
                  <c:v>S rodiči/rodičem</c:v>
                </c:pt>
                <c:pt idx="1">
                  <c:v>Sám/sama bezdětný/bezdětná</c:v>
                </c:pt>
                <c:pt idx="2">
                  <c:v>Sám/sama, dítě/děti se již odstěhovaly</c:v>
                </c:pt>
                <c:pt idx="3">
                  <c:v>S partnerem/partnerkou bezdětní</c:v>
                </c:pt>
                <c:pt idx="4">
                  <c:v>S partnerem/partnerkou a dítětem/dětmi</c:v>
                </c:pt>
                <c:pt idx="5">
                  <c:v>S partnerem/partnerkou, dítě/děti se již odstěhovaly</c:v>
                </c:pt>
                <c:pt idx="6">
                  <c:v>Pouze s dítětem/dětmi</c:v>
                </c:pt>
                <c:pt idx="7">
                  <c:v>S kamarády/spolubydlícími ve sdíleném bytě/domě</c:v>
                </c:pt>
                <c:pt idx="8">
                  <c:v>Na koleji, internátu apod.</c:v>
                </c:pt>
                <c:pt idx="9">
                  <c:v>Vícegenerační bydlení</c:v>
                </c:pt>
                <c:pt idx="10">
                  <c:v>Jiná odpověď</c:v>
                </c:pt>
              </c:strCache>
            </c:strRef>
          </c:cat>
          <c:val>
            <c:numRef>
              <c:f>List1!$B$2:$B$12</c:f>
              <c:numCache>
                <c:formatCode>###0.0%</c:formatCode>
                <c:ptCount val="11"/>
                <c:pt idx="0">
                  <c:v>0.1202457860471571</c:v>
                </c:pt>
                <c:pt idx="1">
                  <c:v>0.10548812888400642</c:v>
                </c:pt>
                <c:pt idx="2">
                  <c:v>5.6204481734694584E-2</c:v>
                </c:pt>
                <c:pt idx="3">
                  <c:v>0.13675731157125903</c:v>
                </c:pt>
                <c:pt idx="4">
                  <c:v>0.36898745571537034</c:v>
                </c:pt>
                <c:pt idx="5">
                  <c:v>0.12194424369528363</c:v>
                </c:pt>
                <c:pt idx="6">
                  <c:v>4.0487333647603319E-2</c:v>
                </c:pt>
                <c:pt idx="7">
                  <c:v>1.5480267000142272E-2</c:v>
                </c:pt>
                <c:pt idx="8">
                  <c:v>0</c:v>
                </c:pt>
                <c:pt idx="9">
                  <c:v>1.7715987433719525E-2</c:v>
                </c:pt>
                <c:pt idx="10">
                  <c:v>1.6689004270764342E-2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3B5-4D3B-89E6-AD1FA5B7BC8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53623040"/>
        <c:axId val="151143552"/>
      </c:barChart>
      <c:catAx>
        <c:axId val="153623040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cs-CZ"/>
          </a:p>
        </c:txPr>
        <c:crossAx val="151143552"/>
        <c:crosses val="autoZero"/>
        <c:auto val="1"/>
        <c:lblAlgn val="ctr"/>
        <c:lblOffset val="100"/>
        <c:noMultiLvlLbl val="0"/>
      </c:catAx>
      <c:valAx>
        <c:axId val="151143552"/>
        <c:scaling>
          <c:orientation val="minMax"/>
          <c:max val="0.8"/>
        </c:scaling>
        <c:delete val="1"/>
        <c:axPos val="t"/>
        <c:numFmt formatCode="0%" sourceLinked="0"/>
        <c:majorTickMark val="out"/>
        <c:minorTickMark val="none"/>
        <c:tickLblPos val="none"/>
        <c:crossAx val="1536230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Region bydliště</a:t>
            </a:r>
          </a:p>
        </c:rich>
      </c:tx>
      <c:layout>
        <c:manualLayout>
          <c:xMode val="edge"/>
          <c:yMode val="edge"/>
          <c:x val="0.31338859174377448"/>
          <c:y val="4.1666666666666664E-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246956687352202"/>
          <c:y val="0.18069553805774277"/>
          <c:w val="0.63541193835605569"/>
          <c:h val="0.62586286089238863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dPt>
            <c:idx val="0"/>
            <c:bubble3D val="0"/>
            <c:spPr>
              <a:solidFill>
                <a:srgbClr val="BDE296">
                  <a:lumMod val="60000"/>
                  <a:lumOff val="40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0ED-4829-B965-95357A964BF9}"/>
              </c:ext>
            </c:extLst>
          </c:dPt>
          <c:dPt>
            <c:idx val="2"/>
            <c:bubble3D val="0"/>
            <c:spPr>
              <a:solidFill>
                <a:srgbClr val="BDE296">
                  <a:lumMod val="7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0ED-4829-B965-95357A964BF9}"/>
              </c:ext>
            </c:extLst>
          </c:dPt>
          <c:dLbls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700" b="0">
                      <a:solidFill>
                        <a:schemeClr val="bg1"/>
                      </a:solidFill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>
                    <a:solidFill>
                      <a:schemeClr val="tx2"/>
                    </a:solidFill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Praha</c:v>
                </c:pt>
                <c:pt idx="1">
                  <c:v>Čechy (bez Prahy)</c:v>
                </c:pt>
                <c:pt idx="2">
                  <c:v>Morava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0.12657328646391744</c:v>
                </c:pt>
                <c:pt idx="1">
                  <c:v>0.53918425245928847</c:v>
                </c:pt>
                <c:pt idx="2">
                  <c:v>0.33424246107679467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0ED-4829-B965-95357A964BF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4.2775009125970133E-2"/>
          <c:y val="0.85731517935258106"/>
          <c:w val="0.94339622641509702"/>
          <c:h val="6.3440642356112908E-2"/>
        </c:manualLayout>
      </c:layout>
      <c:overlay val="0"/>
      <c:txPr>
        <a:bodyPr/>
        <a:lstStyle/>
        <a:p>
          <a:pPr>
            <a:defRPr sz="800">
              <a:latin typeface="+mn-lt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Vzdělání</a:t>
            </a:r>
          </a:p>
        </c:rich>
      </c:tx>
      <c:layout>
        <c:manualLayout>
          <c:xMode val="edge"/>
          <c:yMode val="edge"/>
          <c:x val="0.41871294473397597"/>
          <c:y val="4.5086818259992773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7440502971288751E-2"/>
          <c:y val="0.27854818421860195"/>
          <c:w val="0.92702783585538362"/>
          <c:h val="0.339529707728157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75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Základní a nižší</c:v>
                </c:pt>
                <c:pt idx="1">
                  <c:v>Středoškolské bez maturity / vyučen</c:v>
                </c:pt>
                <c:pt idx="2">
                  <c:v>Středoškolské s maturitou </c:v>
                </c:pt>
                <c:pt idx="3">
                  <c:v>Vysokoškolské nebo vyšší odborné</c:v>
                </c:pt>
              </c:strCache>
            </c:strRef>
          </c:cat>
          <c:val>
            <c:numRef>
              <c:f>List1!$B$2:$B$5</c:f>
              <c:numCache>
                <c:formatCode>###0.0%</c:formatCode>
                <c:ptCount val="4"/>
                <c:pt idx="0">
                  <c:v>7.1519567196155043E-2</c:v>
                </c:pt>
                <c:pt idx="1">
                  <c:v>0.30469298942521983</c:v>
                </c:pt>
                <c:pt idx="2">
                  <c:v>0.3671070629405595</c:v>
                </c:pt>
                <c:pt idx="3">
                  <c:v>0.2566803804380654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C52-4600-918C-80596242B06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53623552"/>
        <c:axId val="151146432"/>
      </c:barChart>
      <c:catAx>
        <c:axId val="1536235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800"/>
            </a:pPr>
            <a:endParaRPr lang="cs-CZ"/>
          </a:p>
        </c:txPr>
        <c:crossAx val="151146432"/>
        <c:crosses val="autoZero"/>
        <c:auto val="1"/>
        <c:lblAlgn val="ctr"/>
        <c:lblOffset val="100"/>
        <c:noMultiLvlLbl val="0"/>
      </c:catAx>
      <c:valAx>
        <c:axId val="151146432"/>
        <c:scaling>
          <c:orientation val="minMax"/>
        </c:scaling>
        <c:delete val="1"/>
        <c:axPos val="l"/>
        <c:numFmt formatCode="0%" sourceLinked="0"/>
        <c:majorTickMark val="out"/>
        <c:minorTickMark val="none"/>
        <c:tickLblPos val="none"/>
        <c:crossAx val="1536235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100" dirty="0"/>
              <a:t>Zda alespoň</a:t>
            </a:r>
            <a:r>
              <a:rPr lang="cs-CZ" sz="1100" baseline="0" dirty="0"/>
              <a:t> občas kupují balenou vodu</a:t>
            </a:r>
            <a:endParaRPr lang="cs-CZ" sz="1100" dirty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endParaRPr lang="en-US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c:rich>
      </c:tx>
      <c:layout>
        <c:manualLayout>
          <c:xMode val="edge"/>
          <c:yMode val="edge"/>
          <c:x val="0.1342623186168348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7591269888931263"/>
          <c:y val="0.23150040750250164"/>
          <c:w val="0.36203034497668429"/>
          <c:h val="0.59690050564964936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336-4461-8DCD-4CA445C73F02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336-4461-8DCD-4CA445C73F02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336-4461-8DCD-4CA445C73F02}"/>
              </c:ext>
            </c:extLst>
          </c:dPt>
          <c:dPt>
            <c:idx val="3"/>
            <c:bubble3D val="0"/>
            <c:spPr>
              <a:solidFill>
                <a:srgbClr val="FF7C8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336-4461-8DCD-4CA445C73F02}"/>
              </c:ext>
            </c:extLst>
          </c:dPt>
          <c:dPt>
            <c:idx val="4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B336-4461-8DCD-4CA445C73F02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B336-4461-8DCD-4CA445C73F02}"/>
              </c:ext>
            </c:extLst>
          </c:dPt>
          <c:dLbls>
            <c:dLbl>
              <c:idx val="3"/>
              <c:layout>
                <c:manualLayout>
                  <c:x val="8.9440278641478507E-2"/>
                  <c:y val="0.1275925296777543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4409059166586108"/>
                      <c:h val="0.108398140773703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B336-4461-8DCD-4CA445C73F02}"/>
                </c:ext>
              </c:extLst>
            </c:dLbl>
            <c:dLbl>
              <c:idx val="4"/>
              <c:layout>
                <c:manualLayout>
                  <c:x val="1.8393519046224258E-2"/>
                  <c:y val="8.839555404559944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336-4461-8DCD-4CA445C73F02}"/>
                </c:ext>
              </c:extLst>
            </c:dLbl>
            <c:dLbl>
              <c:idx val="5"/>
              <c:layout>
                <c:manualLayout>
                  <c:x val="6.0962106742585322E-2"/>
                  <c:y val="0.1406712868848552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336-4461-8DCD-4CA445C73F0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List1!$A$2:$A$3</c:f>
              <c:strCache>
                <c:ptCount val="2"/>
                <c:pt idx="0">
                  <c:v>Ano</c:v>
                </c:pt>
                <c:pt idx="1">
                  <c:v>Ne</c:v>
                </c:pt>
              </c:strCache>
            </c:strRef>
          </c:cat>
          <c:val>
            <c:numRef>
              <c:f>List1!$B$2:$B$3</c:f>
              <c:numCache>
                <c:formatCode>###0.0%</c:formatCode>
                <c:ptCount val="2"/>
                <c:pt idx="0">
                  <c:v>0.83043312827024263</c:v>
                </c:pt>
                <c:pt idx="1">
                  <c:v>0.16956687172975798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B336-4461-8DCD-4CA445C73F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62096422469575463"/>
          <c:y val="0.31044728737002153"/>
          <c:w val="0.10832256011958268"/>
          <c:h val="0.24550803525623768"/>
        </c:manualLayout>
      </c:layout>
      <c:overlay val="0"/>
      <c:txPr>
        <a:bodyPr/>
        <a:lstStyle/>
        <a:p>
          <a:pPr>
            <a:defRPr sz="105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100" dirty="0"/>
              <a:t>Jak často kupují balené vody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050" b="0" i="1" u="none" strike="noStrike" kern="1200" baseline="0" dirty="0">
                <a:solidFill>
                  <a:srgbClr val="5F5F5F"/>
                </a:solidFill>
                <a:latin typeface="+mn-lt"/>
                <a:ea typeface="+mn-ea"/>
                <a:cs typeface="+mn-cs"/>
              </a:rPr>
              <a:t>Jen ti, kteří kupují balené vody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endParaRPr lang="cs-CZ" sz="1050" b="0" i="1" u="none" strike="noStrike" kern="1200" baseline="0" dirty="0">
              <a:solidFill>
                <a:srgbClr val="5F5F5F"/>
              </a:solidFill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endParaRPr lang="en-US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c:rich>
      </c:tx>
      <c:layout>
        <c:manualLayout>
          <c:xMode val="edge"/>
          <c:yMode val="edge"/>
          <c:x val="0.14571487006494227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7591269888931263"/>
          <c:y val="0.23150040750250164"/>
          <c:w val="0.36203034497668429"/>
          <c:h val="0.59690050564964936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336-4461-8DCD-4CA445C73F02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336-4461-8DCD-4CA445C73F02}"/>
              </c:ext>
            </c:extLst>
          </c:dPt>
          <c:dPt>
            <c:idx val="2"/>
            <c:bubble3D val="0"/>
            <c:spPr>
              <a:solidFill>
                <a:srgbClr val="FF9966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336-4461-8DCD-4CA445C73F02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336-4461-8DCD-4CA445C73F02}"/>
              </c:ext>
            </c:extLst>
          </c:dPt>
          <c:dPt>
            <c:idx val="4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B336-4461-8DCD-4CA445C73F02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B336-4461-8DCD-4CA445C73F02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List1!$A$2:$A$5</c:f>
              <c:strCache>
                <c:ptCount val="4"/>
                <c:pt idx="0">
                  <c:v>Pravidelně několikrát v týdnu</c:v>
                </c:pt>
                <c:pt idx="1">
                  <c:v>Pravidelně přibližně 1x týdně v rámci většího nákupu</c:v>
                </c:pt>
                <c:pt idx="2">
                  <c:v>Nepravidelně, ale celkem často</c:v>
                </c:pt>
                <c:pt idx="3">
                  <c:v>Nepravidelně, příležitostně</c:v>
                </c:pt>
              </c:strCache>
            </c:strRef>
          </c:cat>
          <c:val>
            <c:numRef>
              <c:f>List1!$B$2:$B$5</c:f>
              <c:numCache>
                <c:formatCode>###0.0%</c:formatCode>
                <c:ptCount val="4"/>
                <c:pt idx="0">
                  <c:v>8.7309834967290917E-2</c:v>
                </c:pt>
                <c:pt idx="1">
                  <c:v>0.23229574083628471</c:v>
                </c:pt>
                <c:pt idx="2">
                  <c:v>0.29010661639767027</c:v>
                </c:pt>
                <c:pt idx="3">
                  <c:v>0.39028780779875327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B336-4461-8DCD-4CA445C73F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54537735345423377"/>
          <c:y val="0.22399611124416052"/>
          <c:w val="0.37631226400529805"/>
          <c:h val="0.62667912999298858"/>
        </c:manualLayout>
      </c:layout>
      <c:overlay val="0"/>
      <c:txPr>
        <a:bodyPr/>
        <a:lstStyle/>
        <a:p>
          <a:pPr>
            <a:defRPr sz="10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 koho kupují balené vody</a:t>
            </a:r>
          </a:p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050" b="0" i="1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Jen ti, kteří kupují balené vody</a:t>
            </a:r>
            <a:endParaRPr lang="cs-CZ" sz="1050" b="0" i="1" baseline="0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18916730061060583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33536919099777163"/>
          <c:y val="0.11192649927631991"/>
          <c:w val="0.42514103850115448"/>
          <c:h val="0.8313659304008558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/>
            </a:solidFill>
          </c:spPr>
          <c:invertIfNegative val="0"/>
          <c:dPt>
            <c:idx val="5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CF19-40AF-AF70-B4B4A78C9B69}"/>
              </c:ext>
            </c:extLst>
          </c:dPt>
          <c:dPt>
            <c:idx val="6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ADD8-45AD-87D4-89DE38980346}"/>
              </c:ext>
            </c:extLst>
          </c:dPt>
          <c:dPt>
            <c:idx val="7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378E-4EB2-BE9F-3E3B0FCF42D2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5C-44EC-A343-576AED6CDCAE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B5C-44EC-A343-576AED6CDCAE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5C-44EC-A343-576AED6CDCAE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List1!$A$2:$A$7</c:f>
              <c:strCache>
                <c:ptCount val="6"/>
                <c:pt idx="0">
                  <c:v>Pro sebe</c:v>
                </c:pt>
                <c:pt idx="1">
                  <c:v>Pro partnera/partnerku</c:v>
                </c:pt>
                <c:pt idx="2">
                  <c:v>Pro děti</c:v>
                </c:pt>
                <c:pt idx="3">
                  <c:v>Pro někoho jiného mimo mou domácnost (např. rodiče)</c:v>
                </c:pt>
                <c:pt idx="4">
                  <c:v>Pro návštěvu</c:v>
                </c:pt>
                <c:pt idx="5">
                  <c:v>Jiná odpověď</c:v>
                </c:pt>
              </c:strCache>
            </c:strRef>
          </c:cat>
          <c:val>
            <c:numRef>
              <c:f>List1!$B$2:$B$7</c:f>
              <c:numCache>
                <c:formatCode>###0.0%</c:formatCode>
                <c:ptCount val="6"/>
                <c:pt idx="0">
                  <c:v>0.79453795405554739</c:v>
                </c:pt>
                <c:pt idx="1">
                  <c:v>0.50884706035137106</c:v>
                </c:pt>
                <c:pt idx="2">
                  <c:v>0.37770901780711874</c:v>
                </c:pt>
                <c:pt idx="3">
                  <c:v>0.16211330463401746</c:v>
                </c:pt>
                <c:pt idx="4">
                  <c:v>2.0103594188036249E-2</c:v>
                </c:pt>
                <c:pt idx="5">
                  <c:v>1.899906367201238E-2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54459648"/>
        <c:axId val="153753216"/>
      </c:barChart>
      <c:catAx>
        <c:axId val="1544596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53753216"/>
        <c:crosses val="autoZero"/>
        <c:auto val="1"/>
        <c:lblAlgn val="ctr"/>
        <c:lblOffset val="100"/>
        <c:noMultiLvlLbl val="0"/>
      </c:catAx>
      <c:valAx>
        <c:axId val="153753216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54459648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4301543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2802" y="0"/>
            <a:ext cx="4301543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r">
              <a:defRPr sz="1200"/>
            </a:lvl1pPr>
          </a:lstStyle>
          <a:p>
            <a:fld id="{52B5D401-AC88-404D-831C-2EB2B4A421F1}" type="datetimeFigureOut">
              <a:rPr lang="cs-CZ" smtClean="0"/>
              <a:pPr/>
              <a:t>31.05.2021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4" y="6456613"/>
            <a:ext cx="4301543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2802" y="6456613"/>
            <a:ext cx="4301543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r">
              <a:defRPr sz="1200"/>
            </a:lvl1pPr>
          </a:lstStyle>
          <a:p>
            <a:fld id="{6EF5915F-3B21-42C9-8BC6-14F39586C90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652949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4301543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802" y="0"/>
            <a:ext cx="4301543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r">
              <a:defRPr sz="1200"/>
            </a:lvl1pPr>
          </a:lstStyle>
          <a:p>
            <a:fld id="{ECAC3CE6-10D7-4ECA-9EE6-CB165BC4D7C1}" type="datetimeFigureOut">
              <a:rPr lang="cs-CZ" smtClean="0"/>
              <a:pPr/>
              <a:t>31.05.2021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5" rIns="91413" bIns="45705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665" y="3228897"/>
            <a:ext cx="7941310" cy="3058954"/>
          </a:xfrm>
          <a:prstGeom prst="rect">
            <a:avLst/>
          </a:prstGeom>
        </p:spPr>
        <p:txBody>
          <a:bodyPr vert="horz" lIns="91413" tIns="45705" rIns="91413" bIns="45705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4" y="6456613"/>
            <a:ext cx="4301543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802" y="6456613"/>
            <a:ext cx="4301543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r">
              <a:defRPr sz="1200"/>
            </a:lvl1pPr>
          </a:lstStyle>
          <a:p>
            <a:fld id="{A7349DA9-BD81-423A-A0BE-E4DCEA2E9DD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574556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85598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9505559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769583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8851220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1066246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7930368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1364384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3900514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7475491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2928178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127396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1750617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65731581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62349088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8559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0769030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4737320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8612450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1920161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8061091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8038320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113853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Úvodní snímek_el. verz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B9DFEED2-6415-4AB7-B52D-F787090D529B}" type="datetime1">
              <a:rPr lang="cs-CZ" smtClean="0"/>
              <a:t>31.05.2021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grpSp>
        <p:nvGrpSpPr>
          <p:cNvPr id="2" name="Skupina 19"/>
          <p:cNvGrpSpPr/>
          <p:nvPr userDrawn="1"/>
        </p:nvGrpSpPr>
        <p:grpSpPr>
          <a:xfrm>
            <a:off x="1214414" y="2786059"/>
            <a:ext cx="6715171" cy="1285884"/>
            <a:chOff x="358499" y="281647"/>
            <a:chExt cx="8421166" cy="5929353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21" name="Zaoblený obdélník 20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2" name="Obdélník 21"/>
            <p:cNvSpPr/>
            <p:nvPr userDrawn="1"/>
          </p:nvSpPr>
          <p:spPr>
            <a:xfrm>
              <a:off x="6922274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40" name="Obdélník 39"/>
          <p:cNvSpPr/>
          <p:nvPr/>
        </p:nvSpPr>
        <p:spPr>
          <a:xfrm>
            <a:off x="1" y="6357982"/>
            <a:ext cx="9144000" cy="428604"/>
          </a:xfrm>
          <a:prstGeom prst="rect">
            <a:avLst/>
          </a:prstGeom>
          <a:solidFill>
            <a:srgbClr val="77AD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grpSp>
        <p:nvGrpSpPr>
          <p:cNvPr id="3" name="Skupina 50"/>
          <p:cNvGrpSpPr/>
          <p:nvPr userDrawn="1"/>
        </p:nvGrpSpPr>
        <p:grpSpPr>
          <a:xfrm>
            <a:off x="785818" y="6357982"/>
            <a:ext cx="5500694" cy="428604"/>
            <a:chOff x="571472" y="6072206"/>
            <a:chExt cx="4572032" cy="571504"/>
          </a:xfrm>
        </p:grpSpPr>
        <p:sp>
          <p:nvSpPr>
            <p:cNvPr id="52" name="Obdélník 51"/>
            <p:cNvSpPr/>
            <p:nvPr/>
          </p:nvSpPr>
          <p:spPr>
            <a:xfrm>
              <a:off x="571472" y="6072206"/>
              <a:ext cx="571504" cy="571504"/>
            </a:xfrm>
            <a:prstGeom prst="rect">
              <a:avLst/>
            </a:prstGeom>
            <a:solidFill>
              <a:srgbClr val="009F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53" name="Obdélník 52"/>
            <p:cNvSpPr/>
            <p:nvPr/>
          </p:nvSpPr>
          <p:spPr>
            <a:xfrm>
              <a:off x="1142976" y="6072206"/>
              <a:ext cx="571504" cy="571504"/>
            </a:xfrm>
            <a:prstGeom prst="rect">
              <a:avLst/>
            </a:prstGeom>
            <a:solidFill>
              <a:srgbClr val="004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54" name="Obdélník 53"/>
            <p:cNvSpPr/>
            <p:nvPr/>
          </p:nvSpPr>
          <p:spPr>
            <a:xfrm>
              <a:off x="1714480" y="6072206"/>
              <a:ext cx="571504" cy="571504"/>
            </a:xfrm>
            <a:prstGeom prst="rect">
              <a:avLst/>
            </a:prstGeom>
            <a:solidFill>
              <a:srgbClr val="83C9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55" name="Obdélník 54"/>
            <p:cNvSpPr/>
            <p:nvPr/>
          </p:nvSpPr>
          <p:spPr>
            <a:xfrm>
              <a:off x="2285984" y="6072206"/>
              <a:ext cx="571504" cy="571504"/>
            </a:xfrm>
            <a:prstGeom prst="rect">
              <a:avLst/>
            </a:prstGeom>
            <a:solidFill>
              <a:srgbClr val="7C78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56" name="Obdélník 55"/>
            <p:cNvSpPr/>
            <p:nvPr/>
          </p:nvSpPr>
          <p:spPr>
            <a:xfrm>
              <a:off x="2857488" y="6072206"/>
              <a:ext cx="571504" cy="571504"/>
            </a:xfrm>
            <a:prstGeom prst="rect">
              <a:avLst/>
            </a:prstGeom>
            <a:solidFill>
              <a:srgbClr val="B920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57" name="Obdélník 56"/>
            <p:cNvSpPr/>
            <p:nvPr/>
          </p:nvSpPr>
          <p:spPr>
            <a:xfrm>
              <a:off x="3428992" y="6072206"/>
              <a:ext cx="571504" cy="571504"/>
            </a:xfrm>
            <a:prstGeom prst="rect">
              <a:avLst/>
            </a:prstGeom>
            <a:solidFill>
              <a:srgbClr val="F49F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58" name="Obdélník 57"/>
            <p:cNvSpPr/>
            <p:nvPr/>
          </p:nvSpPr>
          <p:spPr>
            <a:xfrm>
              <a:off x="4000496" y="6072206"/>
              <a:ext cx="571504" cy="5715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59" name="Obdélník 58"/>
            <p:cNvSpPr/>
            <p:nvPr/>
          </p:nvSpPr>
          <p:spPr>
            <a:xfrm>
              <a:off x="4572000" y="6072206"/>
              <a:ext cx="571504" cy="571504"/>
            </a:xfrm>
            <a:prstGeom prst="rect">
              <a:avLst/>
            </a:prstGeom>
            <a:solidFill>
              <a:srgbClr val="00A2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80" name="Podnadpis 2"/>
          <p:cNvSpPr>
            <a:spLocks noGrp="1"/>
          </p:cNvSpPr>
          <p:nvPr>
            <p:ph type="subTitle" idx="1"/>
          </p:nvPr>
        </p:nvSpPr>
        <p:spPr>
          <a:xfrm>
            <a:off x="1323953" y="5040000"/>
            <a:ext cx="6480000" cy="70960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1400" b="0" kern="1200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effectLst/>
                <a:latin typeface="Verdana" pitchFamily="34" charset="0"/>
                <a:ea typeface="+mj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cs-CZ" dirty="0"/>
          </a:p>
        </p:txBody>
      </p:sp>
      <p:sp>
        <p:nvSpPr>
          <p:cNvPr id="90" name="Nadpis 1"/>
          <p:cNvSpPr>
            <a:spLocks noGrp="1"/>
          </p:cNvSpPr>
          <p:nvPr>
            <p:ph type="ctrTitle"/>
          </p:nvPr>
        </p:nvSpPr>
        <p:spPr>
          <a:xfrm>
            <a:off x="1323952" y="2938459"/>
            <a:ext cx="6480000" cy="933472"/>
          </a:xfrm>
          <a:ln>
            <a:noFill/>
          </a:ln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>
                <a:ln w="12700">
                  <a:noFill/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pic>
        <p:nvPicPr>
          <p:cNvPr id="24" name="Obrázek 23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0392" y="6453336"/>
            <a:ext cx="936104" cy="2535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ESEARCH_Úvodní snímek_el. verz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FAA9F5FA-7977-49C2-92F0-E2663F3D13EB}" type="datetime1">
              <a:rPr lang="cs-CZ" smtClean="0"/>
              <a:t>31.05.2021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grpSp>
        <p:nvGrpSpPr>
          <p:cNvPr id="2" name="Skupina 19"/>
          <p:cNvGrpSpPr/>
          <p:nvPr userDrawn="1"/>
        </p:nvGrpSpPr>
        <p:grpSpPr>
          <a:xfrm>
            <a:off x="1214414" y="2786059"/>
            <a:ext cx="6715171" cy="1285884"/>
            <a:chOff x="358499" y="281647"/>
            <a:chExt cx="8421166" cy="5929353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21" name="Zaoblený obdélník 20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2" name="Obdélník 21"/>
            <p:cNvSpPr/>
            <p:nvPr userDrawn="1"/>
          </p:nvSpPr>
          <p:spPr>
            <a:xfrm>
              <a:off x="6922274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80" name="Podnadpis 2"/>
          <p:cNvSpPr>
            <a:spLocks noGrp="1"/>
          </p:cNvSpPr>
          <p:nvPr>
            <p:ph type="subTitle" idx="1"/>
          </p:nvPr>
        </p:nvSpPr>
        <p:spPr>
          <a:xfrm>
            <a:off x="1323953" y="5040000"/>
            <a:ext cx="6480000" cy="70960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1400" b="0" kern="1200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effectLst/>
                <a:latin typeface="Verdana" pitchFamily="34" charset="0"/>
                <a:ea typeface="+mj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cs-CZ" dirty="0"/>
          </a:p>
        </p:txBody>
      </p:sp>
      <p:sp>
        <p:nvSpPr>
          <p:cNvPr id="90" name="Nadpis 1"/>
          <p:cNvSpPr>
            <a:spLocks noGrp="1"/>
          </p:cNvSpPr>
          <p:nvPr>
            <p:ph type="ctrTitle"/>
          </p:nvPr>
        </p:nvSpPr>
        <p:spPr>
          <a:xfrm>
            <a:off x="1323952" y="2938459"/>
            <a:ext cx="6480000" cy="933472"/>
          </a:xfrm>
          <a:ln>
            <a:noFill/>
          </a:ln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>
                <a:ln w="12700">
                  <a:noFill/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pic>
        <p:nvPicPr>
          <p:cNvPr id="24" name="Obrázek 23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40527" y="6429420"/>
            <a:ext cx="1101725" cy="298450"/>
          </a:xfrm>
          <a:prstGeom prst="rect">
            <a:avLst/>
          </a:prstGeom>
        </p:spPr>
      </p:pic>
      <p:sp>
        <p:nvSpPr>
          <p:cNvPr id="61" name="Zástupný symbol pro text 38"/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sp>
        <p:nvSpPr>
          <p:cNvPr id="25" name="Obdélník 24"/>
          <p:cNvSpPr/>
          <p:nvPr userDrawn="1"/>
        </p:nvSpPr>
        <p:spPr>
          <a:xfrm>
            <a:off x="1" y="6357982"/>
            <a:ext cx="9144000" cy="428604"/>
          </a:xfrm>
          <a:prstGeom prst="rect">
            <a:avLst/>
          </a:prstGeom>
          <a:solidFill>
            <a:srgbClr val="77AD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grpSp>
        <p:nvGrpSpPr>
          <p:cNvPr id="26" name="Skupina 50"/>
          <p:cNvGrpSpPr/>
          <p:nvPr userDrawn="1"/>
        </p:nvGrpSpPr>
        <p:grpSpPr>
          <a:xfrm>
            <a:off x="785818" y="6357982"/>
            <a:ext cx="5500694" cy="428604"/>
            <a:chOff x="571472" y="6072206"/>
            <a:chExt cx="4572032" cy="571504"/>
          </a:xfrm>
        </p:grpSpPr>
        <p:sp>
          <p:nvSpPr>
            <p:cNvPr id="28" name="Obdélník 27"/>
            <p:cNvSpPr/>
            <p:nvPr/>
          </p:nvSpPr>
          <p:spPr>
            <a:xfrm>
              <a:off x="571472" y="6072206"/>
              <a:ext cx="571504" cy="571504"/>
            </a:xfrm>
            <a:prstGeom prst="rect">
              <a:avLst/>
            </a:prstGeom>
            <a:solidFill>
              <a:srgbClr val="009F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9" name="Obdélník 28"/>
            <p:cNvSpPr/>
            <p:nvPr/>
          </p:nvSpPr>
          <p:spPr>
            <a:xfrm>
              <a:off x="1142976" y="6072206"/>
              <a:ext cx="571504" cy="571504"/>
            </a:xfrm>
            <a:prstGeom prst="rect">
              <a:avLst/>
            </a:prstGeom>
            <a:solidFill>
              <a:srgbClr val="004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0" name="Obdélník 29"/>
            <p:cNvSpPr/>
            <p:nvPr/>
          </p:nvSpPr>
          <p:spPr>
            <a:xfrm>
              <a:off x="1714480" y="6072206"/>
              <a:ext cx="571504" cy="571504"/>
            </a:xfrm>
            <a:prstGeom prst="rect">
              <a:avLst/>
            </a:prstGeom>
            <a:solidFill>
              <a:srgbClr val="83C9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1" name="Obdélník 30"/>
            <p:cNvSpPr/>
            <p:nvPr/>
          </p:nvSpPr>
          <p:spPr>
            <a:xfrm>
              <a:off x="2285984" y="6072206"/>
              <a:ext cx="571504" cy="571504"/>
            </a:xfrm>
            <a:prstGeom prst="rect">
              <a:avLst/>
            </a:prstGeom>
            <a:solidFill>
              <a:srgbClr val="7C78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2" name="Obdélník 31"/>
            <p:cNvSpPr/>
            <p:nvPr/>
          </p:nvSpPr>
          <p:spPr>
            <a:xfrm>
              <a:off x="2857488" y="6072206"/>
              <a:ext cx="571504" cy="571504"/>
            </a:xfrm>
            <a:prstGeom prst="rect">
              <a:avLst/>
            </a:prstGeom>
            <a:solidFill>
              <a:srgbClr val="B920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3" name="Obdélník 32"/>
            <p:cNvSpPr/>
            <p:nvPr/>
          </p:nvSpPr>
          <p:spPr>
            <a:xfrm>
              <a:off x="3428992" y="6072206"/>
              <a:ext cx="571504" cy="571504"/>
            </a:xfrm>
            <a:prstGeom prst="rect">
              <a:avLst/>
            </a:prstGeom>
            <a:solidFill>
              <a:srgbClr val="F49F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4" name="Obdélník 33"/>
            <p:cNvSpPr/>
            <p:nvPr/>
          </p:nvSpPr>
          <p:spPr>
            <a:xfrm>
              <a:off x="4000496" y="6072206"/>
              <a:ext cx="571504" cy="5715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5" name="Obdélník 34"/>
            <p:cNvSpPr/>
            <p:nvPr/>
          </p:nvSpPr>
          <p:spPr>
            <a:xfrm>
              <a:off x="4572000" y="6072206"/>
              <a:ext cx="571504" cy="571504"/>
            </a:xfrm>
            <a:prstGeom prst="rect">
              <a:avLst/>
            </a:prstGeom>
            <a:solidFill>
              <a:srgbClr val="00A2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pic>
        <p:nvPicPr>
          <p:cNvPr id="36" name="Obrázek 35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0392" y="6453336"/>
            <a:ext cx="936104" cy="25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543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ODĚLOVACÍ STRÁ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63FDDFFB-AF59-43F2-85C2-9CAD911253B2}" type="datetime1">
              <a:rPr lang="cs-CZ" smtClean="0"/>
              <a:t>31.05.2021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0" name="Nadpis 1"/>
          <p:cNvSpPr>
            <a:spLocks noGrp="1"/>
          </p:cNvSpPr>
          <p:nvPr>
            <p:ph type="ctrTitle"/>
          </p:nvPr>
        </p:nvSpPr>
        <p:spPr>
          <a:xfrm>
            <a:off x="1323952" y="2938459"/>
            <a:ext cx="6480000" cy="933472"/>
          </a:xfr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18" name="Obdélník 17"/>
          <p:cNvSpPr/>
          <p:nvPr userDrawn="1"/>
        </p:nvSpPr>
        <p:spPr>
          <a:xfrm>
            <a:off x="1" y="6357982"/>
            <a:ext cx="9144000" cy="428604"/>
          </a:xfrm>
          <a:prstGeom prst="rect">
            <a:avLst/>
          </a:prstGeom>
          <a:solidFill>
            <a:srgbClr val="77AD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grpSp>
        <p:nvGrpSpPr>
          <p:cNvPr id="19" name="Skupina 50"/>
          <p:cNvGrpSpPr/>
          <p:nvPr userDrawn="1"/>
        </p:nvGrpSpPr>
        <p:grpSpPr>
          <a:xfrm>
            <a:off x="785818" y="6357982"/>
            <a:ext cx="5500694" cy="428604"/>
            <a:chOff x="571472" y="6072206"/>
            <a:chExt cx="4572032" cy="571504"/>
          </a:xfrm>
        </p:grpSpPr>
        <p:sp>
          <p:nvSpPr>
            <p:cNvPr id="20" name="Obdélník 19"/>
            <p:cNvSpPr/>
            <p:nvPr/>
          </p:nvSpPr>
          <p:spPr>
            <a:xfrm>
              <a:off x="571472" y="6072206"/>
              <a:ext cx="571504" cy="571504"/>
            </a:xfrm>
            <a:prstGeom prst="rect">
              <a:avLst/>
            </a:prstGeom>
            <a:solidFill>
              <a:srgbClr val="009F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1" name="Obdélník 20"/>
            <p:cNvSpPr/>
            <p:nvPr/>
          </p:nvSpPr>
          <p:spPr>
            <a:xfrm>
              <a:off x="1142976" y="6072206"/>
              <a:ext cx="571504" cy="571504"/>
            </a:xfrm>
            <a:prstGeom prst="rect">
              <a:avLst/>
            </a:prstGeom>
            <a:solidFill>
              <a:srgbClr val="004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2" name="Obdélník 21"/>
            <p:cNvSpPr/>
            <p:nvPr/>
          </p:nvSpPr>
          <p:spPr>
            <a:xfrm>
              <a:off x="1714480" y="6072206"/>
              <a:ext cx="571504" cy="571504"/>
            </a:xfrm>
            <a:prstGeom prst="rect">
              <a:avLst/>
            </a:prstGeom>
            <a:solidFill>
              <a:srgbClr val="83C9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5" name="Obdélník 24"/>
            <p:cNvSpPr/>
            <p:nvPr/>
          </p:nvSpPr>
          <p:spPr>
            <a:xfrm>
              <a:off x="2285984" y="6072206"/>
              <a:ext cx="571504" cy="571504"/>
            </a:xfrm>
            <a:prstGeom prst="rect">
              <a:avLst/>
            </a:prstGeom>
            <a:solidFill>
              <a:srgbClr val="7C78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6" name="Obdélník 25"/>
            <p:cNvSpPr/>
            <p:nvPr/>
          </p:nvSpPr>
          <p:spPr>
            <a:xfrm>
              <a:off x="2857488" y="6072206"/>
              <a:ext cx="571504" cy="571504"/>
            </a:xfrm>
            <a:prstGeom prst="rect">
              <a:avLst/>
            </a:prstGeom>
            <a:solidFill>
              <a:srgbClr val="B920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7" name="Obdélník 26"/>
            <p:cNvSpPr/>
            <p:nvPr/>
          </p:nvSpPr>
          <p:spPr>
            <a:xfrm>
              <a:off x="3428992" y="6072206"/>
              <a:ext cx="571504" cy="571504"/>
            </a:xfrm>
            <a:prstGeom prst="rect">
              <a:avLst/>
            </a:prstGeom>
            <a:solidFill>
              <a:srgbClr val="F49F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8" name="Obdélník 27"/>
            <p:cNvSpPr/>
            <p:nvPr/>
          </p:nvSpPr>
          <p:spPr>
            <a:xfrm>
              <a:off x="4000496" y="6072206"/>
              <a:ext cx="571504" cy="5715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9" name="Obdélník 28"/>
            <p:cNvSpPr/>
            <p:nvPr/>
          </p:nvSpPr>
          <p:spPr>
            <a:xfrm>
              <a:off x="4572000" y="6072206"/>
              <a:ext cx="571504" cy="571504"/>
            </a:xfrm>
            <a:prstGeom prst="rect">
              <a:avLst/>
            </a:prstGeom>
            <a:solidFill>
              <a:srgbClr val="00A2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pic>
        <p:nvPicPr>
          <p:cNvPr id="30" name="Obrázek 29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0392" y="6453336"/>
            <a:ext cx="936104" cy="253584"/>
          </a:xfrm>
          <a:prstGeom prst="rect">
            <a:avLst/>
          </a:prstGeom>
        </p:spPr>
      </p:pic>
      <p:pic>
        <p:nvPicPr>
          <p:cNvPr id="31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DAE2E3D6-0E23-446C-A883-9FA3FBAA9205}" type="datetime1">
              <a:rPr lang="cs-CZ" smtClean="0"/>
              <a:t>31.05.2021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0" name="Podnadpis 2"/>
          <p:cNvSpPr>
            <a:spLocks noGrp="1"/>
          </p:cNvSpPr>
          <p:nvPr>
            <p:ph type="subTitle" idx="1"/>
          </p:nvPr>
        </p:nvSpPr>
        <p:spPr>
          <a:xfrm>
            <a:off x="1323953" y="5040000"/>
            <a:ext cx="6480000" cy="70960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1400" b="0" kern="1200" cap="none" spc="0" dirty="0">
                <a:ln w="12700">
                  <a:noFill/>
                  <a:prstDash val="solid"/>
                </a:ln>
                <a:solidFill>
                  <a:schemeClr val="bg2">
                    <a:lumMod val="75000"/>
                  </a:schemeClr>
                </a:solidFill>
                <a:effectLst/>
                <a:latin typeface="Verdana" pitchFamily="34" charset="0"/>
                <a:ea typeface="+mj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cs-CZ" dirty="0"/>
          </a:p>
        </p:txBody>
      </p:sp>
      <p:sp>
        <p:nvSpPr>
          <p:cNvPr id="90" name="Nadpis 1"/>
          <p:cNvSpPr>
            <a:spLocks noGrp="1"/>
          </p:cNvSpPr>
          <p:nvPr>
            <p:ph type="ctrTitle"/>
          </p:nvPr>
        </p:nvSpPr>
        <p:spPr>
          <a:xfrm>
            <a:off x="1323952" y="2938459"/>
            <a:ext cx="6480000" cy="933472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2400" b="1" cap="none" spc="0">
                <a:ln w="12700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pic>
        <p:nvPicPr>
          <p:cNvPr id="25" name="Obrázek 24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40527" y="6429420"/>
            <a:ext cx="1101725" cy="298450"/>
          </a:xfrm>
          <a:prstGeom prst="rect">
            <a:avLst/>
          </a:prstGeom>
        </p:spPr>
      </p:pic>
      <p:sp>
        <p:nvSpPr>
          <p:cNvPr id="23" name="Zástupný symbol pro obrázek 24"/>
          <p:cNvSpPr>
            <a:spLocks noGrp="1"/>
          </p:cNvSpPr>
          <p:nvPr>
            <p:ph type="pic" sz="quarter" idx="13" hasCustomPrompt="1"/>
          </p:nvPr>
        </p:nvSpPr>
        <p:spPr>
          <a:xfrm>
            <a:off x="3462339" y="928688"/>
            <a:ext cx="2214569" cy="500048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buNone/>
              <a:defRPr sz="1100">
                <a:solidFill>
                  <a:schemeClr val="tx1">
                    <a:lumMod val="60000"/>
                    <a:lumOff val="40000"/>
                  </a:schemeClr>
                </a:solidFill>
                <a:latin typeface="Verdana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100" b="0" i="0" u="none" strike="noStrike" kern="0" cap="none" spc="0" normalizeH="0" baseline="0" noProof="0" dirty="0">
                <a:ln>
                  <a:noFill/>
                </a:ln>
                <a:solidFill>
                  <a:srgbClr val="4E4E4E">
                    <a:lumMod val="60000"/>
                    <a:lumOff val="40000"/>
                  </a:srgbClr>
                </a:solidFill>
                <a:effectLst/>
                <a:uLnTx/>
                <a:uFillTx/>
              </a:rPr>
              <a:t>vložte logo klienta</a:t>
            </a:r>
          </a:p>
        </p:txBody>
      </p:sp>
      <p:sp>
        <p:nvSpPr>
          <p:cNvPr id="19" name="Obdélník 18"/>
          <p:cNvSpPr/>
          <p:nvPr userDrawn="1"/>
        </p:nvSpPr>
        <p:spPr>
          <a:xfrm>
            <a:off x="1" y="6357982"/>
            <a:ext cx="9144000" cy="428604"/>
          </a:xfrm>
          <a:prstGeom prst="rect">
            <a:avLst/>
          </a:prstGeom>
          <a:solidFill>
            <a:srgbClr val="77AD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grpSp>
        <p:nvGrpSpPr>
          <p:cNvPr id="20" name="Skupina 50"/>
          <p:cNvGrpSpPr/>
          <p:nvPr userDrawn="1"/>
        </p:nvGrpSpPr>
        <p:grpSpPr>
          <a:xfrm>
            <a:off x="785818" y="6357982"/>
            <a:ext cx="5500694" cy="428604"/>
            <a:chOff x="571472" y="6072206"/>
            <a:chExt cx="4572032" cy="571504"/>
          </a:xfrm>
        </p:grpSpPr>
        <p:sp>
          <p:nvSpPr>
            <p:cNvPr id="21" name="Obdélník 20"/>
            <p:cNvSpPr/>
            <p:nvPr/>
          </p:nvSpPr>
          <p:spPr>
            <a:xfrm>
              <a:off x="571472" y="6072206"/>
              <a:ext cx="571504" cy="571504"/>
            </a:xfrm>
            <a:prstGeom prst="rect">
              <a:avLst/>
            </a:prstGeom>
            <a:solidFill>
              <a:srgbClr val="009F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2" name="Obdélník 21"/>
            <p:cNvSpPr/>
            <p:nvPr/>
          </p:nvSpPr>
          <p:spPr>
            <a:xfrm>
              <a:off x="1142976" y="6072206"/>
              <a:ext cx="571504" cy="571504"/>
            </a:xfrm>
            <a:prstGeom prst="rect">
              <a:avLst/>
            </a:prstGeom>
            <a:solidFill>
              <a:srgbClr val="004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4" name="Obdélník 23"/>
            <p:cNvSpPr/>
            <p:nvPr/>
          </p:nvSpPr>
          <p:spPr>
            <a:xfrm>
              <a:off x="1714480" y="6072206"/>
              <a:ext cx="571504" cy="571504"/>
            </a:xfrm>
            <a:prstGeom prst="rect">
              <a:avLst/>
            </a:prstGeom>
            <a:solidFill>
              <a:srgbClr val="83C9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6" name="Obdélník 25"/>
            <p:cNvSpPr/>
            <p:nvPr/>
          </p:nvSpPr>
          <p:spPr>
            <a:xfrm>
              <a:off x="2285984" y="6072206"/>
              <a:ext cx="571504" cy="571504"/>
            </a:xfrm>
            <a:prstGeom prst="rect">
              <a:avLst/>
            </a:prstGeom>
            <a:solidFill>
              <a:srgbClr val="7C78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7" name="Obdélník 26"/>
            <p:cNvSpPr/>
            <p:nvPr/>
          </p:nvSpPr>
          <p:spPr>
            <a:xfrm>
              <a:off x="2857488" y="6072206"/>
              <a:ext cx="571504" cy="571504"/>
            </a:xfrm>
            <a:prstGeom prst="rect">
              <a:avLst/>
            </a:prstGeom>
            <a:solidFill>
              <a:srgbClr val="B920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8" name="Obdélník 27"/>
            <p:cNvSpPr/>
            <p:nvPr/>
          </p:nvSpPr>
          <p:spPr>
            <a:xfrm>
              <a:off x="3428992" y="6072206"/>
              <a:ext cx="571504" cy="571504"/>
            </a:xfrm>
            <a:prstGeom prst="rect">
              <a:avLst/>
            </a:prstGeom>
            <a:solidFill>
              <a:srgbClr val="F49F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9" name="Obdélník 28"/>
            <p:cNvSpPr/>
            <p:nvPr/>
          </p:nvSpPr>
          <p:spPr>
            <a:xfrm>
              <a:off x="4000496" y="6072206"/>
              <a:ext cx="571504" cy="5715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0" name="Obdélník 29"/>
            <p:cNvSpPr/>
            <p:nvPr/>
          </p:nvSpPr>
          <p:spPr>
            <a:xfrm>
              <a:off x="4572000" y="6072206"/>
              <a:ext cx="571504" cy="571504"/>
            </a:xfrm>
            <a:prstGeom prst="rect">
              <a:avLst/>
            </a:prstGeom>
            <a:solidFill>
              <a:srgbClr val="00A2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pic>
        <p:nvPicPr>
          <p:cNvPr id="31" name="Obrázek 30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0392" y="6453336"/>
            <a:ext cx="936104" cy="253584"/>
          </a:xfrm>
          <a:prstGeom prst="rect">
            <a:avLst/>
          </a:prstGeom>
        </p:spPr>
      </p:pic>
      <p:pic>
        <p:nvPicPr>
          <p:cNvPr id="32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Skupina 21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23" name="Zaoblený obdélník 22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7" name="Obdélník 26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7685" y="1600201"/>
            <a:ext cx="7429552" cy="4114816"/>
          </a:xfrm>
        </p:spPr>
        <p:txBody>
          <a:bodyPr bIns="4680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200" b="0" spc="0" baseline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11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FontTx/>
              <a:buBlip>
                <a:blip r:embed="rId4"/>
              </a:buBlip>
              <a:defRPr sz="10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buFont typeface="Courier New" pitchFamily="49" charset="0"/>
              <a:buChar char="o"/>
              <a:defRPr sz="9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defRPr sz="8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A03D0EC5-34EF-443B-9546-9C1AB27C3E75}" type="datetime1">
              <a:rPr lang="cs-CZ" smtClean="0"/>
              <a:t>31.05.2021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24" name="Přímá spojovací čára 23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5" name="Obrázek 24" descr="research.wm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sp>
        <p:nvSpPr>
          <p:cNvPr id="28" name="Zástupný symbol pro text 30"/>
          <p:cNvSpPr>
            <a:spLocks noGrp="1"/>
          </p:cNvSpPr>
          <p:nvPr>
            <p:ph type="body" sz="quarter" idx="13"/>
          </p:nvPr>
        </p:nvSpPr>
        <p:spPr>
          <a:xfrm>
            <a:off x="817685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29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0" name="Obdélník 29"/>
          <p:cNvSpPr/>
          <p:nvPr userDrawn="1"/>
        </p:nvSpPr>
        <p:spPr>
          <a:xfrm>
            <a:off x="1" y="6357982"/>
            <a:ext cx="9144000" cy="428604"/>
          </a:xfrm>
          <a:prstGeom prst="rect">
            <a:avLst/>
          </a:prstGeom>
          <a:solidFill>
            <a:srgbClr val="77AD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grpSp>
        <p:nvGrpSpPr>
          <p:cNvPr id="31" name="Skupina 50"/>
          <p:cNvGrpSpPr/>
          <p:nvPr userDrawn="1"/>
        </p:nvGrpSpPr>
        <p:grpSpPr>
          <a:xfrm>
            <a:off x="785818" y="6357982"/>
            <a:ext cx="5500694" cy="428604"/>
            <a:chOff x="571472" y="6072206"/>
            <a:chExt cx="4572032" cy="571504"/>
          </a:xfrm>
        </p:grpSpPr>
        <p:sp>
          <p:nvSpPr>
            <p:cNvPr id="32" name="Obdélník 31"/>
            <p:cNvSpPr/>
            <p:nvPr/>
          </p:nvSpPr>
          <p:spPr>
            <a:xfrm>
              <a:off x="571472" y="6072206"/>
              <a:ext cx="571504" cy="571504"/>
            </a:xfrm>
            <a:prstGeom prst="rect">
              <a:avLst/>
            </a:prstGeom>
            <a:solidFill>
              <a:srgbClr val="009F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3" name="Obdélník 32"/>
            <p:cNvSpPr/>
            <p:nvPr/>
          </p:nvSpPr>
          <p:spPr>
            <a:xfrm>
              <a:off x="1142976" y="6072206"/>
              <a:ext cx="571504" cy="571504"/>
            </a:xfrm>
            <a:prstGeom prst="rect">
              <a:avLst/>
            </a:prstGeom>
            <a:solidFill>
              <a:srgbClr val="004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4" name="Obdélník 33"/>
            <p:cNvSpPr/>
            <p:nvPr/>
          </p:nvSpPr>
          <p:spPr>
            <a:xfrm>
              <a:off x="1714480" y="6072206"/>
              <a:ext cx="571504" cy="571504"/>
            </a:xfrm>
            <a:prstGeom prst="rect">
              <a:avLst/>
            </a:prstGeom>
            <a:solidFill>
              <a:srgbClr val="83C9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5" name="Obdélník 34"/>
            <p:cNvSpPr/>
            <p:nvPr/>
          </p:nvSpPr>
          <p:spPr>
            <a:xfrm>
              <a:off x="2285984" y="6072206"/>
              <a:ext cx="571504" cy="571504"/>
            </a:xfrm>
            <a:prstGeom prst="rect">
              <a:avLst/>
            </a:prstGeom>
            <a:solidFill>
              <a:srgbClr val="7C78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6" name="Obdélník 35"/>
            <p:cNvSpPr/>
            <p:nvPr/>
          </p:nvSpPr>
          <p:spPr>
            <a:xfrm>
              <a:off x="2857488" y="6072206"/>
              <a:ext cx="571504" cy="571504"/>
            </a:xfrm>
            <a:prstGeom prst="rect">
              <a:avLst/>
            </a:prstGeom>
            <a:solidFill>
              <a:srgbClr val="B920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7" name="Obdélník 36"/>
            <p:cNvSpPr/>
            <p:nvPr/>
          </p:nvSpPr>
          <p:spPr>
            <a:xfrm>
              <a:off x="3428992" y="6072206"/>
              <a:ext cx="571504" cy="571504"/>
            </a:xfrm>
            <a:prstGeom prst="rect">
              <a:avLst/>
            </a:prstGeom>
            <a:solidFill>
              <a:srgbClr val="F49F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8" name="Obdélník 37"/>
            <p:cNvSpPr/>
            <p:nvPr/>
          </p:nvSpPr>
          <p:spPr>
            <a:xfrm>
              <a:off x="4000496" y="6072206"/>
              <a:ext cx="571504" cy="5715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9" name="Obdélník 38"/>
            <p:cNvSpPr/>
            <p:nvPr/>
          </p:nvSpPr>
          <p:spPr>
            <a:xfrm>
              <a:off x="4572000" y="6072206"/>
              <a:ext cx="571504" cy="571504"/>
            </a:xfrm>
            <a:prstGeom prst="rect">
              <a:avLst/>
            </a:prstGeom>
            <a:solidFill>
              <a:srgbClr val="00A2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pic>
        <p:nvPicPr>
          <p:cNvPr id="40" name="Obrázek 39" descr="research.wm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8100392" y="6453336"/>
            <a:ext cx="936104" cy="253584"/>
          </a:xfrm>
          <a:prstGeom prst="rect">
            <a:avLst/>
          </a:prstGeom>
        </p:spPr>
      </p:pic>
      <p:pic>
        <p:nvPicPr>
          <p:cNvPr id="41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SEARCH_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177082" y="428616"/>
            <a:ext cx="8789835" cy="6000768"/>
            <a:chOff x="358499" y="281647"/>
            <a:chExt cx="8421166" cy="5929353"/>
          </a:xfrm>
        </p:grpSpPr>
        <p:sp>
          <p:nvSpPr>
            <p:cNvPr id="10" name="Zaoblený obdélník 9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1" name="Obdélník 10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26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cxnSp>
        <p:nvCxnSpPr>
          <p:cNvPr id="27" name="Přímá spojovací čára 26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8" name="Obrázek 27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3400" y="1628800"/>
            <a:ext cx="4038600" cy="4525963"/>
          </a:xfrm>
        </p:spPr>
        <p:txBody>
          <a:bodyPr vert="horz" lIns="91440" tIns="45720" rIns="91440" bIns="46800" rtlCol="0">
            <a:noAutofit/>
          </a:bodyPr>
          <a:lstStyle>
            <a:lvl1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0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28800"/>
            <a:ext cx="4038600" cy="4525963"/>
          </a:xfrm>
        </p:spPr>
        <p:txBody>
          <a:bodyPr>
            <a:normAutofit/>
          </a:bodyPr>
          <a:lstStyle>
            <a:lvl1pPr>
              <a:buFontTx/>
              <a:buBlip>
                <a:blip r:embed="rId3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0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454CD226-1C7D-4572-96FB-0ADDA6414DA4}" type="datetime1">
              <a:rPr lang="cs-CZ" smtClean="0"/>
              <a:t>31.05.2021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9AE6D080-A9D8-41CC-B170-85CB8EAE049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sz="quarter" idx="13"/>
          </p:nvPr>
        </p:nvSpPr>
        <p:spPr>
          <a:xfrm>
            <a:off x="827088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37" name="Zástupný symbol pro text 36"/>
          <p:cNvSpPr>
            <a:spLocks noGrp="1"/>
          </p:cNvSpPr>
          <p:nvPr>
            <p:ph type="body" sz="quarter" idx="14" hasCustomPrompt="1"/>
          </p:nvPr>
        </p:nvSpPr>
        <p:spPr>
          <a:xfrm>
            <a:off x="7452320" y="6093296"/>
            <a:ext cx="1224136" cy="216024"/>
          </a:xfrm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>
              <a:buNone/>
              <a:defRPr sz="900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cs-CZ" dirty="0"/>
              <a:t>N = </a:t>
            </a:r>
          </a:p>
        </p:txBody>
      </p:sp>
      <p:sp>
        <p:nvSpPr>
          <p:cNvPr id="39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827088" y="6453188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Otázka</a:t>
            </a:r>
          </a:p>
        </p:txBody>
      </p:sp>
      <p:sp>
        <p:nvSpPr>
          <p:cNvPr id="29" name="Obdélník 28"/>
          <p:cNvSpPr/>
          <p:nvPr userDrawn="1"/>
        </p:nvSpPr>
        <p:spPr>
          <a:xfrm>
            <a:off x="1" y="6357982"/>
            <a:ext cx="9144000" cy="428604"/>
          </a:xfrm>
          <a:prstGeom prst="rect">
            <a:avLst/>
          </a:prstGeom>
          <a:solidFill>
            <a:srgbClr val="77AD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grpSp>
        <p:nvGrpSpPr>
          <p:cNvPr id="30" name="Skupina 50"/>
          <p:cNvGrpSpPr/>
          <p:nvPr userDrawn="1"/>
        </p:nvGrpSpPr>
        <p:grpSpPr>
          <a:xfrm>
            <a:off x="785818" y="6357982"/>
            <a:ext cx="5500694" cy="428604"/>
            <a:chOff x="571472" y="6072206"/>
            <a:chExt cx="4572032" cy="571504"/>
          </a:xfrm>
        </p:grpSpPr>
        <p:sp>
          <p:nvSpPr>
            <p:cNvPr id="32" name="Obdélník 31"/>
            <p:cNvSpPr/>
            <p:nvPr/>
          </p:nvSpPr>
          <p:spPr>
            <a:xfrm>
              <a:off x="571472" y="6072206"/>
              <a:ext cx="571504" cy="571504"/>
            </a:xfrm>
            <a:prstGeom prst="rect">
              <a:avLst/>
            </a:prstGeom>
            <a:solidFill>
              <a:srgbClr val="009F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3" name="Obdélník 32"/>
            <p:cNvSpPr/>
            <p:nvPr/>
          </p:nvSpPr>
          <p:spPr>
            <a:xfrm>
              <a:off x="1142976" y="6072206"/>
              <a:ext cx="571504" cy="571504"/>
            </a:xfrm>
            <a:prstGeom prst="rect">
              <a:avLst/>
            </a:prstGeom>
            <a:solidFill>
              <a:srgbClr val="004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4" name="Obdélník 33"/>
            <p:cNvSpPr/>
            <p:nvPr/>
          </p:nvSpPr>
          <p:spPr>
            <a:xfrm>
              <a:off x="1714480" y="6072206"/>
              <a:ext cx="571504" cy="571504"/>
            </a:xfrm>
            <a:prstGeom prst="rect">
              <a:avLst/>
            </a:prstGeom>
            <a:solidFill>
              <a:srgbClr val="83C9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5" name="Obdélník 34"/>
            <p:cNvSpPr/>
            <p:nvPr/>
          </p:nvSpPr>
          <p:spPr>
            <a:xfrm>
              <a:off x="2285984" y="6072206"/>
              <a:ext cx="571504" cy="571504"/>
            </a:xfrm>
            <a:prstGeom prst="rect">
              <a:avLst/>
            </a:prstGeom>
            <a:solidFill>
              <a:srgbClr val="7C78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6" name="Obdélník 35"/>
            <p:cNvSpPr/>
            <p:nvPr/>
          </p:nvSpPr>
          <p:spPr>
            <a:xfrm>
              <a:off x="2857488" y="6072206"/>
              <a:ext cx="571504" cy="571504"/>
            </a:xfrm>
            <a:prstGeom prst="rect">
              <a:avLst/>
            </a:prstGeom>
            <a:solidFill>
              <a:srgbClr val="B920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8" name="Obdélník 37"/>
            <p:cNvSpPr/>
            <p:nvPr/>
          </p:nvSpPr>
          <p:spPr>
            <a:xfrm>
              <a:off x="3428992" y="6072206"/>
              <a:ext cx="571504" cy="571504"/>
            </a:xfrm>
            <a:prstGeom prst="rect">
              <a:avLst/>
            </a:prstGeom>
            <a:solidFill>
              <a:srgbClr val="F49F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40" name="Obdélník 39"/>
            <p:cNvSpPr/>
            <p:nvPr/>
          </p:nvSpPr>
          <p:spPr>
            <a:xfrm>
              <a:off x="4000496" y="6072206"/>
              <a:ext cx="571504" cy="5715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41" name="Obdélník 40"/>
            <p:cNvSpPr/>
            <p:nvPr/>
          </p:nvSpPr>
          <p:spPr>
            <a:xfrm>
              <a:off x="4572000" y="6072206"/>
              <a:ext cx="571504" cy="571504"/>
            </a:xfrm>
            <a:prstGeom prst="rect">
              <a:avLst/>
            </a:prstGeom>
            <a:solidFill>
              <a:srgbClr val="00A2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pic>
        <p:nvPicPr>
          <p:cNvPr id="42" name="Obrázek 41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0392" y="6453336"/>
            <a:ext cx="936104" cy="253584"/>
          </a:xfrm>
          <a:prstGeom prst="rect">
            <a:avLst/>
          </a:prstGeom>
        </p:spPr>
      </p:pic>
      <p:pic>
        <p:nvPicPr>
          <p:cNvPr id="43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kupina 8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10" name="Zaoblený obdélník 9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1" name="Obdélník 10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cxnSp>
        <p:nvCxnSpPr>
          <p:cNvPr id="27" name="Přímá spojovací čára 26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8" name="Obrázek 27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vert="horz" lIns="91440" tIns="45720" rIns="91440" bIns="46800" rtlCol="0">
            <a:noAutofit/>
          </a:bodyPr>
          <a:lstStyle>
            <a:lvl1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2188839"/>
          </a:xfrm>
        </p:spPr>
        <p:txBody>
          <a:bodyPr>
            <a:normAutofit/>
          </a:bodyPr>
          <a:lstStyle>
            <a:lvl1pPr>
              <a:buFontTx/>
              <a:buBlip>
                <a:blip r:embed="rId3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EB0EFBFC-3D81-4F96-BC43-D705CAF298C9}" type="datetime1">
              <a:rPr lang="cs-CZ" smtClean="0"/>
              <a:t>31.05.2021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9AE6D080-A9D8-41CC-B170-85CB8EAE049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9" name="Zástupný symbol pro text 30"/>
          <p:cNvSpPr>
            <a:spLocks noGrp="1"/>
          </p:cNvSpPr>
          <p:nvPr>
            <p:ph type="body" sz="quarter" idx="13"/>
          </p:nvPr>
        </p:nvSpPr>
        <p:spPr>
          <a:xfrm>
            <a:off x="827088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31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2" name="Zástupný symbol pro obsah 3"/>
          <p:cNvSpPr>
            <a:spLocks noGrp="1"/>
          </p:cNvSpPr>
          <p:nvPr>
            <p:ph sz="half" idx="14"/>
          </p:nvPr>
        </p:nvSpPr>
        <p:spPr>
          <a:xfrm>
            <a:off x="4648200" y="3937324"/>
            <a:ext cx="4038600" cy="2188839"/>
          </a:xfrm>
        </p:spPr>
        <p:txBody>
          <a:bodyPr>
            <a:normAutofit/>
          </a:bodyPr>
          <a:lstStyle>
            <a:lvl1pPr>
              <a:buFontTx/>
              <a:buBlip>
                <a:blip r:embed="rId3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33" name="Zástupný symbol pro text 36"/>
          <p:cNvSpPr>
            <a:spLocks noGrp="1"/>
          </p:cNvSpPr>
          <p:nvPr>
            <p:ph type="body" sz="quarter" idx="15" hasCustomPrompt="1"/>
          </p:nvPr>
        </p:nvSpPr>
        <p:spPr>
          <a:xfrm>
            <a:off x="7452320" y="6093296"/>
            <a:ext cx="1224136" cy="216024"/>
          </a:xfrm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>
              <a:buNone/>
              <a:defRPr sz="900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cs-CZ" dirty="0"/>
              <a:t>N = </a:t>
            </a:r>
          </a:p>
        </p:txBody>
      </p:sp>
      <p:sp>
        <p:nvSpPr>
          <p:cNvPr id="34" name="Zástupný symbol pro text 38"/>
          <p:cNvSpPr>
            <a:spLocks noGrp="1"/>
          </p:cNvSpPr>
          <p:nvPr>
            <p:ph type="body" sz="quarter" idx="16" hasCustomPrompt="1"/>
          </p:nvPr>
        </p:nvSpPr>
        <p:spPr>
          <a:xfrm>
            <a:off x="827088" y="6453188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Otázka</a:t>
            </a:r>
          </a:p>
        </p:txBody>
      </p:sp>
      <p:sp>
        <p:nvSpPr>
          <p:cNvPr id="30" name="Obdélník 29"/>
          <p:cNvSpPr/>
          <p:nvPr userDrawn="1"/>
        </p:nvSpPr>
        <p:spPr>
          <a:xfrm>
            <a:off x="1" y="6357982"/>
            <a:ext cx="9144000" cy="428604"/>
          </a:xfrm>
          <a:prstGeom prst="rect">
            <a:avLst/>
          </a:prstGeom>
          <a:solidFill>
            <a:srgbClr val="77AD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grpSp>
        <p:nvGrpSpPr>
          <p:cNvPr id="35" name="Skupina 50"/>
          <p:cNvGrpSpPr/>
          <p:nvPr userDrawn="1"/>
        </p:nvGrpSpPr>
        <p:grpSpPr>
          <a:xfrm>
            <a:off x="785818" y="6357982"/>
            <a:ext cx="5500694" cy="428604"/>
            <a:chOff x="571472" y="6072206"/>
            <a:chExt cx="4572032" cy="571504"/>
          </a:xfrm>
        </p:grpSpPr>
        <p:sp>
          <p:nvSpPr>
            <p:cNvPr id="36" name="Obdélník 35"/>
            <p:cNvSpPr/>
            <p:nvPr/>
          </p:nvSpPr>
          <p:spPr>
            <a:xfrm>
              <a:off x="571472" y="6072206"/>
              <a:ext cx="571504" cy="571504"/>
            </a:xfrm>
            <a:prstGeom prst="rect">
              <a:avLst/>
            </a:prstGeom>
            <a:solidFill>
              <a:srgbClr val="009F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7" name="Obdélník 36"/>
            <p:cNvSpPr/>
            <p:nvPr/>
          </p:nvSpPr>
          <p:spPr>
            <a:xfrm>
              <a:off x="1142976" y="6072206"/>
              <a:ext cx="571504" cy="571504"/>
            </a:xfrm>
            <a:prstGeom prst="rect">
              <a:avLst/>
            </a:prstGeom>
            <a:solidFill>
              <a:srgbClr val="004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8" name="Obdélník 37"/>
            <p:cNvSpPr/>
            <p:nvPr/>
          </p:nvSpPr>
          <p:spPr>
            <a:xfrm>
              <a:off x="1714480" y="6072206"/>
              <a:ext cx="571504" cy="571504"/>
            </a:xfrm>
            <a:prstGeom prst="rect">
              <a:avLst/>
            </a:prstGeom>
            <a:solidFill>
              <a:srgbClr val="83C9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9" name="Obdélník 38"/>
            <p:cNvSpPr/>
            <p:nvPr/>
          </p:nvSpPr>
          <p:spPr>
            <a:xfrm>
              <a:off x="2285984" y="6072206"/>
              <a:ext cx="571504" cy="571504"/>
            </a:xfrm>
            <a:prstGeom prst="rect">
              <a:avLst/>
            </a:prstGeom>
            <a:solidFill>
              <a:srgbClr val="7C78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40" name="Obdélník 39"/>
            <p:cNvSpPr/>
            <p:nvPr/>
          </p:nvSpPr>
          <p:spPr>
            <a:xfrm>
              <a:off x="2857488" y="6072206"/>
              <a:ext cx="571504" cy="571504"/>
            </a:xfrm>
            <a:prstGeom prst="rect">
              <a:avLst/>
            </a:prstGeom>
            <a:solidFill>
              <a:srgbClr val="B920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41" name="Obdélník 40"/>
            <p:cNvSpPr/>
            <p:nvPr/>
          </p:nvSpPr>
          <p:spPr>
            <a:xfrm>
              <a:off x="3428992" y="6072206"/>
              <a:ext cx="571504" cy="571504"/>
            </a:xfrm>
            <a:prstGeom prst="rect">
              <a:avLst/>
            </a:prstGeom>
            <a:solidFill>
              <a:srgbClr val="F49F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42" name="Obdélník 41"/>
            <p:cNvSpPr/>
            <p:nvPr/>
          </p:nvSpPr>
          <p:spPr>
            <a:xfrm>
              <a:off x="4000496" y="6072206"/>
              <a:ext cx="571504" cy="5715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43" name="Obdélník 42"/>
            <p:cNvSpPr/>
            <p:nvPr/>
          </p:nvSpPr>
          <p:spPr>
            <a:xfrm>
              <a:off x="4572000" y="6072206"/>
              <a:ext cx="571504" cy="571504"/>
            </a:xfrm>
            <a:prstGeom prst="rect">
              <a:avLst/>
            </a:prstGeom>
            <a:solidFill>
              <a:srgbClr val="00A2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pic>
        <p:nvPicPr>
          <p:cNvPr id="44" name="Obrázek 43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0392" y="6453336"/>
            <a:ext cx="936104" cy="253584"/>
          </a:xfrm>
          <a:prstGeom prst="rect">
            <a:avLst/>
          </a:prstGeom>
        </p:spPr>
      </p:pic>
      <p:pic>
        <p:nvPicPr>
          <p:cNvPr id="45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Obsah +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10" name="Zaoblený obdélník 9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1" name="Obdélník 10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cxnSp>
        <p:nvCxnSpPr>
          <p:cNvPr id="27" name="Přímá spojovací čára 26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8" name="Obrázek 27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84800" y="1600200"/>
            <a:ext cx="4928400" cy="4525963"/>
          </a:xfrm>
        </p:spPr>
        <p:txBody>
          <a:bodyPr/>
          <a:lstStyle>
            <a:lvl1pPr>
              <a:buFontTx/>
              <a:buBlip>
                <a:blip r:embed="rId3"/>
              </a:buBlip>
              <a:defRPr lang="cs-CZ" sz="12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>
              <a:buFontTx/>
              <a:buBlip>
                <a:blip r:embed="rId4"/>
              </a:buBlip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>
              <a:buFontTx/>
              <a:buBlip>
                <a:blip r:embed="rId5"/>
              </a:buBlip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E94E7FC6-58D5-41A8-8A52-CDED138FB390}" type="datetime1">
              <a:rPr lang="cs-CZ" smtClean="0"/>
              <a:t>31.05.2021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9AE6D080-A9D8-41CC-B170-85CB8EAE049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4" name="Zástupný symbol pro obrázek 23"/>
          <p:cNvSpPr>
            <a:spLocks noGrp="1"/>
          </p:cNvSpPr>
          <p:nvPr>
            <p:ph type="pic" sz="quarter" idx="13"/>
          </p:nvPr>
        </p:nvSpPr>
        <p:spPr>
          <a:xfrm>
            <a:off x="5929200" y="1602000"/>
            <a:ext cx="2430000" cy="4525200"/>
          </a:xfrm>
        </p:spPr>
        <p:txBody>
          <a:bodyPr/>
          <a:lstStyle/>
          <a:p>
            <a:r>
              <a:rPr lang="cs-CZ"/>
              <a:t>Klepnutím na ikonu přidáte obrázek.</a:t>
            </a:r>
            <a:endParaRPr lang="cs-CZ" dirty="0"/>
          </a:p>
        </p:txBody>
      </p:sp>
      <p:sp>
        <p:nvSpPr>
          <p:cNvPr id="30" name="Zástupný symbol pro text 30"/>
          <p:cNvSpPr>
            <a:spLocks noGrp="1"/>
          </p:cNvSpPr>
          <p:nvPr>
            <p:ph type="body" sz="quarter" idx="14"/>
          </p:nvPr>
        </p:nvSpPr>
        <p:spPr>
          <a:xfrm>
            <a:off x="827088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32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3" name="Zástupný symbol pro text 36"/>
          <p:cNvSpPr>
            <a:spLocks noGrp="1"/>
          </p:cNvSpPr>
          <p:nvPr>
            <p:ph type="body" sz="quarter" idx="15" hasCustomPrompt="1"/>
          </p:nvPr>
        </p:nvSpPr>
        <p:spPr>
          <a:xfrm>
            <a:off x="7452320" y="6093296"/>
            <a:ext cx="1224136" cy="216024"/>
          </a:xfrm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>
              <a:buNone/>
              <a:defRPr sz="900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cs-CZ" dirty="0"/>
              <a:t>N = </a:t>
            </a:r>
          </a:p>
        </p:txBody>
      </p:sp>
      <p:sp>
        <p:nvSpPr>
          <p:cNvPr id="34" name="Zástupný symbol pro text 38"/>
          <p:cNvSpPr>
            <a:spLocks noGrp="1"/>
          </p:cNvSpPr>
          <p:nvPr>
            <p:ph type="body" sz="quarter" idx="16" hasCustomPrompt="1"/>
          </p:nvPr>
        </p:nvSpPr>
        <p:spPr>
          <a:xfrm>
            <a:off x="827088" y="6453188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Otázka</a:t>
            </a:r>
          </a:p>
        </p:txBody>
      </p:sp>
      <p:sp>
        <p:nvSpPr>
          <p:cNvPr id="26" name="Obdélník 25"/>
          <p:cNvSpPr/>
          <p:nvPr userDrawn="1"/>
        </p:nvSpPr>
        <p:spPr>
          <a:xfrm>
            <a:off x="1" y="6357982"/>
            <a:ext cx="9144000" cy="428604"/>
          </a:xfrm>
          <a:prstGeom prst="rect">
            <a:avLst/>
          </a:prstGeom>
          <a:solidFill>
            <a:srgbClr val="77AD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grpSp>
        <p:nvGrpSpPr>
          <p:cNvPr id="29" name="Skupina 50"/>
          <p:cNvGrpSpPr/>
          <p:nvPr userDrawn="1"/>
        </p:nvGrpSpPr>
        <p:grpSpPr>
          <a:xfrm>
            <a:off x="785818" y="6357982"/>
            <a:ext cx="5500694" cy="428604"/>
            <a:chOff x="571472" y="6072206"/>
            <a:chExt cx="4572032" cy="571504"/>
          </a:xfrm>
        </p:grpSpPr>
        <p:sp>
          <p:nvSpPr>
            <p:cNvPr id="31" name="Obdélník 30"/>
            <p:cNvSpPr/>
            <p:nvPr/>
          </p:nvSpPr>
          <p:spPr>
            <a:xfrm>
              <a:off x="571472" y="6072206"/>
              <a:ext cx="571504" cy="571504"/>
            </a:xfrm>
            <a:prstGeom prst="rect">
              <a:avLst/>
            </a:prstGeom>
            <a:solidFill>
              <a:srgbClr val="009F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5" name="Obdélník 34"/>
            <p:cNvSpPr/>
            <p:nvPr/>
          </p:nvSpPr>
          <p:spPr>
            <a:xfrm>
              <a:off x="1142976" y="6072206"/>
              <a:ext cx="571504" cy="571504"/>
            </a:xfrm>
            <a:prstGeom prst="rect">
              <a:avLst/>
            </a:prstGeom>
            <a:solidFill>
              <a:srgbClr val="004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6" name="Obdélník 35"/>
            <p:cNvSpPr/>
            <p:nvPr/>
          </p:nvSpPr>
          <p:spPr>
            <a:xfrm>
              <a:off x="1714480" y="6072206"/>
              <a:ext cx="571504" cy="571504"/>
            </a:xfrm>
            <a:prstGeom prst="rect">
              <a:avLst/>
            </a:prstGeom>
            <a:solidFill>
              <a:srgbClr val="83C9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7" name="Obdélník 36"/>
            <p:cNvSpPr/>
            <p:nvPr/>
          </p:nvSpPr>
          <p:spPr>
            <a:xfrm>
              <a:off x="2285984" y="6072206"/>
              <a:ext cx="571504" cy="571504"/>
            </a:xfrm>
            <a:prstGeom prst="rect">
              <a:avLst/>
            </a:prstGeom>
            <a:solidFill>
              <a:srgbClr val="7C78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8" name="Obdélník 37"/>
            <p:cNvSpPr/>
            <p:nvPr/>
          </p:nvSpPr>
          <p:spPr>
            <a:xfrm>
              <a:off x="2857488" y="6072206"/>
              <a:ext cx="571504" cy="571504"/>
            </a:xfrm>
            <a:prstGeom prst="rect">
              <a:avLst/>
            </a:prstGeom>
            <a:solidFill>
              <a:srgbClr val="B920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9" name="Obdélník 38"/>
            <p:cNvSpPr/>
            <p:nvPr/>
          </p:nvSpPr>
          <p:spPr>
            <a:xfrm>
              <a:off x="3428992" y="6072206"/>
              <a:ext cx="571504" cy="571504"/>
            </a:xfrm>
            <a:prstGeom prst="rect">
              <a:avLst/>
            </a:prstGeom>
            <a:solidFill>
              <a:srgbClr val="F49F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40" name="Obdélník 39"/>
            <p:cNvSpPr/>
            <p:nvPr/>
          </p:nvSpPr>
          <p:spPr>
            <a:xfrm>
              <a:off x="4000496" y="6072206"/>
              <a:ext cx="571504" cy="5715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41" name="Obdélník 40"/>
            <p:cNvSpPr/>
            <p:nvPr/>
          </p:nvSpPr>
          <p:spPr>
            <a:xfrm>
              <a:off x="4572000" y="6072206"/>
              <a:ext cx="571504" cy="571504"/>
            </a:xfrm>
            <a:prstGeom prst="rect">
              <a:avLst/>
            </a:prstGeom>
            <a:solidFill>
              <a:srgbClr val="00A2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pic>
        <p:nvPicPr>
          <p:cNvPr id="42" name="Obrázek 41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0392" y="6453336"/>
            <a:ext cx="936104" cy="253584"/>
          </a:xfrm>
          <a:prstGeom prst="rect">
            <a:avLst/>
          </a:prstGeom>
        </p:spPr>
      </p:pic>
      <p:pic>
        <p:nvPicPr>
          <p:cNvPr id="43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RESEARCH_Zadní strana_el. verz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20703044-BC44-4B66-AA71-DA3C2C3DA121}" type="datetime1">
              <a:rPr lang="cs-CZ" smtClean="0"/>
              <a:t>31.05.2021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23ED72DB-90F1-4573-830B-ECB5752A4DE0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Nadpis 1"/>
          <p:cNvSpPr txBox="1">
            <a:spLocks/>
          </p:cNvSpPr>
          <p:nvPr userDrawn="1"/>
        </p:nvSpPr>
        <p:spPr>
          <a:xfrm>
            <a:off x="457200" y="4500578"/>
            <a:ext cx="8229600" cy="12858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yriad Pro" pitchFamily="34" charset="0"/>
                <a:ea typeface="+mj-ea"/>
                <a:cs typeface="Tahoma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1" i="0" u="none" strike="noStrike" kern="1200" cap="none" spc="0" normalizeH="0" baseline="0" noProof="0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Verdana" pitchFamily="34" charset="0"/>
              <a:ea typeface="+mj-ea"/>
              <a:cs typeface="Tahom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MÉDEA RESEARCH, k.s.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Mikuleckého 1311/8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147 00 Praha 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Tel.: +420 241 004 500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www.medea.cz</a:t>
            </a:r>
          </a:p>
        </p:txBody>
      </p:sp>
      <p:pic>
        <p:nvPicPr>
          <p:cNvPr id="23" name="Obrázek 22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43200" y="3857628"/>
            <a:ext cx="1857600" cy="503212"/>
          </a:xfrm>
          <a:prstGeom prst="rect">
            <a:avLst/>
          </a:prstGeom>
        </p:spPr>
      </p:pic>
      <p:sp>
        <p:nvSpPr>
          <p:cNvPr id="22" name="Obdélník 21"/>
          <p:cNvSpPr/>
          <p:nvPr userDrawn="1"/>
        </p:nvSpPr>
        <p:spPr>
          <a:xfrm>
            <a:off x="1" y="6357982"/>
            <a:ext cx="9144000" cy="428604"/>
          </a:xfrm>
          <a:prstGeom prst="rect">
            <a:avLst/>
          </a:prstGeom>
          <a:solidFill>
            <a:srgbClr val="77AD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grpSp>
        <p:nvGrpSpPr>
          <p:cNvPr id="24" name="Skupina 50"/>
          <p:cNvGrpSpPr/>
          <p:nvPr userDrawn="1"/>
        </p:nvGrpSpPr>
        <p:grpSpPr>
          <a:xfrm>
            <a:off x="785818" y="6357982"/>
            <a:ext cx="5500694" cy="428604"/>
            <a:chOff x="571472" y="6072206"/>
            <a:chExt cx="4572032" cy="571504"/>
          </a:xfrm>
        </p:grpSpPr>
        <p:sp>
          <p:nvSpPr>
            <p:cNvPr id="25" name="Obdélník 24"/>
            <p:cNvSpPr/>
            <p:nvPr/>
          </p:nvSpPr>
          <p:spPr>
            <a:xfrm>
              <a:off x="571472" y="6072206"/>
              <a:ext cx="571504" cy="571504"/>
            </a:xfrm>
            <a:prstGeom prst="rect">
              <a:avLst/>
            </a:prstGeom>
            <a:solidFill>
              <a:srgbClr val="009F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6" name="Obdélník 25"/>
            <p:cNvSpPr/>
            <p:nvPr/>
          </p:nvSpPr>
          <p:spPr>
            <a:xfrm>
              <a:off x="1142976" y="6072206"/>
              <a:ext cx="571504" cy="571504"/>
            </a:xfrm>
            <a:prstGeom prst="rect">
              <a:avLst/>
            </a:prstGeom>
            <a:solidFill>
              <a:srgbClr val="004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7" name="Obdélník 26"/>
            <p:cNvSpPr/>
            <p:nvPr/>
          </p:nvSpPr>
          <p:spPr>
            <a:xfrm>
              <a:off x="1714480" y="6072206"/>
              <a:ext cx="571504" cy="571504"/>
            </a:xfrm>
            <a:prstGeom prst="rect">
              <a:avLst/>
            </a:prstGeom>
            <a:solidFill>
              <a:srgbClr val="83C9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8" name="Obdélník 27"/>
            <p:cNvSpPr/>
            <p:nvPr/>
          </p:nvSpPr>
          <p:spPr>
            <a:xfrm>
              <a:off x="2285984" y="6072206"/>
              <a:ext cx="571504" cy="571504"/>
            </a:xfrm>
            <a:prstGeom prst="rect">
              <a:avLst/>
            </a:prstGeom>
            <a:solidFill>
              <a:srgbClr val="7C78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9" name="Obdélník 28"/>
            <p:cNvSpPr/>
            <p:nvPr/>
          </p:nvSpPr>
          <p:spPr>
            <a:xfrm>
              <a:off x="2857488" y="6072206"/>
              <a:ext cx="571504" cy="571504"/>
            </a:xfrm>
            <a:prstGeom prst="rect">
              <a:avLst/>
            </a:prstGeom>
            <a:solidFill>
              <a:srgbClr val="B920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0" name="Obdélník 29"/>
            <p:cNvSpPr/>
            <p:nvPr/>
          </p:nvSpPr>
          <p:spPr>
            <a:xfrm>
              <a:off x="3428992" y="6072206"/>
              <a:ext cx="571504" cy="571504"/>
            </a:xfrm>
            <a:prstGeom prst="rect">
              <a:avLst/>
            </a:prstGeom>
            <a:solidFill>
              <a:srgbClr val="F49F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1" name="Obdélník 30"/>
            <p:cNvSpPr/>
            <p:nvPr/>
          </p:nvSpPr>
          <p:spPr>
            <a:xfrm>
              <a:off x="4000496" y="6072206"/>
              <a:ext cx="571504" cy="5715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2" name="Obdélník 31"/>
            <p:cNvSpPr/>
            <p:nvPr/>
          </p:nvSpPr>
          <p:spPr>
            <a:xfrm>
              <a:off x="4572000" y="6072206"/>
              <a:ext cx="571504" cy="571504"/>
            </a:xfrm>
            <a:prstGeom prst="rect">
              <a:avLst/>
            </a:prstGeom>
            <a:solidFill>
              <a:srgbClr val="00A2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pic>
        <p:nvPicPr>
          <p:cNvPr id="33" name="Obrázek 32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0392" y="6453336"/>
            <a:ext cx="936104" cy="253584"/>
          </a:xfrm>
          <a:prstGeom prst="rect">
            <a:avLst/>
          </a:prstGeom>
        </p:spPr>
      </p:pic>
      <p:pic>
        <p:nvPicPr>
          <p:cNvPr id="34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RESEARCH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Skupina 21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23" name="Zaoblený obdélník 22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7" name="Obdélník 26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none" spc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57224" y="1600201"/>
            <a:ext cx="7429552" cy="4114816"/>
          </a:xfrm>
        </p:spPr>
        <p:txBody>
          <a:bodyPr bIns="4680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600" b="0" spc="0" baseline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FontTx/>
              <a:buBlip>
                <a:blip r:embed="rId4"/>
              </a:buBlip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buFont typeface="Courier New" pitchFamily="49" charset="0"/>
              <a:buChar char="o"/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FC5BDE4A-A0D0-4A62-81D9-B9A7124EADF2}" type="datetime1">
              <a:rPr lang="cs-CZ" smtClean="0"/>
              <a:t>31.05.2021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24" name="Přímá spojovací čára 23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5" name="Obrázek 24" descr="research.wm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sp>
        <p:nvSpPr>
          <p:cNvPr id="28" name="Obdélník 27"/>
          <p:cNvSpPr/>
          <p:nvPr userDrawn="1"/>
        </p:nvSpPr>
        <p:spPr>
          <a:xfrm>
            <a:off x="1" y="6357982"/>
            <a:ext cx="9144000" cy="428604"/>
          </a:xfrm>
          <a:prstGeom prst="rect">
            <a:avLst/>
          </a:prstGeom>
          <a:solidFill>
            <a:srgbClr val="77AD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grpSp>
        <p:nvGrpSpPr>
          <p:cNvPr id="29" name="Skupina 50"/>
          <p:cNvGrpSpPr/>
          <p:nvPr userDrawn="1"/>
        </p:nvGrpSpPr>
        <p:grpSpPr>
          <a:xfrm>
            <a:off x="785818" y="6357982"/>
            <a:ext cx="5500694" cy="428604"/>
            <a:chOff x="571472" y="6072206"/>
            <a:chExt cx="4572032" cy="571504"/>
          </a:xfrm>
        </p:grpSpPr>
        <p:sp>
          <p:nvSpPr>
            <p:cNvPr id="30" name="Obdélník 29"/>
            <p:cNvSpPr/>
            <p:nvPr/>
          </p:nvSpPr>
          <p:spPr>
            <a:xfrm>
              <a:off x="571472" y="6072206"/>
              <a:ext cx="571504" cy="571504"/>
            </a:xfrm>
            <a:prstGeom prst="rect">
              <a:avLst/>
            </a:prstGeom>
            <a:solidFill>
              <a:srgbClr val="009F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1" name="Obdélník 30"/>
            <p:cNvSpPr/>
            <p:nvPr/>
          </p:nvSpPr>
          <p:spPr>
            <a:xfrm>
              <a:off x="1142976" y="6072206"/>
              <a:ext cx="571504" cy="571504"/>
            </a:xfrm>
            <a:prstGeom prst="rect">
              <a:avLst/>
            </a:prstGeom>
            <a:solidFill>
              <a:srgbClr val="004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2" name="Obdélník 31"/>
            <p:cNvSpPr/>
            <p:nvPr/>
          </p:nvSpPr>
          <p:spPr>
            <a:xfrm>
              <a:off x="1714480" y="6072206"/>
              <a:ext cx="571504" cy="571504"/>
            </a:xfrm>
            <a:prstGeom prst="rect">
              <a:avLst/>
            </a:prstGeom>
            <a:solidFill>
              <a:srgbClr val="83C9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3" name="Obdélník 32"/>
            <p:cNvSpPr/>
            <p:nvPr/>
          </p:nvSpPr>
          <p:spPr>
            <a:xfrm>
              <a:off x="2285984" y="6072206"/>
              <a:ext cx="571504" cy="571504"/>
            </a:xfrm>
            <a:prstGeom prst="rect">
              <a:avLst/>
            </a:prstGeom>
            <a:solidFill>
              <a:srgbClr val="7C78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4" name="Obdélník 33"/>
            <p:cNvSpPr/>
            <p:nvPr/>
          </p:nvSpPr>
          <p:spPr>
            <a:xfrm>
              <a:off x="2857488" y="6072206"/>
              <a:ext cx="571504" cy="571504"/>
            </a:xfrm>
            <a:prstGeom prst="rect">
              <a:avLst/>
            </a:prstGeom>
            <a:solidFill>
              <a:srgbClr val="B920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5" name="Obdélník 34"/>
            <p:cNvSpPr/>
            <p:nvPr/>
          </p:nvSpPr>
          <p:spPr>
            <a:xfrm>
              <a:off x="3428992" y="6072206"/>
              <a:ext cx="571504" cy="571504"/>
            </a:xfrm>
            <a:prstGeom prst="rect">
              <a:avLst/>
            </a:prstGeom>
            <a:solidFill>
              <a:srgbClr val="F49F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6" name="Obdélník 35"/>
            <p:cNvSpPr/>
            <p:nvPr/>
          </p:nvSpPr>
          <p:spPr>
            <a:xfrm>
              <a:off x="4000496" y="6072206"/>
              <a:ext cx="571504" cy="5715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7" name="Obdélník 36"/>
            <p:cNvSpPr/>
            <p:nvPr/>
          </p:nvSpPr>
          <p:spPr>
            <a:xfrm>
              <a:off x="4572000" y="6072206"/>
              <a:ext cx="571504" cy="571504"/>
            </a:xfrm>
            <a:prstGeom prst="rect">
              <a:avLst/>
            </a:prstGeom>
            <a:solidFill>
              <a:srgbClr val="00A2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pic>
        <p:nvPicPr>
          <p:cNvPr id="38" name="Obrázek 37" descr="research.wm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8100392" y="6453336"/>
            <a:ext cx="936104" cy="253584"/>
          </a:xfrm>
          <a:prstGeom prst="rect">
            <a:avLst/>
          </a:prstGeom>
        </p:spPr>
      </p:pic>
      <p:pic>
        <p:nvPicPr>
          <p:cNvPr id="39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6037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A5C95-FA7B-4B65-AB1A-5202DC7BB5D3}" type="datetime1">
              <a:rPr lang="cs-CZ" smtClean="0"/>
              <a:t>31.05.2021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4" r:id="rId2"/>
    <p:sldLayoutId id="2147483721" r:id="rId3"/>
    <p:sldLayoutId id="2147483722" r:id="rId4"/>
    <p:sldLayoutId id="2147483735" r:id="rId5"/>
    <p:sldLayoutId id="2147483730" r:id="rId6"/>
    <p:sldLayoutId id="2147483731" r:id="rId7"/>
    <p:sldLayoutId id="2147483733" r:id="rId8"/>
    <p:sldLayoutId id="2147483736" r:id="rId9"/>
    <p:sldLayoutId id="2147483737" r:id="rId10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image" Target="../media/image6.jpeg"/><Relationship Id="rId7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1214414" y="2928934"/>
            <a:ext cx="6715172" cy="93347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cs-CZ" sz="2000" dirty="0">
                <a:solidFill>
                  <a:srgbClr val="4E4E4E"/>
                </a:solidFill>
              </a:rPr>
              <a:t>BALENÁ VODA</a:t>
            </a:r>
            <a:br>
              <a:rPr lang="cs-CZ" sz="2000" dirty="0">
                <a:solidFill>
                  <a:srgbClr val="4E4E4E"/>
                </a:solidFill>
              </a:rPr>
            </a:br>
            <a:r>
              <a:rPr lang="cs-CZ" sz="1800" dirty="0" smtClean="0">
                <a:solidFill>
                  <a:srgbClr val="4E4E4E"/>
                </a:solidFill>
              </a:rPr>
              <a:t>zpráva </a:t>
            </a:r>
            <a:r>
              <a:rPr lang="cs-CZ" sz="1800" dirty="0">
                <a:solidFill>
                  <a:srgbClr val="4E4E4E"/>
                </a:solidFill>
              </a:rPr>
              <a:t>z </a:t>
            </a:r>
            <a:r>
              <a:rPr lang="cs-CZ" sz="1800" dirty="0" smtClean="0">
                <a:solidFill>
                  <a:srgbClr val="4E4E4E"/>
                </a:solidFill>
              </a:rPr>
              <a:t>průzkumu</a:t>
            </a:r>
            <a:endParaRPr lang="cs-CZ" sz="1800" dirty="0">
              <a:solidFill>
                <a:srgbClr val="4E4E4E"/>
              </a:solidFill>
            </a:endParaRPr>
          </a:p>
        </p:txBody>
      </p:sp>
      <p:sp>
        <p:nvSpPr>
          <p:cNvPr id="4" name="Podnadpis 1"/>
          <p:cNvSpPr>
            <a:spLocks noGrp="1"/>
          </p:cNvSpPr>
          <p:nvPr>
            <p:ph type="subTitle" idx="1"/>
          </p:nvPr>
        </p:nvSpPr>
        <p:spPr>
          <a:xfrm>
            <a:off x="1357290" y="5877272"/>
            <a:ext cx="6429420" cy="320338"/>
          </a:xfrm>
        </p:spPr>
        <p:txBody>
          <a:bodyPr>
            <a:normAutofit/>
          </a:bodyPr>
          <a:lstStyle/>
          <a:p>
            <a:r>
              <a:rPr lang="cs-CZ" dirty="0"/>
              <a:t>Květen 2021</a:t>
            </a:r>
          </a:p>
        </p:txBody>
      </p:sp>
      <p:pic>
        <p:nvPicPr>
          <p:cNvPr id="5" name="Obrázek 7" descr="twitter ALI profilovk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2915816" y="620688"/>
            <a:ext cx="3105580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PROČ NEKUPUJÍ BALENÉ </a:t>
            </a:r>
            <a:r>
              <a:rPr lang="cs-CZ" sz="2000" dirty="0" smtClean="0">
                <a:solidFill>
                  <a:srgbClr val="4E4E4E"/>
                </a:solidFill>
              </a:rPr>
              <a:t>VODY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8064896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¾ lidí, kteří nekupují balené vody, se domnívají, že balená voda nenabízí nic navíc, voda z kohoutku stačí.</a:t>
            </a:r>
            <a:endParaRPr lang="en-US" sz="14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16" name="Graf 15"/>
          <p:cNvGraphicFramePr/>
          <p:nvPr>
            <p:extLst>
              <p:ext uri="{D42A27DB-BD31-4B8C-83A1-F6EECF244321}">
                <p14:modId xmlns:p14="http://schemas.microsoft.com/office/powerpoint/2010/main" val="1767997574"/>
              </p:ext>
            </p:extLst>
          </p:nvPr>
        </p:nvGraphicFramePr>
        <p:xfrm>
          <a:off x="1475656" y="2134390"/>
          <a:ext cx="5941640" cy="3972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ovéPole 14">
            <a:extLst>
              <a:ext uri="{FF2B5EF4-FFF2-40B4-BE49-F238E27FC236}">
                <a16:creationId xmlns:a16="http://schemas.microsoft.com/office/drawing/2014/main" xmlns="" id="{EA24024B-4514-45B5-B005-9CD56CA033D7}"/>
              </a:ext>
            </a:extLst>
          </p:cNvPr>
          <p:cNvSpPr txBox="1"/>
          <p:nvPr/>
        </p:nvSpPr>
        <p:spPr>
          <a:xfrm>
            <a:off x="7726553" y="6140906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88</a:t>
            </a:r>
          </a:p>
        </p:txBody>
      </p:sp>
    </p:spTree>
    <p:extLst>
      <p:ext uri="{BB962C8B-B14F-4D97-AF65-F5344CB8AC3E}">
        <p14:creationId xmlns:p14="http://schemas.microsoft.com/office/powerpoint/2010/main" val="3172392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Graf 16">
            <a:extLst>
              <a:ext uri="{FF2B5EF4-FFF2-40B4-BE49-F238E27FC236}">
                <a16:creationId xmlns:a16="http://schemas.microsoft.com/office/drawing/2014/main" xmlns="" id="{1BB13631-3A49-4DF4-9E4D-475295F069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362619"/>
              </p:ext>
            </p:extLst>
          </p:nvPr>
        </p:nvGraphicFramePr>
        <p:xfrm>
          <a:off x="4572000" y="2348880"/>
          <a:ext cx="4896544" cy="3231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PRODEJ A ÚPRAVA BALENÉ VODY Z KOHOUTKU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8064896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55 % obyvatel ví o tom, že se v lahvích prodává i voda stáčená z kohoutku. Polovina z těchto lidí si však myslí, že tato voda je nějakým způsobem upravovaná, než se stočí do lahve.</a:t>
            </a:r>
            <a:endParaRPr lang="en-US" sz="14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7937405" y="5445804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289</a:t>
            </a:r>
          </a:p>
        </p:txBody>
      </p:sp>
      <p:graphicFrame>
        <p:nvGraphicFramePr>
          <p:cNvPr id="15" name="Graf 14">
            <a:extLst>
              <a:ext uri="{FF2B5EF4-FFF2-40B4-BE49-F238E27FC236}">
                <a16:creationId xmlns:a16="http://schemas.microsoft.com/office/drawing/2014/main" xmlns="" id="{5123D165-DFEF-4388-BD5F-46EBE0701B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6446452"/>
              </p:ext>
            </p:extLst>
          </p:nvPr>
        </p:nvGraphicFramePr>
        <p:xfrm>
          <a:off x="647564" y="2348880"/>
          <a:ext cx="4896544" cy="3231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Šipka: doprava 1">
            <a:extLst>
              <a:ext uri="{FF2B5EF4-FFF2-40B4-BE49-F238E27FC236}">
                <a16:creationId xmlns:a16="http://schemas.microsoft.com/office/drawing/2014/main" xmlns="" id="{B2A646C0-4FBD-4F95-A1C1-E43660061E11}"/>
              </a:ext>
            </a:extLst>
          </p:cNvPr>
          <p:cNvSpPr/>
          <p:nvPr/>
        </p:nvSpPr>
        <p:spPr>
          <a:xfrm>
            <a:off x="4572000" y="3763135"/>
            <a:ext cx="454384" cy="351652"/>
          </a:xfrm>
          <a:prstGeom prst="rightArrow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xmlns="" id="{C056BEE7-4FEE-480C-A2D2-27D5ADD4411F}"/>
              </a:ext>
            </a:extLst>
          </p:cNvPr>
          <p:cNvSpPr txBox="1"/>
          <p:nvPr/>
        </p:nvSpPr>
        <p:spPr>
          <a:xfrm>
            <a:off x="4287333" y="5445804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517</a:t>
            </a:r>
          </a:p>
        </p:txBody>
      </p:sp>
    </p:spTree>
    <p:extLst>
      <p:ext uri="{BB962C8B-B14F-4D97-AF65-F5344CB8AC3E}">
        <p14:creationId xmlns:p14="http://schemas.microsoft.com/office/powerpoint/2010/main" val="33554203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ZNAČENÍ BALENÉ VODY Z KOHOUTKU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8064896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BEZMÁLA ¾ OBYVATEL BY CHTĚLY, ABY BALENÁ VODA STOČENÁ Z KOHOUTKU BYLA NĚJAK SPECIÁLNĚ ZNAČENÁ. </a:t>
            </a:r>
            <a:endParaRPr lang="en-US" sz="14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15" name="Graf 14">
            <a:extLst>
              <a:ext uri="{FF2B5EF4-FFF2-40B4-BE49-F238E27FC236}">
                <a16:creationId xmlns:a16="http://schemas.microsoft.com/office/drawing/2014/main" xmlns="" id="{5123D165-DFEF-4388-BD5F-46EBE0701B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9909503"/>
              </p:ext>
            </p:extLst>
          </p:nvPr>
        </p:nvGraphicFramePr>
        <p:xfrm>
          <a:off x="251520" y="1947109"/>
          <a:ext cx="4032448" cy="3231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TextovéPole 15">
            <a:extLst>
              <a:ext uri="{FF2B5EF4-FFF2-40B4-BE49-F238E27FC236}">
                <a16:creationId xmlns:a16="http://schemas.microsoft.com/office/drawing/2014/main" xmlns="" id="{A3A471F7-1BA3-4B90-9A16-B25C42AE50CB}"/>
              </a:ext>
            </a:extLst>
          </p:cNvPr>
          <p:cNvSpPr txBox="1"/>
          <p:nvPr/>
        </p:nvSpPr>
        <p:spPr>
          <a:xfrm>
            <a:off x="763638" y="6128354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517</a:t>
            </a:r>
          </a:p>
        </p:txBody>
      </p:sp>
      <p:graphicFrame>
        <p:nvGraphicFramePr>
          <p:cNvPr id="8" name="Graf 7"/>
          <p:cNvGraphicFramePr/>
          <p:nvPr>
            <p:extLst>
              <p:ext uri="{D42A27DB-BD31-4B8C-83A1-F6EECF244321}">
                <p14:modId xmlns:p14="http://schemas.microsoft.com/office/powerpoint/2010/main" val="1907885492"/>
              </p:ext>
            </p:extLst>
          </p:nvPr>
        </p:nvGraphicFramePr>
        <p:xfrm>
          <a:off x="3923928" y="1967669"/>
          <a:ext cx="5220072" cy="41440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ovéPole 8"/>
          <p:cNvSpPr txBox="1"/>
          <p:nvPr/>
        </p:nvSpPr>
        <p:spPr>
          <a:xfrm>
            <a:off x="7726553" y="6140906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370</a:t>
            </a:r>
          </a:p>
        </p:txBody>
      </p:sp>
    </p:spTree>
    <p:extLst>
      <p:ext uri="{BB962C8B-B14F-4D97-AF65-F5344CB8AC3E}">
        <p14:creationId xmlns:p14="http://schemas.microsoft.com/office/powerpoint/2010/main" val="41489076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ROZDÍL MEZI PITNOU A PRAMENITOU VODOU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8064896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Prakticky třetina obyvatel uvedla, že pramenitá voda se liší od pitné v tom, že je ze zdroje, pramene či vrtu, je přírodní</a:t>
            </a:r>
            <a:r>
              <a:rPr lang="cs-CZ" sz="14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45 </a:t>
            </a: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% obyvatel však netuší, jaký je rozdíl mezi pitnou a pramenitou vodou.</a:t>
            </a:r>
            <a:endParaRPr lang="en-US" sz="14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16" name="Graf 15"/>
          <p:cNvGraphicFramePr/>
          <p:nvPr>
            <p:extLst>
              <p:ext uri="{D42A27DB-BD31-4B8C-83A1-F6EECF244321}">
                <p14:modId xmlns:p14="http://schemas.microsoft.com/office/powerpoint/2010/main" val="3219202131"/>
              </p:ext>
            </p:extLst>
          </p:nvPr>
        </p:nvGraphicFramePr>
        <p:xfrm>
          <a:off x="575556" y="2134799"/>
          <a:ext cx="7776864" cy="3972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ovéPole 9"/>
          <p:cNvSpPr txBox="1"/>
          <p:nvPr/>
        </p:nvSpPr>
        <p:spPr>
          <a:xfrm>
            <a:off x="7726553" y="6140906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517</a:t>
            </a:r>
          </a:p>
        </p:txBody>
      </p:sp>
    </p:spTree>
    <p:extLst>
      <p:ext uri="{BB962C8B-B14F-4D97-AF65-F5344CB8AC3E}">
        <p14:creationId xmlns:p14="http://schemas.microsoft.com/office/powerpoint/2010/main" val="16640944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af 14">
            <a:extLst>
              <a:ext uri="{FF2B5EF4-FFF2-40B4-BE49-F238E27FC236}">
                <a16:creationId xmlns:a16="http://schemas.microsoft.com/office/drawing/2014/main" xmlns="" id="{BD755A87-680B-460F-B3EB-C7E7FB9215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5282981"/>
              </p:ext>
            </p:extLst>
          </p:nvPr>
        </p:nvGraphicFramePr>
        <p:xfrm>
          <a:off x="-47852" y="2313769"/>
          <a:ext cx="8459891" cy="3972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ROZDÍL MEZI MINERÁLNÍ A PRAMENITOU VODOU 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8064896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45 % obyvatel uvedlo, že minerální a pramenitá voda se liší v obsahu minerálů, minerálních látek</a:t>
            </a:r>
            <a:r>
              <a:rPr lang="cs-CZ" sz="14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Podobný </a:t>
            </a: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podíl obyvatel </a:t>
            </a:r>
            <a:r>
              <a:rPr lang="cs-CZ" sz="14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PŘIZNAL, ŽE </a:t>
            </a:r>
            <a:r>
              <a:rPr lang="cs-CZ" sz="1400" cap="all" dirty="0" err="1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NETUší</a:t>
            </a: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, jaký je rozdíl mezi pramenitou a minerální vodou.</a:t>
            </a:r>
            <a:endParaRPr lang="en-US" sz="14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7726553" y="6140906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517</a:t>
            </a:r>
          </a:p>
        </p:txBody>
      </p:sp>
    </p:spTree>
    <p:extLst>
      <p:ext uri="{BB962C8B-B14F-4D97-AF65-F5344CB8AC3E}">
        <p14:creationId xmlns:p14="http://schemas.microsoft.com/office/powerpoint/2010/main" val="4811644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ASPEKTY VÝBĚRU BALENÉ VODY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8064896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71 % lidí, kteří kupují balené vody, je vybírá podle perlivosti. </a:t>
            </a:r>
          </a:p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Dalšími nejčastěji zmiňovanými kritérii pro výběr jsou cena a druh balené vody. </a:t>
            </a:r>
            <a:endParaRPr lang="en-US" sz="14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16" name="Graf 15"/>
          <p:cNvGraphicFramePr/>
          <p:nvPr>
            <p:extLst>
              <p:ext uri="{D42A27DB-BD31-4B8C-83A1-F6EECF244321}">
                <p14:modId xmlns:p14="http://schemas.microsoft.com/office/powerpoint/2010/main" val="2395518797"/>
              </p:ext>
            </p:extLst>
          </p:nvPr>
        </p:nvGraphicFramePr>
        <p:xfrm>
          <a:off x="-495910" y="2148957"/>
          <a:ext cx="8339380" cy="3972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ovéPole 9"/>
          <p:cNvSpPr txBox="1"/>
          <p:nvPr/>
        </p:nvSpPr>
        <p:spPr>
          <a:xfrm>
            <a:off x="7726553" y="6140906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429</a:t>
            </a:r>
          </a:p>
        </p:txBody>
      </p:sp>
    </p:spTree>
    <p:extLst>
      <p:ext uri="{BB962C8B-B14F-4D97-AF65-F5344CB8AC3E}">
        <p14:creationId xmlns:p14="http://schemas.microsoft.com/office/powerpoint/2010/main" val="1288357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NECHTĚNÉ PŘÍDATNÉ LÁTKY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8064896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Lidé nejčastěji nechtějí mít v balené vodě konzervanty a chemické látky.</a:t>
            </a:r>
            <a:endParaRPr lang="en-US" sz="14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16" name="Graf 15"/>
          <p:cNvGraphicFramePr/>
          <p:nvPr>
            <p:extLst>
              <p:ext uri="{D42A27DB-BD31-4B8C-83A1-F6EECF244321}">
                <p14:modId xmlns:p14="http://schemas.microsoft.com/office/powerpoint/2010/main" val="3874212925"/>
              </p:ext>
            </p:extLst>
          </p:nvPr>
        </p:nvGraphicFramePr>
        <p:xfrm>
          <a:off x="1547664" y="2168156"/>
          <a:ext cx="5941640" cy="3972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ovéPole 9"/>
          <p:cNvSpPr txBox="1"/>
          <p:nvPr/>
        </p:nvSpPr>
        <p:spPr>
          <a:xfrm>
            <a:off x="7726553" y="6140906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58</a:t>
            </a:r>
          </a:p>
        </p:txBody>
      </p:sp>
    </p:spTree>
    <p:extLst>
      <p:ext uri="{BB962C8B-B14F-4D97-AF65-F5344CB8AC3E}">
        <p14:creationId xmlns:p14="http://schemas.microsoft.com/office/powerpoint/2010/main" val="4144373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ČTENÍ INFORMACÍ NA ETIKETÁCH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8064896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Polovina nákupčích balených vod nečte informace na etiketách vod. Pokud je čtou, tak je nejčastěji zajímá obsah </a:t>
            </a:r>
            <a:r>
              <a:rPr lang="cs-CZ" sz="1400" cap="all" dirty="0" err="1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minerálNÍCH</a:t>
            </a:r>
            <a:r>
              <a:rPr lang="cs-CZ" sz="14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 LÁTEK, složení.</a:t>
            </a:r>
            <a:endParaRPr lang="en-US" sz="14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16" name="Graf 15"/>
          <p:cNvGraphicFramePr/>
          <p:nvPr>
            <p:extLst>
              <p:ext uri="{D42A27DB-BD31-4B8C-83A1-F6EECF244321}">
                <p14:modId xmlns:p14="http://schemas.microsoft.com/office/powerpoint/2010/main" val="4214270479"/>
              </p:ext>
            </p:extLst>
          </p:nvPr>
        </p:nvGraphicFramePr>
        <p:xfrm>
          <a:off x="242047" y="2122786"/>
          <a:ext cx="7174476" cy="3972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ovéPole 9"/>
          <p:cNvSpPr txBox="1"/>
          <p:nvPr/>
        </p:nvSpPr>
        <p:spPr>
          <a:xfrm>
            <a:off x="7726553" y="6140906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429</a:t>
            </a:r>
          </a:p>
        </p:txBody>
      </p:sp>
      <p:sp>
        <p:nvSpPr>
          <p:cNvPr id="14" name="Zaoblený obdélníkový bublinový popisek 21">
            <a:extLst>
              <a:ext uri="{FF2B5EF4-FFF2-40B4-BE49-F238E27FC236}">
                <a16:creationId xmlns:a16="http://schemas.microsoft.com/office/drawing/2014/main" xmlns="" id="{15CBF287-D5B3-436B-A5E7-7F965F82842C}"/>
              </a:ext>
            </a:extLst>
          </p:cNvPr>
          <p:cNvSpPr/>
          <p:nvPr/>
        </p:nvSpPr>
        <p:spPr>
          <a:xfrm>
            <a:off x="6390176" y="4563598"/>
            <a:ext cx="1701183" cy="1127085"/>
          </a:xfrm>
          <a:prstGeom prst="wedgeRoundRectCallout">
            <a:avLst>
              <a:gd name="adj1" fmla="val -65670"/>
              <a:gd name="adj2" fmla="val 33549"/>
              <a:gd name="adj3" fmla="val 16667"/>
            </a:avLst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b="1" dirty="0">
                <a:solidFill>
                  <a:schemeClr val="tx1">
                    <a:lumMod val="75000"/>
                  </a:schemeClr>
                </a:solidFill>
              </a:rPr>
              <a:t>Lidé do 55 le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t ve srovnání se staršími významně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</a:rPr>
              <a:t>častěji nečtou informace na etiketách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balených vod. </a:t>
            </a:r>
          </a:p>
        </p:txBody>
      </p:sp>
    </p:spTree>
    <p:extLst>
      <p:ext uri="{BB962C8B-B14F-4D97-AF65-F5344CB8AC3E}">
        <p14:creationId xmlns:p14="http://schemas.microsoft.com/office/powerpoint/2010/main" val="42757771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TVRZENÍ A MÝTY 1/6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7560840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¾ populace souhlasí s tím, že minerálka obsahuje zdraví prospěšné látky a není to jen předražená voda.</a:t>
            </a:r>
            <a:endParaRPr lang="en-US" sz="14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7726553" y="6140906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517</a:t>
            </a:r>
          </a:p>
        </p:txBody>
      </p:sp>
      <p:graphicFrame>
        <p:nvGraphicFramePr>
          <p:cNvPr id="15" name="Graf 14">
            <a:extLst>
              <a:ext uri="{FF2B5EF4-FFF2-40B4-BE49-F238E27FC236}">
                <a16:creationId xmlns:a16="http://schemas.microsoft.com/office/drawing/2014/main" xmlns="" id="{EADCD5FD-BB3A-419C-8610-8A836F811D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9965334"/>
              </p:ext>
            </p:extLst>
          </p:nvPr>
        </p:nvGraphicFramePr>
        <p:xfrm>
          <a:off x="395536" y="1641169"/>
          <a:ext cx="7776864" cy="3490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1266" name="Picture 2" descr="Facts Outweigh Myths - A red | Clipart Panda - Free Clipart Images">
            <a:extLst>
              <a:ext uri="{FF2B5EF4-FFF2-40B4-BE49-F238E27FC236}">
                <a16:creationId xmlns:a16="http://schemas.microsoft.com/office/drawing/2014/main" xmlns="" id="{7B595F11-22BC-4F10-9C23-77704636C9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94" b="13364"/>
          <a:stretch/>
        </p:blipFill>
        <p:spPr bwMode="auto">
          <a:xfrm>
            <a:off x="467544" y="4904915"/>
            <a:ext cx="2016224" cy="1126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87508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af 14">
            <a:extLst>
              <a:ext uri="{FF2B5EF4-FFF2-40B4-BE49-F238E27FC236}">
                <a16:creationId xmlns:a16="http://schemas.microsoft.com/office/drawing/2014/main" xmlns="" id="{EADCD5FD-BB3A-419C-8610-8A836F811D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5940438"/>
              </p:ext>
            </p:extLst>
          </p:nvPr>
        </p:nvGraphicFramePr>
        <p:xfrm>
          <a:off x="319214" y="1765958"/>
          <a:ext cx="7776864" cy="3490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TVRZENÍ A MÝTY 2/6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8064896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Třetina obyvatel si myslí, že slabě a středně mineralizované vody se mohou pít bez omezení.</a:t>
            </a:r>
          </a:p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Více než polovina populace (60 %) se však domnívá, že minerálky se mohou pít jen v omezeném množství.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xmlns="" id="{89F3BEDF-E04D-4B9B-A25D-46D65ED3EB22}"/>
              </a:ext>
            </a:extLst>
          </p:cNvPr>
          <p:cNvSpPr txBox="1"/>
          <p:nvPr/>
        </p:nvSpPr>
        <p:spPr>
          <a:xfrm>
            <a:off x="7726553" y="6140906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517</a:t>
            </a:r>
          </a:p>
        </p:txBody>
      </p:sp>
      <p:pic>
        <p:nvPicPr>
          <p:cNvPr id="16" name="Picture 2" descr="Facts Outweigh Myths - A red | Clipart Panda - Free Clipart Images">
            <a:extLst>
              <a:ext uri="{FF2B5EF4-FFF2-40B4-BE49-F238E27FC236}">
                <a16:creationId xmlns:a16="http://schemas.microsoft.com/office/drawing/2014/main" xmlns="" id="{B5AD9E3B-DEC8-428D-AE92-07193B9B23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94" b="13364"/>
          <a:stretch/>
        </p:blipFill>
        <p:spPr bwMode="auto">
          <a:xfrm>
            <a:off x="467544" y="4904915"/>
            <a:ext cx="2016224" cy="1126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5852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26311" y="1349394"/>
            <a:ext cx="7429552" cy="4671994"/>
          </a:xfrm>
        </p:spPr>
        <p:txBody>
          <a:bodyPr/>
          <a:lstStyle/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2"/>
              </a:buBlip>
            </a:pPr>
            <a:r>
              <a:rPr lang="cs-CZ" sz="1400" b="1" dirty="0">
                <a:solidFill>
                  <a:srgbClr val="4E4E4E"/>
                </a:solidFill>
              </a:rPr>
              <a:t>Východisko: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sz="1200" dirty="0">
                <a:solidFill>
                  <a:schemeClr val="tx1"/>
                </a:solidFill>
              </a:rPr>
              <a:t>Společnost Médea </a:t>
            </a:r>
            <a:r>
              <a:rPr lang="cs-CZ" sz="1200" dirty="0" err="1">
                <a:solidFill>
                  <a:schemeClr val="tx1"/>
                </a:solidFill>
              </a:rPr>
              <a:t>Research</a:t>
            </a:r>
            <a:r>
              <a:rPr lang="cs-CZ" sz="1200" dirty="0">
                <a:solidFill>
                  <a:schemeClr val="tx1"/>
                </a:solidFill>
              </a:rPr>
              <a:t> realizovala pro </a:t>
            </a:r>
            <a:r>
              <a:rPr lang="cs-CZ" sz="1200" dirty="0" err="1">
                <a:solidFill>
                  <a:schemeClr val="tx1"/>
                </a:solidFill>
              </a:rPr>
              <a:t>AquaLife</a:t>
            </a:r>
            <a:r>
              <a:rPr lang="cs-CZ" sz="1200" dirty="0">
                <a:solidFill>
                  <a:schemeClr val="tx1"/>
                </a:solidFill>
              </a:rPr>
              <a:t> Institute kvantitativní výzkum, jehož cílem bylo prozkoumat znalosti, názory a postoje široké veřejnosti vůči balené vodě </a:t>
            </a:r>
            <a:r>
              <a:rPr lang="cs-CZ" sz="1200" dirty="0" smtClean="0">
                <a:solidFill>
                  <a:schemeClr val="tx1"/>
                </a:solidFill>
              </a:rPr>
              <a:t>(i </a:t>
            </a:r>
            <a:r>
              <a:rPr lang="cs-CZ" sz="1200" dirty="0">
                <a:solidFill>
                  <a:schemeClr val="tx1"/>
                </a:solidFill>
              </a:rPr>
              <a:t>ve srovnání s vodou </a:t>
            </a:r>
            <a:r>
              <a:rPr lang="cs-CZ" sz="1200" dirty="0" smtClean="0">
                <a:solidFill>
                  <a:schemeClr val="tx1"/>
                </a:solidFill>
              </a:rPr>
              <a:t>kohoutkovou).</a:t>
            </a:r>
            <a:endParaRPr lang="cs-CZ" sz="1200" dirty="0">
              <a:solidFill>
                <a:schemeClr val="tx1"/>
              </a:solidFill>
            </a:endParaRP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sz="1200" dirty="0">
                <a:solidFill>
                  <a:schemeClr val="tx1"/>
                </a:solidFill>
              </a:rPr>
              <a:t>Konkrétně se výzkum zabýval tím, jaké balené vody lidé nakupují, zda mezi nimi rozlišují, a </a:t>
            </a:r>
            <a:r>
              <a:rPr lang="cs-CZ" sz="1200" dirty="0" smtClean="0">
                <a:solidFill>
                  <a:schemeClr val="tx1"/>
                </a:solidFill>
              </a:rPr>
              <a:t>také mýty</a:t>
            </a:r>
            <a:r>
              <a:rPr lang="cs-CZ" sz="1200" dirty="0">
                <a:solidFill>
                  <a:schemeClr val="tx1"/>
                </a:solidFill>
              </a:rPr>
              <a:t>, které okolo konzumace balených vod panují</a:t>
            </a:r>
            <a:r>
              <a:rPr lang="cs-CZ" sz="1200" dirty="0" smtClean="0">
                <a:solidFill>
                  <a:schemeClr val="tx1"/>
                </a:solidFill>
              </a:rPr>
              <a:t>. </a:t>
            </a:r>
            <a:endParaRPr lang="cs-CZ" sz="1200" dirty="0">
              <a:solidFill>
                <a:schemeClr val="tx1"/>
              </a:solidFill>
            </a:endParaRPr>
          </a:p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2"/>
              </a:buBlip>
            </a:pPr>
            <a:r>
              <a:rPr lang="cs-CZ" sz="1200" b="1" dirty="0" smtClean="0">
                <a:solidFill>
                  <a:srgbClr val="4E4E4E"/>
                </a:solidFill>
              </a:rPr>
              <a:t>Sběr </a:t>
            </a:r>
            <a:r>
              <a:rPr lang="cs-CZ" sz="1200" b="1" dirty="0">
                <a:solidFill>
                  <a:srgbClr val="4E4E4E"/>
                </a:solidFill>
              </a:rPr>
              <a:t>dat: </a:t>
            </a:r>
          </a:p>
          <a:p>
            <a:pPr lvl="1" algn="just">
              <a:spcBef>
                <a:spcPts val="600"/>
              </a:spcBef>
              <a:buClr>
                <a:srgbClr val="92D050"/>
              </a:buClr>
            </a:pPr>
            <a:r>
              <a:rPr lang="cs-CZ" dirty="0" smtClean="0">
                <a:solidFill>
                  <a:schemeClr val="tx1"/>
                </a:solidFill>
              </a:rPr>
              <a:t>28. 4. - 4. </a:t>
            </a:r>
            <a:r>
              <a:rPr lang="cs-CZ" dirty="0">
                <a:solidFill>
                  <a:schemeClr val="tx1"/>
                </a:solidFill>
              </a:rPr>
              <a:t>5. 2021</a:t>
            </a:r>
          </a:p>
          <a:p>
            <a:pPr lvl="1" algn="just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Sběr dat probíhal formou online dotazování za pomoci respondenty samostatně vyplněného online dotazníku (metoda CAWI – </a:t>
            </a:r>
            <a:r>
              <a:rPr lang="cs-CZ" dirty="0" err="1">
                <a:solidFill>
                  <a:schemeClr val="tx1"/>
                </a:solidFill>
              </a:rPr>
              <a:t>Computer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Assisted</a:t>
            </a:r>
            <a:r>
              <a:rPr lang="cs-CZ" dirty="0">
                <a:solidFill>
                  <a:schemeClr val="tx1"/>
                </a:solidFill>
              </a:rPr>
              <a:t> Web </a:t>
            </a:r>
            <a:r>
              <a:rPr lang="cs-CZ" dirty="0" err="1">
                <a:solidFill>
                  <a:schemeClr val="tx1"/>
                </a:solidFill>
              </a:rPr>
              <a:t>Interviewing</a:t>
            </a:r>
            <a:r>
              <a:rPr lang="cs-CZ" dirty="0">
                <a:solidFill>
                  <a:schemeClr val="tx1"/>
                </a:solidFill>
              </a:rPr>
              <a:t>).</a:t>
            </a:r>
          </a:p>
          <a:p>
            <a:pPr lvl="1" algn="just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Dotazování bylo provedeno prostřednictvím online panelu respondentů společnosti MÉDEA RESEARCH.</a:t>
            </a:r>
          </a:p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2"/>
              </a:buBlip>
            </a:pPr>
            <a:r>
              <a:rPr lang="cs-CZ" sz="1200" b="1" dirty="0">
                <a:solidFill>
                  <a:srgbClr val="4E4E4E"/>
                </a:solidFill>
              </a:rPr>
              <a:t>Vzorek respondentů: </a:t>
            </a:r>
          </a:p>
          <a:p>
            <a:pPr lvl="1" algn="just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rgbClr val="4E4E4E"/>
                </a:solidFill>
              </a:rPr>
              <a:t>Cílová skupina: </a:t>
            </a:r>
            <a:r>
              <a:rPr lang="cs-CZ" dirty="0" smtClean="0">
                <a:solidFill>
                  <a:srgbClr val="4E4E4E"/>
                </a:solidFill>
              </a:rPr>
              <a:t>online </a:t>
            </a:r>
            <a:r>
              <a:rPr lang="cs-CZ" dirty="0">
                <a:solidFill>
                  <a:srgbClr val="4E4E4E"/>
                </a:solidFill>
              </a:rPr>
              <a:t>populace 18+</a:t>
            </a:r>
          </a:p>
          <a:p>
            <a:pPr lvl="1" algn="just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517 respondentů</a:t>
            </a:r>
          </a:p>
          <a:p>
            <a:pPr lvl="1" algn="just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rgbClr val="4E4E4E"/>
                </a:solidFill>
              </a:rPr>
              <a:t>Vzorek byl vybrán kombinací náhodného a kvótního výběru a byl převážen tak, aby byl reprezentativní na online populaci ČR z hlediska pohlaví, věkových skupin (18+), vzdělání, regionu a velikosti místa bydliště.</a:t>
            </a:r>
          </a:p>
          <a:p>
            <a:endParaRPr lang="cs-CZ" dirty="0">
              <a:solidFill>
                <a:srgbClr val="4E4E4E"/>
              </a:solidFill>
            </a:endParaRPr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4E4E4E"/>
                </a:solidFill>
              </a:rPr>
              <a:t>metodika </a:t>
            </a:r>
            <a:endParaRPr lang="cs-CZ" dirty="0">
              <a:solidFill>
                <a:srgbClr val="4E4E4E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TVRZENÍ A MÝTY 3/6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8064896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v populaci nepanuje shoda, co se týče vhodnosti minerálek pro děti. </a:t>
            </a:r>
            <a:r>
              <a:rPr lang="cs-CZ" sz="14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4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4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30 </a:t>
            </a: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% obyvatel se domnívá, že minerálky pro děti vhodné nejsou, Podobný podíl populace má opačný názor.</a:t>
            </a:r>
            <a:endParaRPr lang="en-US" sz="14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15" name="Graf 14">
            <a:extLst>
              <a:ext uri="{FF2B5EF4-FFF2-40B4-BE49-F238E27FC236}">
                <a16:creationId xmlns:a16="http://schemas.microsoft.com/office/drawing/2014/main" xmlns="" id="{EADCD5FD-BB3A-419C-8610-8A836F811D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6578307"/>
              </p:ext>
            </p:extLst>
          </p:nvPr>
        </p:nvGraphicFramePr>
        <p:xfrm>
          <a:off x="280179" y="1603886"/>
          <a:ext cx="7776864" cy="3490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ovéPole 8">
            <a:extLst>
              <a:ext uri="{FF2B5EF4-FFF2-40B4-BE49-F238E27FC236}">
                <a16:creationId xmlns:a16="http://schemas.microsoft.com/office/drawing/2014/main" xmlns="" id="{13E3A3AB-4E22-4617-87EA-8E09232C4716}"/>
              </a:ext>
            </a:extLst>
          </p:cNvPr>
          <p:cNvSpPr txBox="1"/>
          <p:nvPr/>
        </p:nvSpPr>
        <p:spPr>
          <a:xfrm>
            <a:off x="7726553" y="6140906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517</a:t>
            </a:r>
          </a:p>
        </p:txBody>
      </p:sp>
      <p:pic>
        <p:nvPicPr>
          <p:cNvPr id="16" name="Picture 2" descr="Facts Outweigh Myths - A red | Clipart Panda - Free Clipart Images">
            <a:extLst>
              <a:ext uri="{FF2B5EF4-FFF2-40B4-BE49-F238E27FC236}">
                <a16:creationId xmlns:a16="http://schemas.microsoft.com/office/drawing/2014/main" xmlns="" id="{FD7D7356-8A68-4FF2-A3A6-85D8B1904C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94" b="13364"/>
          <a:stretch/>
        </p:blipFill>
        <p:spPr bwMode="auto">
          <a:xfrm>
            <a:off x="467544" y="4904915"/>
            <a:ext cx="2016224" cy="1126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34236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af 14">
            <a:extLst>
              <a:ext uri="{FF2B5EF4-FFF2-40B4-BE49-F238E27FC236}">
                <a16:creationId xmlns:a16="http://schemas.microsoft.com/office/drawing/2014/main" xmlns="" id="{EADCD5FD-BB3A-419C-8610-8A836F811D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88346025"/>
              </p:ext>
            </p:extLst>
          </p:nvPr>
        </p:nvGraphicFramePr>
        <p:xfrm>
          <a:off x="343973" y="1882057"/>
          <a:ext cx="7776864" cy="3490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TVRZENÍ A MÝTY 4/6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8064896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Více než 40 % populace neví, jak jsou na tom minerálky s obsahem sodíku. </a:t>
            </a:r>
          </a:p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Pětina populace se však domnívá, že minerálky ho obsahují hodně, proto by se jim měli vyhýbat zejména lidé s vysokým krevním tlakem.</a:t>
            </a:r>
            <a:endParaRPr lang="en-US" sz="14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xmlns="" id="{F89DB8F5-F12E-497C-8403-69B9FEE07E86}"/>
              </a:ext>
            </a:extLst>
          </p:cNvPr>
          <p:cNvSpPr txBox="1"/>
          <p:nvPr/>
        </p:nvSpPr>
        <p:spPr>
          <a:xfrm>
            <a:off x="7726553" y="6140906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517</a:t>
            </a:r>
          </a:p>
        </p:txBody>
      </p:sp>
      <p:pic>
        <p:nvPicPr>
          <p:cNvPr id="16" name="Picture 2" descr="Facts Outweigh Myths - A red | Clipart Panda - Free Clipart Images">
            <a:extLst>
              <a:ext uri="{FF2B5EF4-FFF2-40B4-BE49-F238E27FC236}">
                <a16:creationId xmlns:a16="http://schemas.microsoft.com/office/drawing/2014/main" xmlns="" id="{D759A8DD-9F7E-467A-8F4F-0D6F96C2D2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94" b="13364"/>
          <a:stretch/>
        </p:blipFill>
        <p:spPr bwMode="auto">
          <a:xfrm>
            <a:off x="467544" y="4904915"/>
            <a:ext cx="2016224" cy="1126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76152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af 14">
            <a:extLst>
              <a:ext uri="{FF2B5EF4-FFF2-40B4-BE49-F238E27FC236}">
                <a16:creationId xmlns:a16="http://schemas.microsoft.com/office/drawing/2014/main" xmlns="" id="{EADCD5FD-BB3A-419C-8610-8A836F811D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7588963"/>
              </p:ext>
            </p:extLst>
          </p:nvPr>
        </p:nvGraphicFramePr>
        <p:xfrm>
          <a:off x="335339" y="1930132"/>
          <a:ext cx="7776864" cy="3490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TVRZENÍ A MÝTY 5/6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8064896" cy="12241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Více než čtvrtina populace neví, jaký mají minerálky vliv na ledviny.</a:t>
            </a:r>
          </a:p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31 % obyvatel se domnívá, že minerálky jsou v případě onemocnění močových cest včetně ledvin vhodnou součástí pitného režimu. </a:t>
            </a:r>
            <a:r>
              <a:rPr lang="cs-CZ" sz="14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4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4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22 </a:t>
            </a: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% obyvatel se však naopak domnívá, že minerálky podporují vznik ledvinových kamenů.</a:t>
            </a:r>
          </a:p>
          <a:p>
            <a:pPr>
              <a:spcBef>
                <a:spcPct val="20000"/>
              </a:spcBef>
              <a:defRPr/>
            </a:pPr>
            <a:endParaRPr lang="cs-CZ" sz="14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xmlns="" id="{8504D6A0-B64D-41C2-BDA3-CC90618DBEF3}"/>
              </a:ext>
            </a:extLst>
          </p:cNvPr>
          <p:cNvSpPr txBox="1"/>
          <p:nvPr/>
        </p:nvSpPr>
        <p:spPr>
          <a:xfrm>
            <a:off x="7726553" y="6140906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517</a:t>
            </a:r>
          </a:p>
        </p:txBody>
      </p:sp>
      <p:pic>
        <p:nvPicPr>
          <p:cNvPr id="16" name="Picture 2" descr="Facts Outweigh Myths - A red | Clipart Panda - Free Clipart Images">
            <a:extLst>
              <a:ext uri="{FF2B5EF4-FFF2-40B4-BE49-F238E27FC236}">
                <a16:creationId xmlns:a16="http://schemas.microsoft.com/office/drawing/2014/main" xmlns="" id="{07A9E983-0E3C-4EDE-96E9-06620091ED2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94" b="13364"/>
          <a:stretch/>
        </p:blipFill>
        <p:spPr bwMode="auto">
          <a:xfrm>
            <a:off x="467544" y="4904915"/>
            <a:ext cx="2016224" cy="1126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75053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TVRZENÍ A MÝTY 6/6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8064896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40 % obyvatel ČR se domnívá, že lahev mění na slunci minerálku v nebezpečný obsah. </a:t>
            </a:r>
            <a:r>
              <a:rPr lang="cs-CZ" sz="14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S </a:t>
            </a: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tím, že působení slunce na lahev nemusí mít vliv </a:t>
            </a:r>
            <a:r>
              <a:rPr lang="cs-CZ" sz="14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4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4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na </a:t>
            </a: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její obsah, souhlasí pouze 15 % populace.</a:t>
            </a:r>
            <a:endParaRPr lang="en-US" sz="14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15" name="Graf 14">
            <a:extLst>
              <a:ext uri="{FF2B5EF4-FFF2-40B4-BE49-F238E27FC236}">
                <a16:creationId xmlns:a16="http://schemas.microsoft.com/office/drawing/2014/main" xmlns="" id="{EADCD5FD-BB3A-419C-8610-8A836F811D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2460689"/>
              </p:ext>
            </p:extLst>
          </p:nvPr>
        </p:nvGraphicFramePr>
        <p:xfrm>
          <a:off x="346911" y="1844824"/>
          <a:ext cx="7776864" cy="3490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ovéPole 8">
            <a:extLst>
              <a:ext uri="{FF2B5EF4-FFF2-40B4-BE49-F238E27FC236}">
                <a16:creationId xmlns:a16="http://schemas.microsoft.com/office/drawing/2014/main" xmlns="" id="{3ADE737F-D4B6-43A6-BBE2-809E9F2F75C5}"/>
              </a:ext>
            </a:extLst>
          </p:cNvPr>
          <p:cNvSpPr txBox="1"/>
          <p:nvPr/>
        </p:nvSpPr>
        <p:spPr>
          <a:xfrm>
            <a:off x="7726553" y="6140906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517</a:t>
            </a:r>
          </a:p>
        </p:txBody>
      </p:sp>
      <p:pic>
        <p:nvPicPr>
          <p:cNvPr id="16" name="Picture 2" descr="Facts Outweigh Myths - A red | Clipart Panda - Free Clipart Images">
            <a:extLst>
              <a:ext uri="{FF2B5EF4-FFF2-40B4-BE49-F238E27FC236}">
                <a16:creationId xmlns:a16="http://schemas.microsoft.com/office/drawing/2014/main" xmlns="" id="{FC1AC511-1568-4FE3-B98F-28302B55E0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94" b="13364"/>
          <a:stretch/>
        </p:blipFill>
        <p:spPr bwMode="auto">
          <a:xfrm>
            <a:off x="467544" y="4904915"/>
            <a:ext cx="2016224" cy="1126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52457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1214414" y="2928934"/>
            <a:ext cx="6715172" cy="933472"/>
          </a:xfrm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cs-CZ" sz="2200" dirty="0" smtClean="0">
                <a:solidFill>
                  <a:srgbClr val="4E4E4E"/>
                </a:solidFill>
              </a:rPr>
              <a:t>DĚKUJEME ZA POZORNOST!</a:t>
            </a:r>
            <a:endParaRPr lang="cs-CZ" sz="2000" dirty="0">
              <a:solidFill>
                <a:srgbClr val="4E4E4E"/>
              </a:solidFill>
            </a:endParaRPr>
          </a:p>
        </p:txBody>
      </p:sp>
      <p:pic>
        <p:nvPicPr>
          <p:cNvPr id="4" name="Obrázek 7" descr="twitter ALI profilovk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2915816" y="620688"/>
            <a:ext cx="3105580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652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0"/>
            <a:ext cx="8218812" cy="468000"/>
          </a:xfrm>
        </p:spPr>
        <p:txBody>
          <a:bodyPr/>
          <a:lstStyle/>
          <a:p>
            <a:r>
              <a:rPr lang="cs-CZ" dirty="0">
                <a:solidFill>
                  <a:srgbClr val="4E4E4E"/>
                </a:solidFill>
              </a:rPr>
              <a:t>základní </a:t>
            </a:r>
            <a:r>
              <a:rPr lang="cs-CZ" dirty="0" err="1">
                <a:solidFill>
                  <a:srgbClr val="4E4E4E"/>
                </a:solidFill>
              </a:rPr>
              <a:t>cs</a:t>
            </a:r>
            <a:r>
              <a:rPr lang="cs-CZ" dirty="0">
                <a:solidFill>
                  <a:srgbClr val="4E4E4E"/>
                </a:solidFill>
              </a:rPr>
              <a:t> výzkumu + demografie</a:t>
            </a:r>
          </a:p>
        </p:txBody>
      </p:sp>
      <p:sp>
        <p:nvSpPr>
          <p:cNvPr id="7" name="Zaoblený obdélník 6"/>
          <p:cNvSpPr/>
          <p:nvPr/>
        </p:nvSpPr>
        <p:spPr>
          <a:xfrm>
            <a:off x="2267744" y="1272826"/>
            <a:ext cx="6120680" cy="599868"/>
          </a:xfrm>
          <a:prstGeom prst="roundRect">
            <a:avLst/>
          </a:prstGeom>
          <a:noFill/>
          <a:ln w="190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ástupný symbol pro obsah 3"/>
          <p:cNvSpPr txBox="1">
            <a:spLocks/>
          </p:cNvSpPr>
          <p:nvPr/>
        </p:nvSpPr>
        <p:spPr>
          <a:xfrm>
            <a:off x="2339752" y="1340768"/>
            <a:ext cx="5832648" cy="864096"/>
          </a:xfrm>
          <a:prstGeom prst="rect">
            <a:avLst/>
          </a:prstGeom>
        </p:spPr>
        <p:txBody>
          <a:bodyPr vert="horz" lIns="91440" tIns="45720" rIns="91440" bIns="46800" rtlCol="0">
            <a:noAutofit/>
          </a:bodyPr>
          <a:lstStyle/>
          <a:p>
            <a:pPr marL="177800" lvl="0" indent="-177800">
              <a:spcAft>
                <a:spcPts val="600"/>
              </a:spcAft>
              <a:buBlip>
                <a:blip r:embed="rId2"/>
              </a:buBlip>
              <a:defRPr/>
            </a:pPr>
            <a:r>
              <a:rPr lang="cs-CZ" sz="1050" noProof="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Základní </a:t>
            </a:r>
            <a:r>
              <a:rPr lang="cs-CZ" sz="105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kumimoji="0" lang="cs-CZ" sz="1050" b="0" i="0" u="none" strike="noStrike" kern="1200" cap="none" spc="0" normalizeH="0" baseline="0" noProof="0" dirty="0" err="1">
                <a:ln>
                  <a:noFill/>
                </a:ln>
                <a:solidFill>
                  <a:srgbClr val="4E4E4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ílová</a:t>
            </a:r>
            <a:r>
              <a:rPr kumimoji="0" lang="cs-CZ" sz="1050" b="0" i="0" u="none" strike="noStrike" kern="1200" cap="none" spc="0" normalizeH="0" baseline="0" noProof="0" dirty="0">
                <a:ln>
                  <a:noFill/>
                </a:ln>
                <a:solidFill>
                  <a:srgbClr val="4E4E4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 skupina:</a:t>
            </a:r>
            <a:r>
              <a:rPr kumimoji="0" lang="cs-CZ" sz="1050" b="0" i="0" u="none" strike="noStrike" kern="1200" cap="none" spc="0" normalizeH="0" noProof="0" dirty="0">
                <a:ln>
                  <a:noFill/>
                </a:ln>
                <a:solidFill>
                  <a:srgbClr val="4E4E4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kumimoji="0" lang="cs-CZ" sz="1050" b="1" i="0" u="none" strike="noStrike" kern="1200" cap="none" spc="0" normalizeH="0" noProof="0" dirty="0" smtClean="0">
                <a:ln>
                  <a:noFill/>
                </a:ln>
                <a:solidFill>
                  <a:srgbClr val="4E4E4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online </a:t>
            </a:r>
            <a:r>
              <a:rPr lang="cs-CZ" sz="1050" b="1" noProof="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</a:t>
            </a:r>
            <a:r>
              <a:rPr lang="cs-CZ" sz="1050" b="1" dirty="0" err="1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opulace</a:t>
            </a:r>
            <a:r>
              <a:rPr lang="cs-CZ" sz="1050" b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18+</a:t>
            </a:r>
          </a:p>
          <a:p>
            <a:pPr marL="177800" marR="0" lvl="0" indent="-177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cs-CZ" sz="105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517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cs-CZ" sz="1050" b="0" i="0" u="none" strike="noStrike" kern="1200" cap="none" spc="0" normalizeH="0" baseline="0" noProof="0" dirty="0">
              <a:ln>
                <a:noFill/>
              </a:ln>
              <a:solidFill>
                <a:srgbClr val="4E4E4E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4" name="Obrázek 13" descr="7616476-velka-rozmanita-dav-lida-ha-lkovitou-postavia-ku-barevna-socia-lna-ma-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1196752"/>
            <a:ext cx="1088132" cy="1088132"/>
          </a:xfrm>
          <a:prstGeom prst="rect">
            <a:avLst/>
          </a:prstGeom>
        </p:spPr>
      </p:pic>
      <p:graphicFrame>
        <p:nvGraphicFramePr>
          <p:cNvPr id="13" name="Zástupný symbol pro obsah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10001265"/>
              </p:ext>
            </p:extLst>
          </p:nvPr>
        </p:nvGraphicFramePr>
        <p:xfrm>
          <a:off x="457200" y="2272806"/>
          <a:ext cx="2242592" cy="1828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Zástupný symbol pro obsah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5563552"/>
              </p:ext>
            </p:extLst>
          </p:nvPr>
        </p:nvGraphicFramePr>
        <p:xfrm>
          <a:off x="2771800" y="2005444"/>
          <a:ext cx="3312368" cy="10857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7" name="Zástupný symbol pro obsah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1429684"/>
              </p:ext>
            </p:extLst>
          </p:nvPr>
        </p:nvGraphicFramePr>
        <p:xfrm>
          <a:off x="2941419" y="5027393"/>
          <a:ext cx="3178698" cy="12441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9" name="Zástupný symbol pro obsah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253174"/>
              </p:ext>
            </p:extLst>
          </p:nvPr>
        </p:nvGraphicFramePr>
        <p:xfrm>
          <a:off x="6277803" y="2132178"/>
          <a:ext cx="2520280" cy="39388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0" name="Zástupný symbol pro obsah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8905975"/>
              </p:ext>
            </p:extLst>
          </p:nvPr>
        </p:nvGraphicFramePr>
        <p:xfrm>
          <a:off x="251520" y="4101605"/>
          <a:ext cx="252028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5" name="Zástupný symbol pro obsah 13">
            <a:extLst>
              <a:ext uri="{FF2B5EF4-FFF2-40B4-BE49-F238E27FC236}">
                <a16:creationId xmlns:a16="http://schemas.microsoft.com/office/drawing/2014/main" xmlns="" id="{92BF2437-F7D4-4A6B-9C12-523F1E4203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2285442"/>
              </p:ext>
            </p:extLst>
          </p:nvPr>
        </p:nvGraphicFramePr>
        <p:xfrm>
          <a:off x="2892387" y="3183014"/>
          <a:ext cx="3178698" cy="1614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NÁKUP BALENÝCH VOD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8064896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Balenou vodu alespoň občas kupuje 83 % obyvatel</a:t>
            </a: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</a:t>
            </a:r>
            <a:r>
              <a:rPr lang="cs-CZ" sz="14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MINIMÁLNĚ </a:t>
            </a: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jednou týdně kupuje balené vody bezmála třetina nákupčích balených vod.</a:t>
            </a:r>
            <a:endParaRPr lang="en-US" sz="14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  <a:p>
            <a:pPr>
              <a:spcBef>
                <a:spcPct val="20000"/>
              </a:spcBef>
              <a:defRPr/>
            </a:pPr>
            <a:endParaRPr lang="en-US" sz="14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755576" y="6140906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517</a:t>
            </a:r>
          </a:p>
        </p:txBody>
      </p:sp>
      <p:graphicFrame>
        <p:nvGraphicFramePr>
          <p:cNvPr id="15" name="Graf 14">
            <a:extLst>
              <a:ext uri="{FF2B5EF4-FFF2-40B4-BE49-F238E27FC236}">
                <a16:creationId xmlns:a16="http://schemas.microsoft.com/office/drawing/2014/main" xmlns="" id="{5123D165-DFEF-4388-BD5F-46EBE0701B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3675230"/>
              </p:ext>
            </p:extLst>
          </p:nvPr>
        </p:nvGraphicFramePr>
        <p:xfrm>
          <a:off x="224901" y="2348880"/>
          <a:ext cx="4752528" cy="3231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Graf 10">
            <a:extLst>
              <a:ext uri="{FF2B5EF4-FFF2-40B4-BE49-F238E27FC236}">
                <a16:creationId xmlns:a16="http://schemas.microsoft.com/office/drawing/2014/main" xmlns="" id="{5123D165-DFEF-4388-BD5F-46EBE0701B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08319093"/>
              </p:ext>
            </p:extLst>
          </p:nvPr>
        </p:nvGraphicFramePr>
        <p:xfrm>
          <a:off x="3822367" y="2348880"/>
          <a:ext cx="4824536" cy="3231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TextovéPole 15">
            <a:extLst>
              <a:ext uri="{FF2B5EF4-FFF2-40B4-BE49-F238E27FC236}">
                <a16:creationId xmlns:a16="http://schemas.microsoft.com/office/drawing/2014/main" xmlns="" id="{A728CE1D-BE0E-4024-ACB6-A33330D40D10}"/>
              </a:ext>
            </a:extLst>
          </p:cNvPr>
          <p:cNvSpPr txBox="1"/>
          <p:nvPr/>
        </p:nvSpPr>
        <p:spPr>
          <a:xfrm>
            <a:off x="7726553" y="6140906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429</a:t>
            </a:r>
          </a:p>
        </p:txBody>
      </p:sp>
    </p:spTree>
    <p:extLst>
      <p:ext uri="{BB962C8B-B14F-4D97-AF65-F5344CB8AC3E}">
        <p14:creationId xmlns:p14="http://schemas.microsoft.com/office/powerpoint/2010/main" val="322633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SPOTŘEBITELÉ BALENÝCH VOD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8064896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4/5 nákupčích balených vod kupují balené vody pro sebe. </a:t>
            </a:r>
          </a:p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Pro děti kupuje balené vody 38 % této cílové skupiny.</a:t>
            </a:r>
            <a:endParaRPr lang="en-US" sz="14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16" name="Graf 15"/>
          <p:cNvGraphicFramePr/>
          <p:nvPr>
            <p:extLst>
              <p:ext uri="{D42A27DB-BD31-4B8C-83A1-F6EECF244321}">
                <p14:modId xmlns:p14="http://schemas.microsoft.com/office/powerpoint/2010/main" val="3974175749"/>
              </p:ext>
            </p:extLst>
          </p:nvPr>
        </p:nvGraphicFramePr>
        <p:xfrm>
          <a:off x="1475656" y="2155655"/>
          <a:ext cx="5941640" cy="3972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ovéPole 9"/>
          <p:cNvSpPr txBox="1"/>
          <p:nvPr/>
        </p:nvSpPr>
        <p:spPr>
          <a:xfrm>
            <a:off x="7726553" y="6140906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429</a:t>
            </a:r>
          </a:p>
        </p:txBody>
      </p:sp>
    </p:spTree>
    <p:extLst>
      <p:ext uri="{BB962C8B-B14F-4D97-AF65-F5344CB8AC3E}">
        <p14:creationId xmlns:p14="http://schemas.microsoft.com/office/powerpoint/2010/main" val="330029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VYUŽITÍ BALENÝCH VOD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8064896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kromě pití využívají lidé Balené vody nejčastěji k vaření, přípravě pokrmů pro děti či na hygienu, omytí se v autě, na chatě apod.</a:t>
            </a:r>
            <a:endParaRPr lang="en-US" sz="14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16" name="Graf 15"/>
          <p:cNvGraphicFramePr/>
          <p:nvPr>
            <p:extLst>
              <p:ext uri="{D42A27DB-BD31-4B8C-83A1-F6EECF244321}">
                <p14:modId xmlns:p14="http://schemas.microsoft.com/office/powerpoint/2010/main" val="3609637555"/>
              </p:ext>
            </p:extLst>
          </p:nvPr>
        </p:nvGraphicFramePr>
        <p:xfrm>
          <a:off x="1763284" y="2168156"/>
          <a:ext cx="5941640" cy="3972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extovéPole 16">
            <a:extLst>
              <a:ext uri="{FF2B5EF4-FFF2-40B4-BE49-F238E27FC236}">
                <a16:creationId xmlns:a16="http://schemas.microsoft.com/office/drawing/2014/main" xmlns="" id="{9C6B7832-2635-428A-BFFC-926BD1BD3B01}"/>
              </a:ext>
            </a:extLst>
          </p:cNvPr>
          <p:cNvSpPr txBox="1"/>
          <p:nvPr/>
        </p:nvSpPr>
        <p:spPr>
          <a:xfrm>
            <a:off x="7726553" y="6140906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429</a:t>
            </a:r>
          </a:p>
        </p:txBody>
      </p:sp>
    </p:spTree>
    <p:extLst>
      <p:ext uri="{BB962C8B-B14F-4D97-AF65-F5344CB8AC3E}">
        <p14:creationId xmlns:p14="http://schemas.microsoft.com/office/powerpoint/2010/main" val="244443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STŘÍDÁNÍ BALENÝCH VOD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8064896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17 % lidí, kteří kupují balené vody, je věrných Pouze jedné značce balených vod. Ostatní nákupčí střídají více značek.</a:t>
            </a:r>
            <a:endParaRPr lang="en-US" sz="14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15" name="Graf 14">
            <a:extLst>
              <a:ext uri="{FF2B5EF4-FFF2-40B4-BE49-F238E27FC236}">
                <a16:creationId xmlns:a16="http://schemas.microsoft.com/office/drawing/2014/main" xmlns="" id="{5123D165-DFEF-4388-BD5F-46EBE0701B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0175304"/>
              </p:ext>
            </p:extLst>
          </p:nvPr>
        </p:nvGraphicFramePr>
        <p:xfrm>
          <a:off x="1259632" y="2492896"/>
          <a:ext cx="5544616" cy="3231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TextovéPole 15">
            <a:extLst>
              <a:ext uri="{FF2B5EF4-FFF2-40B4-BE49-F238E27FC236}">
                <a16:creationId xmlns:a16="http://schemas.microsoft.com/office/drawing/2014/main" xmlns="" id="{FC9F6624-7EC6-409E-B247-76D1E6AE05E0}"/>
              </a:ext>
            </a:extLst>
          </p:cNvPr>
          <p:cNvSpPr txBox="1"/>
          <p:nvPr/>
        </p:nvSpPr>
        <p:spPr>
          <a:xfrm>
            <a:off x="7726553" y="6140906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429</a:t>
            </a:r>
          </a:p>
        </p:txBody>
      </p:sp>
    </p:spTree>
    <p:extLst>
      <p:ext uri="{BB962C8B-B14F-4D97-AF65-F5344CB8AC3E}">
        <p14:creationId xmlns:p14="http://schemas.microsoft.com/office/powerpoint/2010/main" val="277543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NEJČASTĚJI KUPOVANÝ TYP BALENÉ VODY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8064896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43 % nákupčích balených vod nejčastěji kupuje minerální vodu. </a:t>
            </a:r>
          </a:p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druhým nejčastěji kupovaným typem balené vody je voda pramenitá.</a:t>
            </a:r>
            <a:endParaRPr lang="en-US" sz="14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14" name="Zaoblený obdélníkový bublinový popisek 21">
            <a:extLst>
              <a:ext uri="{FF2B5EF4-FFF2-40B4-BE49-F238E27FC236}">
                <a16:creationId xmlns:a16="http://schemas.microsoft.com/office/drawing/2014/main" xmlns="" id="{B4B1EBA2-EB9E-47A0-8B85-0EA6EC95F48F}"/>
              </a:ext>
            </a:extLst>
          </p:cNvPr>
          <p:cNvSpPr/>
          <p:nvPr/>
        </p:nvSpPr>
        <p:spPr>
          <a:xfrm>
            <a:off x="856247" y="5353939"/>
            <a:ext cx="7585076" cy="595342"/>
          </a:xfrm>
          <a:prstGeom prst="wedgeRoundRectCallout">
            <a:avLst>
              <a:gd name="adj1" fmla="val -12527"/>
              <a:gd name="adj2" fmla="val -87938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b="1" dirty="0">
                <a:solidFill>
                  <a:schemeClr val="tx1">
                    <a:lumMod val="75000"/>
                  </a:schemeClr>
                </a:solidFill>
              </a:rPr>
              <a:t>Muži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, ve srovnání se ženami, významně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</a:rPr>
              <a:t>častěji uváděli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, že z balených vod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</a:rPr>
              <a:t>nejčastěji kupují minerální vodu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(49 %).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cs-CZ" sz="900" dirty="0">
              <a:solidFill>
                <a:schemeClr val="tx1">
                  <a:lumMod val="7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b="1" dirty="0">
                <a:solidFill>
                  <a:schemeClr val="tx1">
                    <a:lumMod val="75000"/>
                  </a:schemeClr>
                </a:solidFill>
              </a:rPr>
              <a:t>Mladí lidé do 35 let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ve srovnání s lidmi nad 55 let významně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</a:rPr>
              <a:t>častěji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 uváděli, že nejčastěji </a:t>
            </a:r>
            <a:r>
              <a:rPr lang="cs-CZ" sz="900" b="1" dirty="0">
                <a:solidFill>
                  <a:schemeClr val="tx1">
                    <a:lumMod val="75000"/>
                  </a:schemeClr>
                </a:solidFill>
              </a:rPr>
              <a:t>kupují vodu pitnou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.</a:t>
            </a:r>
          </a:p>
        </p:txBody>
      </p:sp>
      <p:graphicFrame>
        <p:nvGraphicFramePr>
          <p:cNvPr id="15" name="Graf 14">
            <a:extLst>
              <a:ext uri="{FF2B5EF4-FFF2-40B4-BE49-F238E27FC236}">
                <a16:creationId xmlns:a16="http://schemas.microsoft.com/office/drawing/2014/main" xmlns="" id="{5123D165-DFEF-4388-BD5F-46EBE0701B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2196660"/>
              </p:ext>
            </p:extLst>
          </p:nvPr>
        </p:nvGraphicFramePr>
        <p:xfrm>
          <a:off x="714400" y="2099144"/>
          <a:ext cx="7710028" cy="3231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TextovéPole 15">
            <a:extLst>
              <a:ext uri="{FF2B5EF4-FFF2-40B4-BE49-F238E27FC236}">
                <a16:creationId xmlns:a16="http://schemas.microsoft.com/office/drawing/2014/main" xmlns="" id="{8E8291BF-C5A3-458D-B6D4-D25578B181B3}"/>
              </a:ext>
            </a:extLst>
          </p:cNvPr>
          <p:cNvSpPr txBox="1"/>
          <p:nvPr/>
        </p:nvSpPr>
        <p:spPr>
          <a:xfrm>
            <a:off x="7726553" y="6140906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429</a:t>
            </a:r>
          </a:p>
        </p:txBody>
      </p:sp>
    </p:spTree>
    <p:extLst>
      <p:ext uri="{BB962C8B-B14F-4D97-AF65-F5344CB8AC3E}">
        <p14:creationId xmlns:p14="http://schemas.microsoft.com/office/powerpoint/2010/main" val="425887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Graf 16">
            <a:extLst>
              <a:ext uri="{FF2B5EF4-FFF2-40B4-BE49-F238E27FC236}">
                <a16:creationId xmlns:a16="http://schemas.microsoft.com/office/drawing/2014/main" xmlns="" id="{87647D9F-8B9D-4C6B-986F-570E1C16FB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422236"/>
              </p:ext>
            </p:extLst>
          </p:nvPr>
        </p:nvGraphicFramePr>
        <p:xfrm>
          <a:off x="179512" y="2170808"/>
          <a:ext cx="7710028" cy="406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DŮVODY NÁKUPU BALENÝCH </a:t>
            </a:r>
            <a:r>
              <a:rPr lang="cs-CZ" sz="2000" dirty="0" smtClean="0">
                <a:solidFill>
                  <a:srgbClr val="4E4E4E"/>
                </a:solidFill>
              </a:rPr>
              <a:t>VOD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8064896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43 % nákupčích balených vod uvedlo, že je kupují, protože se s nimi snadno dodržuje pitný režim. </a:t>
            </a:r>
            <a:r>
              <a:rPr lang="cs-CZ" sz="14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40 </a:t>
            </a: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% této CS kupuje balené vody z důvodu, že obsahují zdraví prospěšné látky.</a:t>
            </a: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xmlns="" id="{EF956262-33EC-491D-AC4C-74B04B6156E9}"/>
              </a:ext>
            </a:extLst>
          </p:cNvPr>
          <p:cNvSpPr txBox="1"/>
          <p:nvPr/>
        </p:nvSpPr>
        <p:spPr>
          <a:xfrm>
            <a:off x="7726553" y="6140906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429</a:t>
            </a:r>
          </a:p>
        </p:txBody>
      </p:sp>
    </p:spTree>
    <p:extLst>
      <p:ext uri="{BB962C8B-B14F-4D97-AF65-F5344CB8AC3E}">
        <p14:creationId xmlns:p14="http://schemas.microsoft.com/office/powerpoint/2010/main" val="2682531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ávěrečná zpráva MAGNESIA AD-TRIX_140401">
  <a:themeElements>
    <a:clrScheme name="alex">
      <a:dk1>
        <a:srgbClr val="5F5F5F"/>
      </a:dk1>
      <a:lt1>
        <a:srgbClr val="FFFFFF"/>
      </a:lt1>
      <a:dk2>
        <a:srgbClr val="474747"/>
      </a:dk2>
      <a:lt2>
        <a:srgbClr val="FFFFFF"/>
      </a:lt2>
      <a:accent1>
        <a:srgbClr val="49711E"/>
      </a:accent1>
      <a:accent2>
        <a:srgbClr val="6DAA2D"/>
      </a:accent2>
      <a:accent3>
        <a:srgbClr val="BDE296"/>
      </a:accent3>
      <a:accent4>
        <a:srgbClr val="D3ECB9"/>
      </a:accent4>
      <a:accent5>
        <a:srgbClr val="E9F5DB"/>
      </a:accent5>
      <a:accent6>
        <a:srgbClr val="B5BBCA"/>
      </a:accent6>
      <a:hlink>
        <a:srgbClr val="92D050"/>
      </a:hlink>
      <a:folHlink>
        <a:srgbClr val="92D050"/>
      </a:folHlink>
    </a:clrScheme>
    <a:fontScheme name="Alex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ití písm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Závěrečná zpráva MAGNESIA AD-TRIX_140401</Template>
  <TotalTime>30650</TotalTime>
  <Words>1034</Words>
  <Application>Microsoft Office PowerPoint</Application>
  <PresentationFormat>Předvádění na obrazovce (4:3)</PresentationFormat>
  <Paragraphs>166</Paragraphs>
  <Slides>24</Slides>
  <Notes>22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5" baseType="lpstr">
      <vt:lpstr>Závěrečná zpráva MAGNESIA AD-TRIX_140401</vt:lpstr>
      <vt:lpstr>BALENÁ VODA zpráva z průzkumu</vt:lpstr>
      <vt:lpstr>metodika </vt:lpstr>
      <vt:lpstr>základní cs výzkumu + demografie</vt:lpstr>
      <vt:lpstr>NÁKUP BALENÝCH VOD</vt:lpstr>
      <vt:lpstr>SPOTŘEBITELÉ BALENÝCH VOD</vt:lpstr>
      <vt:lpstr>VYUŽITÍ BALENÝCH VOD</vt:lpstr>
      <vt:lpstr>STŘÍDÁNÍ BALENÝCH VOD</vt:lpstr>
      <vt:lpstr>NEJČASTĚJI KUPOVANÝ TYP BALENÉ VODY</vt:lpstr>
      <vt:lpstr>DŮVODY NÁKUPU BALENÝCH VOD</vt:lpstr>
      <vt:lpstr>PROČ NEKUPUJÍ BALENÉ VODY</vt:lpstr>
      <vt:lpstr>PRODEJ A ÚPRAVA BALENÉ VODY Z KOHOUTKU</vt:lpstr>
      <vt:lpstr>ZNAČENÍ BALENÉ VODY Z KOHOUTKU</vt:lpstr>
      <vt:lpstr>ROZDÍL MEZI PITNOU A PRAMENITOU VODOU</vt:lpstr>
      <vt:lpstr>ROZDÍL MEZI MINERÁLNÍ A PRAMENITOU VODOU </vt:lpstr>
      <vt:lpstr>ASPEKTY VÝBĚRU BALENÉ VODY</vt:lpstr>
      <vt:lpstr>NECHTĚNÉ PŘÍDATNÉ LÁTKY</vt:lpstr>
      <vt:lpstr>ČTENÍ INFORMACÍ NA ETIKETÁCH</vt:lpstr>
      <vt:lpstr>TVRZENÍ A MÝTY 1/6</vt:lpstr>
      <vt:lpstr>TVRZENÍ A MÝTY 2/6</vt:lpstr>
      <vt:lpstr>TVRZENÍ A MÝTY 3/6</vt:lpstr>
      <vt:lpstr>TVRZENÍ A MÝTY 4/6</vt:lpstr>
      <vt:lpstr>TVRZENÍ A MÝTY 5/6</vt:lpstr>
      <vt:lpstr>TVRZENÍ A MÝTY 6/6</vt:lpstr>
      <vt:lpstr>DĚKUJEME ZA POZORNOST!</vt:lpstr>
    </vt:vector>
  </TitlesOfParts>
  <Company>MÉDEA a.s.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VÝZKUM AD-TRIX MAGNESIA</dc:title>
  <dc:creator>lkop</dc:creator>
  <cp:lastModifiedBy>pperlikova</cp:lastModifiedBy>
  <cp:revision>4738</cp:revision>
  <cp:lastPrinted>2020-07-29T06:16:44Z</cp:lastPrinted>
  <dcterms:created xsi:type="dcterms:W3CDTF">2014-04-07T11:54:03Z</dcterms:created>
  <dcterms:modified xsi:type="dcterms:W3CDTF">2021-05-31T13:52:26Z</dcterms:modified>
</cp:coreProperties>
</file>