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ppt/theme/themeOverride9.xml" ContentType="application/vnd.openxmlformats-officedocument.themeOverride+xml"/>
  <Override PartName="/ppt/charts/chart11.xml" ContentType="application/vnd.openxmlformats-officedocument.drawingml.chart+xml"/>
  <Override PartName="/ppt/theme/themeOverride10.xml" ContentType="application/vnd.openxmlformats-officedocument.themeOverride+xml"/>
  <Override PartName="/ppt/notesSlides/notesSlide4.xml" ContentType="application/vnd.openxmlformats-officedocument.presentationml.notesSlide+xml"/>
  <Override PartName="/ppt/charts/chart12.xml" ContentType="application/vnd.openxmlformats-officedocument.drawingml.chart+xml"/>
  <Override PartName="/ppt/theme/themeOverride11.xml" ContentType="application/vnd.openxmlformats-officedocument.themeOverride+xml"/>
  <Override PartName="/ppt/charts/chart13.xml" ContentType="application/vnd.openxmlformats-officedocument.drawingml.chart+xml"/>
  <Override PartName="/ppt/theme/themeOverride12.xml" ContentType="application/vnd.openxmlformats-officedocument.themeOverride+xml"/>
  <Override PartName="/ppt/charts/chart14.xml" ContentType="application/vnd.openxmlformats-officedocument.drawingml.chart+xml"/>
  <Override PartName="/ppt/theme/themeOverride13.xml" ContentType="application/vnd.openxmlformats-officedocument.themeOverride+xml"/>
  <Override PartName="/ppt/charts/chart15.xml" ContentType="application/vnd.openxmlformats-officedocument.drawingml.chart+xml"/>
  <Override PartName="/ppt/theme/themeOverride14.xml" ContentType="application/vnd.openxmlformats-officedocument.themeOverride+xml"/>
  <Override PartName="/ppt/charts/chart16.xml" ContentType="application/vnd.openxmlformats-officedocument.drawingml.chart+xml"/>
  <Override PartName="/ppt/theme/themeOverride15.xml" ContentType="application/vnd.openxmlformats-officedocument.themeOverride+xml"/>
  <Override PartName="/ppt/charts/chart17.xml" ContentType="application/vnd.openxmlformats-officedocument.drawingml.chart+xml"/>
  <Override PartName="/ppt/theme/themeOverride16.xml" ContentType="application/vnd.openxmlformats-officedocument.themeOverride+xml"/>
  <Override PartName="/ppt/charts/chart18.xml" ContentType="application/vnd.openxmlformats-officedocument.drawingml.chart+xml"/>
  <Override PartName="/ppt/theme/themeOverride17.xml" ContentType="application/vnd.openxmlformats-officedocument.themeOverr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9.xml" ContentType="application/vnd.openxmlformats-officedocument.drawingml.chart+xml"/>
  <Override PartName="/ppt/theme/themeOverride18.xml" ContentType="application/vnd.openxmlformats-officedocument.themeOverride+xml"/>
  <Override PartName="/ppt/charts/chart20.xml" ContentType="application/vnd.openxmlformats-officedocument.drawingml.chart+xml"/>
  <Override PartName="/ppt/theme/themeOverride19.xml" ContentType="application/vnd.openxmlformats-officedocument.themeOverride+xml"/>
  <Override PartName="/ppt/charts/chart21.xml" ContentType="application/vnd.openxmlformats-officedocument.drawingml.chart+xml"/>
  <Override PartName="/ppt/theme/themeOverride20.xml" ContentType="application/vnd.openxmlformats-officedocument.themeOverride+xml"/>
  <Override PartName="/ppt/charts/chart22.xml" ContentType="application/vnd.openxmlformats-officedocument.drawingml.chart+xml"/>
  <Override PartName="/ppt/theme/themeOverride21.xml" ContentType="application/vnd.openxmlformats-officedocument.themeOverr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3.xml" ContentType="application/vnd.openxmlformats-officedocument.drawingml.chart+xml"/>
  <Override PartName="/ppt/theme/themeOverride22.xml" ContentType="application/vnd.openxmlformats-officedocument.themeOverride+xml"/>
  <Override PartName="/ppt/charts/chart24.xml" ContentType="application/vnd.openxmlformats-officedocument.drawingml.chart+xml"/>
  <Override PartName="/ppt/theme/themeOverride23.xml" ContentType="application/vnd.openxmlformats-officedocument.themeOverride+xml"/>
  <Override PartName="/ppt/charts/chart25.xml" ContentType="application/vnd.openxmlformats-officedocument.drawingml.chart+xml"/>
  <Override PartName="/ppt/theme/themeOverride24.xml" ContentType="application/vnd.openxmlformats-officedocument.themeOverride+xml"/>
  <Override PartName="/ppt/charts/chart26.xml" ContentType="application/vnd.openxmlformats-officedocument.drawingml.chart+xml"/>
  <Override PartName="/ppt/theme/themeOverride25.xml" ContentType="application/vnd.openxmlformats-officedocument.themeOverride+xml"/>
  <Override PartName="/ppt/notesSlides/notesSlide7.xml" ContentType="application/vnd.openxmlformats-officedocument.presentationml.notesSlide+xml"/>
  <Override PartName="/ppt/charts/chart27.xml" ContentType="application/vnd.openxmlformats-officedocument.drawingml.chart+xml"/>
  <Override PartName="/ppt/notesSlides/notesSlide8.xml" ContentType="application/vnd.openxmlformats-officedocument.presentationml.notesSlide+xml"/>
  <Override PartName="/ppt/charts/chart28.xml" ContentType="application/vnd.openxmlformats-officedocument.drawingml.chart+xml"/>
  <Override PartName="/ppt/notesSlides/notesSlide9.xml" ContentType="application/vnd.openxmlformats-officedocument.presentationml.notesSlide+xml"/>
  <Override PartName="/ppt/charts/chart29.xml" ContentType="application/vnd.openxmlformats-officedocument.drawingml.chart+xml"/>
  <Override PartName="/ppt/notesSlides/notesSlide10.xml" ContentType="application/vnd.openxmlformats-officedocument.presentationml.notesSlide+xml"/>
  <Override PartName="/ppt/charts/chart30.xml" ContentType="application/vnd.openxmlformats-officedocument.drawingml.chart+xml"/>
  <Override PartName="/ppt/notesSlides/notesSlide11.xml" ContentType="application/vnd.openxmlformats-officedocument.presentationml.notesSlide+xml"/>
  <Override PartName="/ppt/charts/chart31.xml" ContentType="application/vnd.openxmlformats-officedocument.drawingml.chart+xml"/>
  <Override PartName="/ppt/notesSlides/notesSlide12.xml" ContentType="application/vnd.openxmlformats-officedocument.presentationml.notesSlide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notesSlides/notesSlide13.xml" ContentType="application/vnd.openxmlformats-officedocument.presentationml.notesSlide+xml"/>
  <Override PartName="/ppt/charts/chart34.xml" ContentType="application/vnd.openxmlformats-officedocument.drawingml.chart+xml"/>
  <Override PartName="/ppt/notesSlides/notesSlide14.xml" ContentType="application/vnd.openxmlformats-officedocument.presentationml.notesSlide+xml"/>
  <Override PartName="/ppt/charts/chart35.xml" ContentType="application/vnd.openxmlformats-officedocument.drawingml.chart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handoutMasterIdLst>
    <p:handoutMasterId r:id="rId20"/>
  </p:handoutMasterIdLst>
  <p:sldIdLst>
    <p:sldId id="271" r:id="rId2"/>
    <p:sldId id="1272" r:id="rId3"/>
    <p:sldId id="1929" r:id="rId4"/>
    <p:sldId id="1877" r:id="rId5"/>
    <p:sldId id="1931" r:id="rId6"/>
    <p:sldId id="1932" r:id="rId7"/>
    <p:sldId id="1933" r:id="rId8"/>
    <p:sldId id="1934" r:id="rId9"/>
    <p:sldId id="1935" r:id="rId10"/>
    <p:sldId id="1936" r:id="rId11"/>
    <p:sldId id="1937" r:id="rId12"/>
    <p:sldId id="1938" r:id="rId13"/>
    <p:sldId id="1939" r:id="rId14"/>
    <p:sldId id="1940" r:id="rId15"/>
    <p:sldId id="1941" r:id="rId16"/>
    <p:sldId id="1930" r:id="rId17"/>
    <p:sldId id="1928" r:id="rId18"/>
  </p:sldIdLst>
  <p:sldSz cx="9144000" cy="6858000" type="screen4x3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" userDrawn="1">
          <p15:clr>
            <a:srgbClr val="A4A3A4"/>
          </p15:clr>
        </p15:guide>
        <p15:guide id="2" pos="5239" userDrawn="1">
          <p15:clr>
            <a:srgbClr val="A4A3A4"/>
          </p15:clr>
        </p15:guide>
        <p15:guide id="3" pos="2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142">
          <p15:clr>
            <a:srgbClr val="A4A3A4"/>
          </p15:clr>
        </p15:guide>
        <p15:guide id="2" pos="3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er Dvořáček" initials="advr" lastIdx="4" clrIdx="0"/>
  <p:cmAuthor id="1" name="Alena Opočenská" initials="AO" lastIdx="2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7F22"/>
    <a:srgbClr val="CEEAB0"/>
    <a:srgbClr val="6699FF"/>
    <a:srgbClr val="CCFF99"/>
    <a:srgbClr val="4E4E4E"/>
    <a:srgbClr val="000000"/>
    <a:srgbClr val="FFCC99"/>
    <a:srgbClr val="FF9999"/>
    <a:srgbClr val="CCEC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33" autoAdjust="0"/>
    <p:restoredTop sz="95401" autoAdjust="0"/>
  </p:normalViewPr>
  <p:slideViewPr>
    <p:cSldViewPr>
      <p:cViewPr>
        <p:scale>
          <a:sx n="100" d="100"/>
          <a:sy n="100" d="100"/>
        </p:scale>
        <p:origin x="-462" y="-294"/>
      </p:cViewPr>
      <p:guideLst>
        <p:guide orient="horz" pos="28"/>
        <p:guide pos="5239"/>
        <p:guide pos="22"/>
      </p:guideLst>
    </p:cSldViewPr>
  </p:slideViewPr>
  <p:outlineViewPr>
    <p:cViewPr>
      <p:scale>
        <a:sx n="33" d="100"/>
        <a:sy n="33" d="100"/>
      </p:scale>
      <p:origin x="0" y="895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4" d="100"/>
          <a:sy n="114" d="100"/>
        </p:scale>
        <p:origin x="-2130" y="-114"/>
      </p:cViewPr>
      <p:guideLst>
        <p:guide orient="horz" pos="2142"/>
        <p:guide pos="3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3" Type="http://schemas.openxmlformats.org/officeDocument/2006/relationships/slide" Target="slides/slide5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5" Type="http://schemas.openxmlformats.org/officeDocument/2006/relationships/slide" Target="slides/slide17.xml"/><Relationship Id="rId10" Type="http://schemas.openxmlformats.org/officeDocument/2006/relationships/slide" Target="slides/slide12.xml"/><Relationship Id="rId4" Type="http://schemas.openxmlformats.org/officeDocument/2006/relationships/slide" Target="slides/slide6.xml"/><Relationship Id="rId9" Type="http://schemas.openxmlformats.org/officeDocument/2006/relationships/slide" Target="slides/slide11.xml"/><Relationship Id="rId14" Type="http://schemas.openxmlformats.org/officeDocument/2006/relationships/slide" Target="slides/slide1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9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0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1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12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3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5.xlsx"/><Relationship Id="rId1" Type="http://schemas.openxmlformats.org/officeDocument/2006/relationships/themeOverride" Target="../theme/themeOverride14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15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7.xlsx"/><Relationship Id="rId1" Type="http://schemas.openxmlformats.org/officeDocument/2006/relationships/themeOverride" Target="../theme/themeOverride16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8.xlsx"/><Relationship Id="rId1" Type="http://schemas.openxmlformats.org/officeDocument/2006/relationships/themeOverride" Target="../theme/themeOverride17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9.xlsx"/><Relationship Id="rId1" Type="http://schemas.openxmlformats.org/officeDocument/2006/relationships/themeOverride" Target="../theme/themeOverride18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0.xlsx"/><Relationship Id="rId1" Type="http://schemas.openxmlformats.org/officeDocument/2006/relationships/themeOverride" Target="../theme/themeOverride19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1.xlsx"/><Relationship Id="rId1" Type="http://schemas.openxmlformats.org/officeDocument/2006/relationships/themeOverride" Target="../theme/themeOverride20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2.xlsx"/><Relationship Id="rId1" Type="http://schemas.openxmlformats.org/officeDocument/2006/relationships/themeOverride" Target="../theme/themeOverride21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3.xlsx"/><Relationship Id="rId1" Type="http://schemas.openxmlformats.org/officeDocument/2006/relationships/themeOverride" Target="../theme/themeOverride22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4.xlsx"/><Relationship Id="rId1" Type="http://schemas.openxmlformats.org/officeDocument/2006/relationships/themeOverride" Target="../theme/themeOverride23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5.xlsx"/><Relationship Id="rId1" Type="http://schemas.openxmlformats.org/officeDocument/2006/relationships/themeOverride" Target="../theme/themeOverride24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6.xlsx"/><Relationship Id="rId1" Type="http://schemas.openxmlformats.org/officeDocument/2006/relationships/themeOverride" Target="../theme/themeOverride25.xm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5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Pohlaví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19"/>
          <c:y val="0.3056954735568248"/>
          <c:w val="0.5094339622641505"/>
          <c:h val="0.50086291028008845"/>
        </c:manualLayout>
      </c:layout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2266787717070247E-2"/>
          <c:y val="0.90592623902353397"/>
          <c:w val="0.8697761340448914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0-499 ml</c:v>
                </c:pt>
                <c:pt idx="1">
                  <c:v>500-999 ml</c:v>
                </c:pt>
                <c:pt idx="2">
                  <c:v>1000-1499 ml</c:v>
                </c:pt>
                <c:pt idx="3">
                  <c:v>1500 -1999 ml</c:v>
                </c:pt>
                <c:pt idx="4">
                  <c:v>2000 ml a více</c:v>
                </c:pt>
                <c:pt idx="5">
                  <c:v>Neuvedl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0.10330069277599546</c:v>
                </c:pt>
                <c:pt idx="1">
                  <c:v>0.36224360998606059</c:v>
                </c:pt>
                <c:pt idx="2">
                  <c:v>0.30516247125166979</c:v>
                </c:pt>
                <c:pt idx="3">
                  <c:v>0.11587320121210905</c:v>
                </c:pt>
                <c:pt idx="4">
                  <c:v>8.4517461641391817E-2</c:v>
                </c:pt>
                <c:pt idx="5">
                  <c:v>2.8902563132773222E-2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8813952"/>
        <c:axId val="162210368"/>
      </c:barChart>
      <c:catAx>
        <c:axId val="2188139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62210368"/>
        <c:crosses val="autoZero"/>
        <c:auto val="1"/>
        <c:lblAlgn val="ctr"/>
        <c:lblOffset val="100"/>
        <c:noMultiLvlLbl val="0"/>
      </c:catAx>
      <c:valAx>
        <c:axId val="16221036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21881395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89"/>
          <c:y val="0.12717186489232821"/>
          <c:w val="0.41605083543174981"/>
          <c:h val="0.87282810327472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Čaj</c:v>
                </c:pt>
                <c:pt idx="1">
                  <c:v>Šťáva</c:v>
                </c:pt>
                <c:pt idx="2">
                  <c:v>Voda</c:v>
                </c:pt>
                <c:pt idx="3">
                  <c:v>Džus</c:v>
                </c:pt>
                <c:pt idx="4">
                  <c:v>Minerálka</c:v>
                </c:pt>
                <c:pt idx="5">
                  <c:v>Limonáda</c:v>
                </c:pt>
                <c:pt idx="6">
                  <c:v>Mléko</c:v>
                </c:pt>
              </c:strCache>
            </c:strRef>
          </c:cat>
          <c:val>
            <c:numRef>
              <c:f>List1!$B$2:$B$8</c:f>
              <c:numCache>
                <c:formatCode>###0.0%</c:formatCode>
                <c:ptCount val="7"/>
                <c:pt idx="0">
                  <c:v>0.55032197134700611</c:v>
                </c:pt>
                <c:pt idx="1">
                  <c:v>0.53450611889301258</c:v>
                </c:pt>
                <c:pt idx="2">
                  <c:v>0.45939391117585243</c:v>
                </c:pt>
                <c:pt idx="3">
                  <c:v>0.12459901589454794</c:v>
                </c:pt>
                <c:pt idx="4">
                  <c:v>0.1120275227550334</c:v>
                </c:pt>
                <c:pt idx="5">
                  <c:v>5.509978216514326E-2</c:v>
                </c:pt>
                <c:pt idx="6">
                  <c:v>5.3010885130134772E-2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1422080"/>
        <c:axId val="162535616"/>
      </c:barChart>
      <c:catAx>
        <c:axId val="2214220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62535616"/>
        <c:crosses val="autoZero"/>
        <c:auto val="1"/>
        <c:lblAlgn val="ctr"/>
        <c:lblOffset val="100"/>
        <c:noMultiLvlLbl val="0"/>
      </c:catAx>
      <c:valAx>
        <c:axId val="16253561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22142208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50-99 ml</c:v>
                </c:pt>
                <c:pt idx="1">
                  <c:v>100-149 ml</c:v>
                </c:pt>
                <c:pt idx="2">
                  <c:v>150-199 ml</c:v>
                </c:pt>
                <c:pt idx="3">
                  <c:v>200-249 ml</c:v>
                </c:pt>
                <c:pt idx="4">
                  <c:v>250-299 ml</c:v>
                </c:pt>
                <c:pt idx="5">
                  <c:v>300-349 ml</c:v>
                </c:pt>
                <c:pt idx="6">
                  <c:v>350-399 ml</c:v>
                </c:pt>
                <c:pt idx="7">
                  <c:v>400-499 ml</c:v>
                </c:pt>
                <c:pt idx="8">
                  <c:v>500 ml - 999 ml</c:v>
                </c:pt>
                <c:pt idx="9">
                  <c:v>1 l a více</c:v>
                </c:pt>
              </c:strCache>
            </c:strRef>
          </c:cat>
          <c:val>
            <c:numRef>
              <c:f>List1!$B$2:$B$11</c:f>
              <c:numCache>
                <c:formatCode>####.0%</c:formatCode>
                <c:ptCount val="10"/>
                <c:pt idx="0">
                  <c:v>4.7968206327691802E-3</c:v>
                </c:pt>
                <c:pt idx="1">
                  <c:v>4.7968206327691802E-3</c:v>
                </c:pt>
                <c:pt idx="2" formatCode="###0.0%">
                  <c:v>1.7655974988086576E-2</c:v>
                </c:pt>
                <c:pt idx="3" formatCode="###0.0%">
                  <c:v>5.0808171735983898E-2</c:v>
                </c:pt>
                <c:pt idx="4" formatCode="###0.0%">
                  <c:v>6.0153010489980778E-2</c:v>
                </c:pt>
                <c:pt idx="5" formatCode="###0.0%">
                  <c:v>1.3126103598121351E-2</c:v>
                </c:pt>
                <c:pt idx="6" formatCode="###0.0%">
                  <c:v>6.2739633073977494E-2</c:v>
                </c:pt>
                <c:pt idx="7" formatCode="###0.0%">
                  <c:v>1.9517471397608486E-2</c:v>
                </c:pt>
                <c:pt idx="8" formatCode="###0.0%">
                  <c:v>0.61005415744490987</c:v>
                </c:pt>
                <c:pt idx="9" formatCode="###0.0%">
                  <c:v>0.15635183600579244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8834304"/>
        <c:axId val="268960896"/>
      </c:barChart>
      <c:catAx>
        <c:axId val="268834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7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68960896"/>
        <c:crosses val="autoZero"/>
        <c:auto val="1"/>
        <c:lblAlgn val="ctr"/>
        <c:lblOffset val="100"/>
        <c:noMultiLvlLbl val="0"/>
      </c:catAx>
      <c:valAx>
        <c:axId val="26896089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6883430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50-99 ml</c:v>
                </c:pt>
                <c:pt idx="1">
                  <c:v>100-149 ml</c:v>
                </c:pt>
                <c:pt idx="2">
                  <c:v>150-199 ml</c:v>
                </c:pt>
                <c:pt idx="3">
                  <c:v>200-249 ml</c:v>
                </c:pt>
                <c:pt idx="4">
                  <c:v>250-299 ml</c:v>
                </c:pt>
                <c:pt idx="5">
                  <c:v>300-349 ml</c:v>
                </c:pt>
                <c:pt idx="6">
                  <c:v>350-399 ml</c:v>
                </c:pt>
                <c:pt idx="7">
                  <c:v>400-499 ml</c:v>
                </c:pt>
                <c:pt idx="8">
                  <c:v>500 ml - 999 ml</c:v>
                </c:pt>
                <c:pt idx="9">
                  <c:v>1 l a více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 formatCode="####.0%">
                  <c:v>5.9721407068545028E-3</c:v>
                </c:pt>
                <c:pt idx="1">
                  <c:v>6.4308394115699816E-2</c:v>
                </c:pt>
                <c:pt idx="2" formatCode="####.0%">
                  <c:v>3.7396624683087502E-3</c:v>
                </c:pt>
                <c:pt idx="3">
                  <c:v>8.5633337929562584E-2</c:v>
                </c:pt>
                <c:pt idx="4">
                  <c:v>0.13968644875942537</c:v>
                </c:pt>
                <c:pt idx="5">
                  <c:v>1.3139804634435658E-2</c:v>
                </c:pt>
                <c:pt idx="6">
                  <c:v>4.8055705150861182E-2</c:v>
                </c:pt>
                <c:pt idx="7">
                  <c:v>2.6304874758265314E-2</c:v>
                </c:pt>
                <c:pt idx="8">
                  <c:v>0.44011264020211088</c:v>
                </c:pt>
                <c:pt idx="9">
                  <c:v>0.17304699127447587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0493824"/>
        <c:axId val="45756352"/>
      </c:barChart>
      <c:catAx>
        <c:axId val="2204938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7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45756352"/>
        <c:crosses val="autoZero"/>
        <c:auto val="1"/>
        <c:lblAlgn val="ctr"/>
        <c:lblOffset val="100"/>
        <c:noMultiLvlLbl val="0"/>
      </c:catAx>
      <c:valAx>
        <c:axId val="4575635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2049382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50-99 ml</c:v>
                </c:pt>
                <c:pt idx="1">
                  <c:v>100-149 ml</c:v>
                </c:pt>
                <c:pt idx="2">
                  <c:v>150-199 ml</c:v>
                </c:pt>
                <c:pt idx="3">
                  <c:v>200-249 ml</c:v>
                </c:pt>
                <c:pt idx="4">
                  <c:v>250-299 ml</c:v>
                </c:pt>
                <c:pt idx="5">
                  <c:v>300-349 ml</c:v>
                </c:pt>
                <c:pt idx="6">
                  <c:v>350-399 ml</c:v>
                </c:pt>
                <c:pt idx="7">
                  <c:v>400-499 ml</c:v>
                </c:pt>
                <c:pt idx="8">
                  <c:v>500 ml - 999 ml</c:v>
                </c:pt>
                <c:pt idx="9">
                  <c:v>1 l a více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 formatCode="####.0%">
                  <c:v>9.9473149486318645E-3</c:v>
                </c:pt>
                <c:pt idx="1">
                  <c:v>0.18491266089475686</c:v>
                </c:pt>
                <c:pt idx="2">
                  <c:v>0</c:v>
                </c:pt>
                <c:pt idx="3">
                  <c:v>8.4147298717865318E-2</c:v>
                </c:pt>
                <c:pt idx="4">
                  <c:v>0.3240303343887877</c:v>
                </c:pt>
                <c:pt idx="5">
                  <c:v>4.8917476513539643E-2</c:v>
                </c:pt>
                <c:pt idx="6">
                  <c:v>2.8636693144388069E-2</c:v>
                </c:pt>
                <c:pt idx="7">
                  <c:v>0.10321038099785705</c:v>
                </c:pt>
                <c:pt idx="8">
                  <c:v>0.14749734329376354</c:v>
                </c:pt>
                <c:pt idx="9">
                  <c:v>6.8700497100410027E-2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0490240"/>
        <c:axId val="268967232"/>
      </c:barChart>
      <c:catAx>
        <c:axId val="2204902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7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68967232"/>
        <c:crosses val="autoZero"/>
        <c:auto val="1"/>
        <c:lblAlgn val="ctr"/>
        <c:lblOffset val="100"/>
        <c:noMultiLvlLbl val="0"/>
      </c:catAx>
      <c:valAx>
        <c:axId val="26896723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2049024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50-99 ml</c:v>
                </c:pt>
                <c:pt idx="1">
                  <c:v>100-149 ml</c:v>
                </c:pt>
                <c:pt idx="2">
                  <c:v>150-199 ml</c:v>
                </c:pt>
                <c:pt idx="3">
                  <c:v>200-249 ml</c:v>
                </c:pt>
                <c:pt idx="4">
                  <c:v>250-299 ml</c:v>
                </c:pt>
                <c:pt idx="5">
                  <c:v>300-349 ml</c:v>
                </c:pt>
                <c:pt idx="6">
                  <c:v>350-399 ml</c:v>
                </c:pt>
                <c:pt idx="7">
                  <c:v>400-499 ml</c:v>
                </c:pt>
                <c:pt idx="8">
                  <c:v>500 ml - 999 ml</c:v>
                </c:pt>
                <c:pt idx="9">
                  <c:v>1 l a více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0.23662152114981544</c:v>
                </c:pt>
                <c:pt idx="1">
                  <c:v>0.37698835448747947</c:v>
                </c:pt>
                <c:pt idx="2">
                  <c:v>0</c:v>
                </c:pt>
                <c:pt idx="3">
                  <c:v>3.1026260077506956E-2</c:v>
                </c:pt>
                <c:pt idx="4">
                  <c:v>0.35536386428519795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0492288"/>
        <c:axId val="273148736"/>
      </c:barChart>
      <c:catAx>
        <c:axId val="2204922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7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73148736"/>
        <c:crosses val="autoZero"/>
        <c:auto val="1"/>
        <c:lblAlgn val="ctr"/>
        <c:lblOffset val="100"/>
        <c:noMultiLvlLbl val="0"/>
      </c:catAx>
      <c:valAx>
        <c:axId val="27314873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20492288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50-99 ml</c:v>
                </c:pt>
                <c:pt idx="1">
                  <c:v>100-149 ml</c:v>
                </c:pt>
                <c:pt idx="2">
                  <c:v>150-199 ml</c:v>
                </c:pt>
                <c:pt idx="3">
                  <c:v>200-249 ml</c:v>
                </c:pt>
                <c:pt idx="4">
                  <c:v>250-299 ml</c:v>
                </c:pt>
                <c:pt idx="5">
                  <c:v>300-349 ml</c:v>
                </c:pt>
                <c:pt idx="6">
                  <c:v>350-399 ml</c:v>
                </c:pt>
                <c:pt idx="7">
                  <c:v>400-499 ml</c:v>
                </c:pt>
                <c:pt idx="8">
                  <c:v>500 ml - 999 ml</c:v>
                </c:pt>
                <c:pt idx="9">
                  <c:v>1 l a více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0.11871469101370759</c:v>
                </c:pt>
                <c:pt idx="1">
                  <c:v>0.18163337240622529</c:v>
                </c:pt>
                <c:pt idx="2">
                  <c:v>0</c:v>
                </c:pt>
                <c:pt idx="3">
                  <c:v>0</c:v>
                </c:pt>
                <c:pt idx="4">
                  <c:v>4.3732549774131206E-2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0.32791750734770836</c:v>
                </c:pt>
                <c:pt idx="9">
                  <c:v>0.3280018794582274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4055296"/>
        <c:axId val="268966656"/>
      </c:barChart>
      <c:catAx>
        <c:axId val="2240552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7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68966656"/>
        <c:crosses val="autoZero"/>
        <c:auto val="1"/>
        <c:lblAlgn val="ctr"/>
        <c:lblOffset val="100"/>
        <c:noMultiLvlLbl val="0"/>
      </c:catAx>
      <c:valAx>
        <c:axId val="26896665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2405529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50-99 ml</c:v>
                </c:pt>
                <c:pt idx="1">
                  <c:v>100-149 ml</c:v>
                </c:pt>
                <c:pt idx="2">
                  <c:v>150-199 ml</c:v>
                </c:pt>
                <c:pt idx="3">
                  <c:v>200-249 ml</c:v>
                </c:pt>
                <c:pt idx="4">
                  <c:v>250-299 ml</c:v>
                </c:pt>
                <c:pt idx="5">
                  <c:v>300-349 ml</c:v>
                </c:pt>
                <c:pt idx="6">
                  <c:v>350-399 ml</c:v>
                </c:pt>
                <c:pt idx="7">
                  <c:v>400-499 ml</c:v>
                </c:pt>
                <c:pt idx="8">
                  <c:v>500 ml - 999 ml</c:v>
                </c:pt>
                <c:pt idx="9">
                  <c:v>1 l a více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0.12722230860040798</c:v>
                </c:pt>
                <c:pt idx="1">
                  <c:v>0.45003215908387306</c:v>
                </c:pt>
                <c:pt idx="2">
                  <c:v>0</c:v>
                </c:pt>
                <c:pt idx="3">
                  <c:v>4.0318531826335796E-2</c:v>
                </c:pt>
                <c:pt idx="4">
                  <c:v>6.9751486123977316E-2</c:v>
                </c:pt>
                <c:pt idx="5">
                  <c:v>0.11203473085892596</c:v>
                </c:pt>
                <c:pt idx="6">
                  <c:v>1.8599015380804013E-2</c:v>
                </c:pt>
                <c:pt idx="7">
                  <c:v>0</c:v>
                </c:pt>
                <c:pt idx="8">
                  <c:v>0.16810253752002921</c:v>
                </c:pt>
                <c:pt idx="9">
                  <c:v>1.3939230605646495E-2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1230080"/>
        <c:axId val="220072192"/>
      </c:barChart>
      <c:catAx>
        <c:axId val="2212300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7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20072192"/>
        <c:crosses val="autoZero"/>
        <c:auto val="1"/>
        <c:lblAlgn val="ctr"/>
        <c:lblOffset val="100"/>
        <c:noMultiLvlLbl val="0"/>
      </c:catAx>
      <c:valAx>
        <c:axId val="22007219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2123008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50-99 ml</c:v>
                </c:pt>
                <c:pt idx="1">
                  <c:v>100-149 ml</c:v>
                </c:pt>
                <c:pt idx="2">
                  <c:v>150-199 ml</c:v>
                </c:pt>
                <c:pt idx="3">
                  <c:v>200-249 ml</c:v>
                </c:pt>
                <c:pt idx="4">
                  <c:v>250-299 ml</c:v>
                </c:pt>
                <c:pt idx="5">
                  <c:v>300-349 ml</c:v>
                </c:pt>
                <c:pt idx="6">
                  <c:v>350-399 ml</c:v>
                </c:pt>
                <c:pt idx="7">
                  <c:v>400-499 ml</c:v>
                </c:pt>
                <c:pt idx="8">
                  <c:v>500 ml - 999 ml</c:v>
                </c:pt>
                <c:pt idx="9">
                  <c:v>1 l a více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0</c:v>
                </c:pt>
                <c:pt idx="1">
                  <c:v>5.4428490884100469E-2</c:v>
                </c:pt>
                <c:pt idx="2">
                  <c:v>1.454993123355992E-2</c:v>
                </c:pt>
                <c:pt idx="3">
                  <c:v>0.14438675741573981</c:v>
                </c:pt>
                <c:pt idx="4">
                  <c:v>9.0997700997627384E-2</c:v>
                </c:pt>
                <c:pt idx="5">
                  <c:v>0.11297075225603516</c:v>
                </c:pt>
                <c:pt idx="6">
                  <c:v>5.2313636734423526E-2</c:v>
                </c:pt>
                <c:pt idx="7">
                  <c:v>0</c:v>
                </c:pt>
                <c:pt idx="8">
                  <c:v>0.34750376848078945</c:v>
                </c:pt>
                <c:pt idx="9">
                  <c:v>0.18284896199772457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1232128"/>
        <c:axId val="220074496"/>
      </c:barChart>
      <c:catAx>
        <c:axId val="2212321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7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20074496"/>
        <c:crosses val="autoZero"/>
        <c:auto val="1"/>
        <c:lblAlgn val="ctr"/>
        <c:lblOffset val="100"/>
        <c:noMultiLvlLbl val="0"/>
      </c:catAx>
      <c:valAx>
        <c:axId val="22007449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21232128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List1!$A$2:$A$12</c:f>
              <c:strCache>
                <c:ptCount val="11"/>
                <c:pt idx="0">
                  <c:v>50-99 ml</c:v>
                </c:pt>
                <c:pt idx="1">
                  <c:v>100-149 ml</c:v>
                </c:pt>
                <c:pt idx="2">
                  <c:v>150-199 ml</c:v>
                </c:pt>
                <c:pt idx="3">
                  <c:v>200-249 ml</c:v>
                </c:pt>
                <c:pt idx="4">
                  <c:v>250-299 ml</c:v>
                </c:pt>
                <c:pt idx="5">
                  <c:v>300-349 ml</c:v>
                </c:pt>
                <c:pt idx="6">
                  <c:v>350-399 ml</c:v>
                </c:pt>
                <c:pt idx="7">
                  <c:v>400-499 ml</c:v>
                </c:pt>
                <c:pt idx="8">
                  <c:v>500 ml - 999 ml</c:v>
                </c:pt>
                <c:pt idx="9">
                  <c:v>1 l a více</c:v>
                </c:pt>
                <c:pt idx="10">
                  <c:v>neuvedl/a</c:v>
                </c:pt>
              </c:strCache>
            </c:strRef>
          </c:cat>
          <c:val>
            <c:numRef>
              <c:f>List1!$B$2:$B$12</c:f>
              <c:numCache>
                <c:formatCode>###0.0%</c:formatCode>
                <c:ptCount val="11"/>
                <c:pt idx="0" formatCode="####.0%">
                  <c:v>5.9953435863903774E-3</c:v>
                </c:pt>
                <c:pt idx="1">
                  <c:v>6.7477607441142062E-2</c:v>
                </c:pt>
                <c:pt idx="2">
                  <c:v>0.13093157384606732</c:v>
                </c:pt>
                <c:pt idx="3">
                  <c:v>0.24201286626913693</c:v>
                </c:pt>
                <c:pt idx="4">
                  <c:v>0.1544354038793237</c:v>
                </c:pt>
                <c:pt idx="5">
                  <c:v>0.14882560804253284</c:v>
                </c:pt>
                <c:pt idx="6">
                  <c:v>4.9232542670638341E-2</c:v>
                </c:pt>
                <c:pt idx="7">
                  <c:v>0.11497393769791704</c:v>
                </c:pt>
                <c:pt idx="8" formatCode="####.0%">
                  <c:v>4.1503186708385575E-3</c:v>
                </c:pt>
                <c:pt idx="9">
                  <c:v>0</c:v>
                </c:pt>
                <c:pt idx="10">
                  <c:v>8.1964797896012326E-2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70442240"/>
        <c:axId val="162535040"/>
      </c:barChart>
      <c:catAx>
        <c:axId val="3704422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62535040"/>
        <c:crosses val="autoZero"/>
        <c:auto val="1"/>
        <c:lblAlgn val="ctr"/>
        <c:lblOffset val="100"/>
        <c:noMultiLvlLbl val="0"/>
      </c:catAx>
      <c:valAx>
        <c:axId val="16253504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37044224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7440586311665851E-2"/>
          <c:y val="0.33562117235345584"/>
          <c:w val="0.92702783585538362"/>
          <c:h val="0.44592027559055114"/>
        </c:manualLayout>
      </c:layout>
      <c:bar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61879296"/>
        <c:axId val="162533888"/>
      </c:barChart>
      <c:catAx>
        <c:axId val="261879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62533888"/>
        <c:crosses val="autoZero"/>
        <c:auto val="1"/>
        <c:lblAlgn val="ctr"/>
        <c:lblOffset val="100"/>
        <c:noMultiLvlLbl val="0"/>
      </c:catAx>
      <c:valAx>
        <c:axId val="162533888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261879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62"/>
          <c:y val="0.12717186489232821"/>
          <c:w val="0.41605083543174981"/>
          <c:h val="0.872828103274721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List1!$A$2:$A$12</c:f>
              <c:strCache>
                <c:ptCount val="11"/>
                <c:pt idx="0">
                  <c:v>50-99 ml</c:v>
                </c:pt>
                <c:pt idx="1">
                  <c:v>100-149 ml</c:v>
                </c:pt>
                <c:pt idx="2">
                  <c:v>150-199 ml</c:v>
                </c:pt>
                <c:pt idx="3">
                  <c:v>200-249 ml</c:v>
                </c:pt>
                <c:pt idx="4">
                  <c:v>250-299 ml</c:v>
                </c:pt>
                <c:pt idx="5">
                  <c:v>300-349 ml</c:v>
                </c:pt>
                <c:pt idx="6">
                  <c:v>350-399 ml</c:v>
                </c:pt>
                <c:pt idx="7">
                  <c:v>400-499 ml</c:v>
                </c:pt>
                <c:pt idx="8">
                  <c:v>500 ml - 999 ml</c:v>
                </c:pt>
                <c:pt idx="9">
                  <c:v>1 l a více</c:v>
                </c:pt>
                <c:pt idx="10">
                  <c:v>neuvedl</c:v>
                </c:pt>
              </c:strCache>
            </c:strRef>
          </c:cat>
          <c:val>
            <c:numRef>
              <c:f>List1!$B$2:$B$12</c:f>
              <c:numCache>
                <c:formatCode>###0.0%</c:formatCode>
                <c:ptCount val="11"/>
                <c:pt idx="0" formatCode="####.0%">
                  <c:v>5.9953435863903774E-3</c:v>
                </c:pt>
                <c:pt idx="1">
                  <c:v>7.0257172340059904E-2</c:v>
                </c:pt>
                <c:pt idx="2">
                  <c:v>0.13093157384606732</c:v>
                </c:pt>
                <c:pt idx="3">
                  <c:v>0.24063421365457155</c:v>
                </c:pt>
                <c:pt idx="4">
                  <c:v>0.14381466023275716</c:v>
                </c:pt>
                <c:pt idx="5">
                  <c:v>0.15039228189607259</c:v>
                </c:pt>
                <c:pt idx="6">
                  <c:v>5.5320543530483886E-2</c:v>
                </c:pt>
                <c:pt idx="7">
                  <c:v>0.12750548190940988</c:v>
                </c:pt>
                <c:pt idx="8">
                  <c:v>0</c:v>
                </c:pt>
                <c:pt idx="9" formatCode="####.0%">
                  <c:v>3.995211237815966E-3</c:v>
                </c:pt>
                <c:pt idx="10">
                  <c:v>7.1153517766370689E-2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7127552"/>
        <c:axId val="217477632"/>
      </c:barChart>
      <c:catAx>
        <c:axId val="1671275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17477632"/>
        <c:crosses val="autoZero"/>
        <c:auto val="1"/>
        <c:lblAlgn val="ctr"/>
        <c:lblOffset val="100"/>
        <c:noMultiLvlLbl val="0"/>
      </c:catAx>
      <c:valAx>
        <c:axId val="21747763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6712755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62"/>
          <c:y val="0.12717186489232821"/>
          <c:w val="0.41605083543174981"/>
          <c:h val="0.872828103274721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List1!$A$2:$A$12</c:f>
              <c:strCache>
                <c:ptCount val="11"/>
                <c:pt idx="0">
                  <c:v>50-99 ml</c:v>
                </c:pt>
                <c:pt idx="1">
                  <c:v>100-149 ml</c:v>
                </c:pt>
                <c:pt idx="2">
                  <c:v>150-199 ml</c:v>
                </c:pt>
                <c:pt idx="3">
                  <c:v>200-249 ml</c:v>
                </c:pt>
                <c:pt idx="4">
                  <c:v>250-299 ml</c:v>
                </c:pt>
                <c:pt idx="5">
                  <c:v>300-349 ml</c:v>
                </c:pt>
                <c:pt idx="6">
                  <c:v>350-399 ml</c:v>
                </c:pt>
                <c:pt idx="7">
                  <c:v>400-499 ml</c:v>
                </c:pt>
                <c:pt idx="8">
                  <c:v>500 ml - 999 ml</c:v>
                </c:pt>
                <c:pt idx="9">
                  <c:v>1 l a více</c:v>
                </c:pt>
                <c:pt idx="10">
                  <c:v>neuvedl</c:v>
                </c:pt>
              </c:strCache>
            </c:strRef>
          </c:cat>
          <c:val>
            <c:numRef>
              <c:f>List1!$B$2:$B$12</c:f>
              <c:numCache>
                <c:formatCode>###0.0%</c:formatCode>
                <c:ptCount val="11"/>
                <c:pt idx="0">
                  <c:v>0</c:v>
                </c:pt>
                <c:pt idx="1">
                  <c:v>5.5600929800814332E-2</c:v>
                </c:pt>
                <c:pt idx="2">
                  <c:v>6.9060156967289787E-2</c:v>
                </c:pt>
                <c:pt idx="3">
                  <c:v>7.6582069849513976E-2</c:v>
                </c:pt>
                <c:pt idx="4">
                  <c:v>0.57736063366046586</c:v>
                </c:pt>
                <c:pt idx="5">
                  <c:v>6.1096602809362105E-2</c:v>
                </c:pt>
                <c:pt idx="6">
                  <c:v>2.241261490937798E-2</c:v>
                </c:pt>
                <c:pt idx="7">
                  <c:v>6.1764401555734975E-2</c:v>
                </c:pt>
                <c:pt idx="8" formatCode="####.0%">
                  <c:v>4.8995614420147045E-3</c:v>
                </c:pt>
                <c:pt idx="9">
                  <c:v>0</c:v>
                </c:pt>
                <c:pt idx="10">
                  <c:v>7.1223029005425764E-2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45126656"/>
        <c:axId val="220077376"/>
      </c:barChart>
      <c:catAx>
        <c:axId val="2451266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20077376"/>
        <c:crosses val="autoZero"/>
        <c:auto val="1"/>
        <c:lblAlgn val="ctr"/>
        <c:lblOffset val="100"/>
        <c:noMultiLvlLbl val="0"/>
      </c:catAx>
      <c:valAx>
        <c:axId val="22007737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4512665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89"/>
          <c:y val="0.12717186489232821"/>
          <c:w val="0.41605083543174981"/>
          <c:h val="0.87282810327472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List1!$A$2:$A$12</c:f>
              <c:strCache>
                <c:ptCount val="11"/>
                <c:pt idx="0">
                  <c:v>50-99 ml</c:v>
                </c:pt>
                <c:pt idx="1">
                  <c:v>100-149 ml</c:v>
                </c:pt>
                <c:pt idx="2">
                  <c:v>150-199 ml</c:v>
                </c:pt>
                <c:pt idx="3">
                  <c:v>200-249 ml</c:v>
                </c:pt>
                <c:pt idx="4">
                  <c:v>250-299 ml</c:v>
                </c:pt>
                <c:pt idx="5">
                  <c:v>300-349 ml</c:v>
                </c:pt>
                <c:pt idx="6">
                  <c:v>350-399 ml</c:v>
                </c:pt>
                <c:pt idx="7">
                  <c:v>400-499 ml</c:v>
                </c:pt>
                <c:pt idx="8">
                  <c:v>500 ml - 999 ml</c:v>
                </c:pt>
                <c:pt idx="9">
                  <c:v>1 l a více</c:v>
                </c:pt>
                <c:pt idx="10">
                  <c:v>neuvedl</c:v>
                </c:pt>
              </c:strCache>
            </c:strRef>
          </c:cat>
          <c:val>
            <c:numRef>
              <c:f>List1!$B$2:$B$12</c:f>
              <c:numCache>
                <c:formatCode>###0.0%</c:formatCode>
                <c:ptCount val="11"/>
                <c:pt idx="0" formatCode="####.0%">
                  <c:v>5.9953435863903774E-3</c:v>
                </c:pt>
                <c:pt idx="1">
                  <c:v>6.4321022687217733E-2</c:v>
                </c:pt>
                <c:pt idx="2">
                  <c:v>0.1352744501789272</c:v>
                </c:pt>
                <c:pt idx="3">
                  <c:v>0.1553655766715398</c:v>
                </c:pt>
                <c:pt idx="4">
                  <c:v>0.10462294605158806</c:v>
                </c:pt>
                <c:pt idx="5">
                  <c:v>0.11947875000776248</c:v>
                </c:pt>
                <c:pt idx="6">
                  <c:v>3.2937049329735103E-2</c:v>
                </c:pt>
                <c:pt idx="7">
                  <c:v>0.14782338767370556</c:v>
                </c:pt>
                <c:pt idx="8">
                  <c:v>1.5466955213086896E-2</c:v>
                </c:pt>
                <c:pt idx="9">
                  <c:v>2.6012837334224315E-2</c:v>
                </c:pt>
                <c:pt idx="10">
                  <c:v>0.1927016812658216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70444800"/>
        <c:axId val="221166336"/>
      </c:barChart>
      <c:catAx>
        <c:axId val="3704448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21166336"/>
        <c:crosses val="autoZero"/>
        <c:auto val="1"/>
        <c:lblAlgn val="ctr"/>
        <c:lblOffset val="100"/>
        <c:noMultiLvlLbl val="0"/>
      </c:catAx>
      <c:valAx>
        <c:axId val="22116633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37044480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62"/>
          <c:y val="0.12717186489232821"/>
          <c:w val="0.41605083543174981"/>
          <c:h val="0.872828103274721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Voda</c:v>
                </c:pt>
                <c:pt idx="1">
                  <c:v>Šťáva</c:v>
                </c:pt>
                <c:pt idx="2">
                  <c:v>Čaj</c:v>
                </c:pt>
                <c:pt idx="3">
                  <c:v>Mléko</c:v>
                </c:pt>
                <c:pt idx="4">
                  <c:v>Limonáda</c:v>
                </c:pt>
                <c:pt idx="5">
                  <c:v>Džus</c:v>
                </c:pt>
                <c:pt idx="6">
                  <c:v>Minerálka</c:v>
                </c:pt>
                <c:pt idx="7">
                  <c:v>Neuvedl/a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0.38469030867997733</c:v>
                </c:pt>
                <c:pt idx="1">
                  <c:v>0.43755534624468195</c:v>
                </c:pt>
                <c:pt idx="2">
                  <c:v>0.17931333840069713</c:v>
                </c:pt>
                <c:pt idx="3">
                  <c:v>0</c:v>
                </c:pt>
                <c:pt idx="4">
                  <c:v>1.9562026267729272E-2</c:v>
                </c:pt>
                <c:pt idx="5">
                  <c:v>1.3097850168019464E-2</c:v>
                </c:pt>
                <c:pt idx="6">
                  <c:v>5.2039289353593518E-2</c:v>
                </c:pt>
                <c:pt idx="7">
                  <c:v>0.13590728579125752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7172096"/>
        <c:axId val="162544384"/>
      </c:barChart>
      <c:catAx>
        <c:axId val="367172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62544384"/>
        <c:crosses val="autoZero"/>
        <c:auto val="1"/>
        <c:lblAlgn val="ctr"/>
        <c:lblOffset val="100"/>
        <c:noMultiLvlLbl val="0"/>
      </c:catAx>
      <c:valAx>
        <c:axId val="16254438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36717209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89"/>
          <c:y val="0.12717186489232821"/>
          <c:w val="0.41605083543174981"/>
          <c:h val="0.87282810327472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Voda</c:v>
                </c:pt>
                <c:pt idx="1">
                  <c:v>Šťáva</c:v>
                </c:pt>
                <c:pt idx="2">
                  <c:v>Čaj</c:v>
                </c:pt>
                <c:pt idx="3">
                  <c:v>Mléko</c:v>
                </c:pt>
                <c:pt idx="4">
                  <c:v>Limonáda</c:v>
                </c:pt>
                <c:pt idx="5">
                  <c:v>Džus</c:v>
                </c:pt>
                <c:pt idx="6">
                  <c:v>Minerálka</c:v>
                </c:pt>
                <c:pt idx="7">
                  <c:v>Neuvedl/a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0.38408762443165823</c:v>
                </c:pt>
                <c:pt idx="1">
                  <c:v>0.43686983972424381</c:v>
                </c:pt>
                <c:pt idx="2">
                  <c:v>0.17903241288183383</c:v>
                </c:pt>
                <c:pt idx="3" formatCode="####.0%">
                  <c:v>1.5666738535397907E-3</c:v>
                </c:pt>
                <c:pt idx="4">
                  <c:v>1.9531378952653361E-2</c:v>
                </c:pt>
                <c:pt idx="5">
                  <c:v>1.3077330108623643E-2</c:v>
                </c:pt>
                <c:pt idx="6">
                  <c:v>5.1957760759606446E-2</c:v>
                </c:pt>
                <c:pt idx="7">
                  <c:v>0.1356943634001028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7959936"/>
        <c:axId val="217478784"/>
      </c:barChart>
      <c:catAx>
        <c:axId val="217959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17478784"/>
        <c:crosses val="autoZero"/>
        <c:auto val="1"/>
        <c:lblAlgn val="ctr"/>
        <c:lblOffset val="100"/>
        <c:noMultiLvlLbl val="0"/>
      </c:catAx>
      <c:valAx>
        <c:axId val="21747878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1795993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89"/>
          <c:y val="0.12717186489232821"/>
          <c:w val="0.41605083543174981"/>
          <c:h val="0.87282810327472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Voda</c:v>
                </c:pt>
                <c:pt idx="1">
                  <c:v>Šťáva</c:v>
                </c:pt>
                <c:pt idx="2">
                  <c:v>Čaj</c:v>
                </c:pt>
                <c:pt idx="3">
                  <c:v>Mléko</c:v>
                </c:pt>
                <c:pt idx="4">
                  <c:v>Limonáda</c:v>
                </c:pt>
                <c:pt idx="5">
                  <c:v>Džus</c:v>
                </c:pt>
                <c:pt idx="6">
                  <c:v>Minerálka</c:v>
                </c:pt>
                <c:pt idx="7">
                  <c:v>Neuvedl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0.16374944265940367</c:v>
                </c:pt>
                <c:pt idx="1">
                  <c:v>0.20385110565729808</c:v>
                </c:pt>
                <c:pt idx="2">
                  <c:v>0.45617469913883502</c:v>
                </c:pt>
                <c:pt idx="3">
                  <c:v>4.6152063819425965E-2</c:v>
                </c:pt>
                <c:pt idx="4">
                  <c:v>1.8156480553007854E-2</c:v>
                </c:pt>
                <c:pt idx="5">
                  <c:v>0.10078881061990731</c:v>
                </c:pt>
                <c:pt idx="6">
                  <c:v>4.1097045784494669E-2</c:v>
                </c:pt>
                <c:pt idx="7">
                  <c:v>0.19868204597959152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79123456"/>
        <c:axId val="221161152"/>
      </c:barChart>
      <c:catAx>
        <c:axId val="2791234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21161152"/>
        <c:crosses val="autoZero"/>
        <c:auto val="1"/>
        <c:lblAlgn val="ctr"/>
        <c:lblOffset val="100"/>
        <c:noMultiLvlLbl val="0"/>
      </c:catAx>
      <c:valAx>
        <c:axId val="22116115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7912345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812"/>
          <c:y val="0.12717186489232821"/>
          <c:w val="0.41605083543174981"/>
          <c:h val="0.872828103274721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Voda</c:v>
                </c:pt>
                <c:pt idx="1">
                  <c:v>Šťáva</c:v>
                </c:pt>
                <c:pt idx="2">
                  <c:v>Čaj</c:v>
                </c:pt>
                <c:pt idx="3">
                  <c:v>Mléko</c:v>
                </c:pt>
                <c:pt idx="4">
                  <c:v>Limonáda</c:v>
                </c:pt>
                <c:pt idx="5">
                  <c:v>Džus</c:v>
                </c:pt>
                <c:pt idx="6">
                  <c:v>Minerálka</c:v>
                </c:pt>
                <c:pt idx="7">
                  <c:v>Neuvedl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0.41734589172680286</c:v>
                </c:pt>
                <c:pt idx="1">
                  <c:v>0.32302413096641414</c:v>
                </c:pt>
                <c:pt idx="2">
                  <c:v>0.17548150590950842</c:v>
                </c:pt>
                <c:pt idx="3" formatCode="####.0%">
                  <c:v>5.2921474571690046E-3</c:v>
                </c:pt>
                <c:pt idx="4">
                  <c:v>4.5175893222254328E-2</c:v>
                </c:pt>
                <c:pt idx="5">
                  <c:v>3.4672709106624344E-2</c:v>
                </c:pt>
                <c:pt idx="6">
                  <c:v>9.1962093931758637E-2</c:v>
                </c:pt>
                <c:pt idx="7">
                  <c:v>0.15851619512405835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3876096"/>
        <c:axId val="252128064"/>
      </c:barChart>
      <c:catAx>
        <c:axId val="223876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52128064"/>
        <c:crosses val="autoZero"/>
        <c:auto val="1"/>
        <c:lblAlgn val="ctr"/>
        <c:lblOffset val="100"/>
        <c:noMultiLvlLbl val="0"/>
      </c:catAx>
      <c:valAx>
        <c:axId val="25212806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2387609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/>
              <a:t>Je důležité pečovat již o mléčné zuby dětí?</a:t>
            </a:r>
            <a:endParaRPr lang="en-US" sz="1100" dirty="0"/>
          </a:p>
        </c:rich>
      </c:tx>
      <c:layout>
        <c:manualLayout>
          <c:xMode val="edge"/>
          <c:yMode val="edge"/>
          <c:x val="0.15187314022165702"/>
          <c:y val="2.286268603899978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0261537458312397E-2"/>
          <c:y val="0.18449467548873175"/>
          <c:w val="0.77398843459467559"/>
          <c:h val="0.7023846630209812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List1!$B$2</c:f>
              <c:numCache>
                <c:formatCode>General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71-4525-A25B-DDD6A8B283B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Určitě nedůležité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List1!$C$2</c:f>
              <c:numCache>
                <c:formatCode>General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71-4525-A25B-DDD6A8B283B0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Spíše nedůležité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List1!$D$2</c:f>
              <c:numCache>
                <c:formatCode>###0%</c:formatCode>
                <c:ptCount val="1"/>
                <c:pt idx="0">
                  <c:v>2.2417640421100754E-2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E71-4525-A25B-DDD6A8B283B0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Spíše důležité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List1!$E$2</c:f>
              <c:numCache>
                <c:formatCode>###0%</c:formatCode>
                <c:ptCount val="1"/>
                <c:pt idx="0">
                  <c:v>8.0230498006530787E-2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E71-4525-A25B-DDD6A8B283B0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Určitě důležité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List1!$F$2</c:f>
              <c:numCache>
                <c:formatCode>###0%</c:formatCode>
                <c:ptCount val="1"/>
                <c:pt idx="0">
                  <c:v>0.8965443918052215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C47-416E-9DEB-A04B125401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5035008"/>
        <c:axId val="152620416"/>
      </c:barChart>
      <c:catAx>
        <c:axId val="245035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cs-CZ"/>
          </a:p>
        </c:txPr>
        <c:crossAx val="152620416"/>
        <c:crosses val="autoZero"/>
        <c:auto val="1"/>
        <c:lblAlgn val="ctr"/>
        <c:lblOffset val="100"/>
        <c:noMultiLvlLbl val="0"/>
      </c:catAx>
      <c:valAx>
        <c:axId val="15262041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245035008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68738777523218142"/>
          <c:y val="0.18516409699333825"/>
          <c:w val="0.29678477916868112"/>
          <c:h val="0.70280256926185158"/>
        </c:manualLayout>
      </c:layout>
      <c:overlay val="0"/>
      <c:txPr>
        <a:bodyPr/>
        <a:lstStyle/>
        <a:p>
          <a:pPr>
            <a:defRPr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/>
              <a:t>Doporučil zubař dítěti</a:t>
            </a:r>
            <a:r>
              <a:rPr lang="cs-CZ" sz="1100" baseline="0" dirty="0"/>
              <a:t> </a:t>
            </a:r>
            <a:r>
              <a:rPr lang="cs-CZ" sz="1100" dirty="0"/>
              <a:t>návštěvu</a:t>
            </a:r>
            <a:r>
              <a:rPr lang="cs-CZ" sz="1100" baseline="0" dirty="0"/>
              <a:t> zubní hygieny?</a:t>
            </a:r>
            <a:endParaRPr lang="en-US" sz="1100" dirty="0"/>
          </a:p>
        </c:rich>
      </c:tx>
      <c:layout>
        <c:manualLayout>
          <c:xMode val="edge"/>
          <c:yMode val="edge"/>
          <c:x val="0.13382902216988893"/>
          <c:y val="1.964799457405932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970313535322846"/>
          <c:y val="0.16076762703588807"/>
          <c:w val="0.4005141250016262"/>
          <c:h val="0.6385148944414278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List1!$A$2:$A$5</c:f>
              <c:strCache>
                <c:ptCount val="4"/>
                <c:pt idx="0">
                  <c:v>Ano, doporučil a navštěvujeme ji</c:v>
                </c:pt>
                <c:pt idx="1">
                  <c:v>Ano, doporučil, ale nenavštěvujeme ji</c:v>
                </c:pt>
                <c:pt idx="2">
                  <c:v>Ne, nedoporučil, ale navštěvujeme ji</c:v>
                </c:pt>
                <c:pt idx="3">
                  <c:v>Ne, nedoporučil a ani ji nenavštěvujeme</c:v>
                </c:pt>
              </c:strCache>
            </c:strRef>
          </c:cat>
          <c:val>
            <c:numRef>
              <c:f>List1!$B$2:$B$5</c:f>
              <c:numCache>
                <c:formatCode>###0%</c:formatCode>
                <c:ptCount val="4"/>
                <c:pt idx="0">
                  <c:v>0.16965464451162826</c:v>
                </c:pt>
                <c:pt idx="1">
                  <c:v>6.4722347000228109E-2</c:v>
                </c:pt>
                <c:pt idx="2">
                  <c:v>6.7924771655947305E-2</c:v>
                </c:pt>
                <c:pt idx="3">
                  <c:v>0.69769823683219634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1780090570305934"/>
          <c:y val="0.25543290256265555"/>
          <c:w val="0.36399914747428702"/>
          <c:h val="0.74456709743734451"/>
        </c:manualLayout>
      </c:layout>
      <c:overlay val="0"/>
      <c:txPr>
        <a:bodyPr/>
        <a:lstStyle/>
        <a:p>
          <a:pPr>
            <a:defRPr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/>
              <a:t>Co</a:t>
            </a:r>
            <a:r>
              <a:rPr lang="cs-CZ" sz="1100" baseline="0" dirty="0"/>
              <a:t> si myslí o pravidelných návštěvách dentální hygienistky?</a:t>
            </a:r>
            <a:endParaRPr lang="en-US" sz="1100" dirty="0"/>
          </a:p>
        </c:rich>
      </c:tx>
      <c:layout>
        <c:manualLayout>
          <c:xMode val="edge"/>
          <c:yMode val="edge"/>
          <c:x val="0.13518955851752212"/>
          <c:y val="1.95965880334283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0261537458312397E-2"/>
          <c:y val="0.18449467548873175"/>
          <c:w val="0.77398843459467559"/>
          <c:h val="0.7023846630209812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Pravidelná návštěva dentální hygienistky je velmi zbytečný výdaj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List1!$B$2</c:f>
              <c:numCache>
                <c:formatCode>0%</c:formatCode>
                <c:ptCount val="1"/>
                <c:pt idx="0">
                  <c:v>8.2581713200725507E-2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71-4525-A25B-DDD6A8B283B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Pravidelná návštěva dentální hygienistky je spíše zbytečný výdaj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List1!$C$2</c:f>
              <c:numCache>
                <c:formatCode>0%</c:formatCode>
                <c:ptCount val="1"/>
                <c:pt idx="0">
                  <c:v>0.38807488797976325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71-4525-A25B-DDD6A8B283B0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Pravidelná návštěva dentální hygienistky je spíše důležitá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List1!$D$2</c:f>
              <c:numCache>
                <c:formatCode>0%</c:formatCode>
                <c:ptCount val="1"/>
                <c:pt idx="0">
                  <c:v>0.28351971827065631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E71-4525-A25B-DDD6A8B283B0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Pravidelná návštěva dentální hygienistky je velmi důležitá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List1!$E$2</c:f>
              <c:numCache>
                <c:formatCode>0%</c:formatCode>
                <c:ptCount val="1"/>
                <c:pt idx="0">
                  <c:v>0.24582368054885476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E71-4525-A25B-DDD6A8B28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0360192"/>
        <c:axId val="152621568"/>
      </c:barChart>
      <c:catAx>
        <c:axId val="220360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cs-CZ"/>
          </a:p>
        </c:txPr>
        <c:crossAx val="152621568"/>
        <c:crosses val="autoZero"/>
        <c:auto val="1"/>
        <c:lblAlgn val="ctr"/>
        <c:lblOffset val="100"/>
        <c:noMultiLvlLbl val="0"/>
      </c:catAx>
      <c:valAx>
        <c:axId val="15262156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220360192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6468705053792827"/>
          <c:y val="0.16556750895990974"/>
          <c:w val="0.35184378912853531"/>
          <c:h val="0.73501889707727963"/>
        </c:manualLayout>
      </c:layout>
      <c:overlay val="0"/>
      <c:txPr>
        <a:bodyPr/>
        <a:lstStyle/>
        <a:p>
          <a:pPr>
            <a:defRPr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Zaměstnání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3459577408065771"/>
          <c:h val="0.77367587626123779"/>
        </c:manualLayout>
      </c:layout>
      <c:barChart>
        <c:barDir val="bar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53041408"/>
        <c:axId val="273151040"/>
      </c:barChart>
      <c:catAx>
        <c:axId val="35304140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273151040"/>
        <c:crosses val="autoZero"/>
        <c:auto val="1"/>
        <c:lblAlgn val="ctr"/>
        <c:lblOffset val="100"/>
        <c:noMultiLvlLbl val="0"/>
      </c:catAx>
      <c:valAx>
        <c:axId val="273151040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353041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58107074349752"/>
          <c:y val="3.4219986381567882E-2"/>
          <c:w val="0.72895051001774058"/>
          <c:h val="0.828062929653722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List1!$C$1</c:f>
              <c:strCache>
                <c:ptCount val="1"/>
                <c:pt idx="0">
                  <c:v>Určitě bych zaplatil/a 
(9-10)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List1!$B$2:$B$5</c:f>
              <c:strCache>
                <c:ptCount val="4"/>
                <c:pt idx="0">
                  <c:v>Exkurze/ výlety</c:v>
                </c:pt>
                <c:pt idx="1">
                  <c:v>Sportovní akce</c:v>
                </c:pt>
                <c:pt idx="2">
                  <c:v>Kulturní akce</c:v>
                </c:pt>
                <c:pt idx="3">
                  <c:v>Preventivní programy v oblasti zdraví</c:v>
                </c:pt>
              </c:strCache>
            </c:strRef>
          </c:cat>
          <c:val>
            <c:numRef>
              <c:f>List1!$C$2:$C$5</c:f>
              <c:numCache>
                <c:formatCode>###0.0%</c:formatCode>
                <c:ptCount val="4"/>
                <c:pt idx="0">
                  <c:v>0.76881364541968333</c:v>
                </c:pt>
                <c:pt idx="1">
                  <c:v>0.69528961077044216</c:v>
                </c:pt>
                <c:pt idx="2">
                  <c:v>0.62008723349263006</c:v>
                </c:pt>
                <c:pt idx="3">
                  <c:v>0.57143667430794953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F0-473E-82EC-6AFB6422564B}"/>
            </c:ext>
          </c:extLst>
        </c:ser>
        <c:ser>
          <c:idx val="1"/>
          <c:order val="1"/>
          <c:tx>
            <c:strRef>
              <c:f>List1!$D$1</c:f>
              <c:strCache>
                <c:ptCount val="1"/>
                <c:pt idx="0">
                  <c:v>Spíše bych zaplatil/a
(7-8)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List1!$B$2:$B$5</c:f>
              <c:strCache>
                <c:ptCount val="4"/>
                <c:pt idx="0">
                  <c:v>Exkurze/ výlety</c:v>
                </c:pt>
                <c:pt idx="1">
                  <c:v>Sportovní akce</c:v>
                </c:pt>
                <c:pt idx="2">
                  <c:v>Kulturní akce</c:v>
                </c:pt>
                <c:pt idx="3">
                  <c:v>Preventivní programy v oblasti zdraví</c:v>
                </c:pt>
              </c:strCache>
            </c:strRef>
          </c:cat>
          <c:val>
            <c:numRef>
              <c:f>List1!$D$2:$D$5</c:f>
              <c:numCache>
                <c:formatCode>###0.0%</c:formatCode>
                <c:ptCount val="4"/>
                <c:pt idx="0">
                  <c:v>9.1398986640217034E-2</c:v>
                </c:pt>
                <c:pt idx="1">
                  <c:v>0.1249403438745036</c:v>
                </c:pt>
                <c:pt idx="2">
                  <c:v>0.2000380323042226</c:v>
                </c:pt>
                <c:pt idx="3">
                  <c:v>0.12798843344404118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1F0-473E-82EC-6AFB6422564B}"/>
            </c:ext>
          </c:extLst>
        </c:ser>
        <c:ser>
          <c:idx val="2"/>
          <c:order val="2"/>
          <c:tx>
            <c:strRef>
              <c:f>List1!$E$1</c:f>
              <c:strCache>
                <c:ptCount val="1"/>
                <c:pt idx="0">
                  <c:v>Spíše bych nezaplatil/a
(5-6)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List1!$B$2:$B$5</c:f>
              <c:strCache>
                <c:ptCount val="4"/>
                <c:pt idx="0">
                  <c:v>Exkurze/ výlety</c:v>
                </c:pt>
                <c:pt idx="1">
                  <c:v>Sportovní akce</c:v>
                </c:pt>
                <c:pt idx="2">
                  <c:v>Kulturní akce</c:v>
                </c:pt>
                <c:pt idx="3">
                  <c:v>Preventivní programy v oblasti zdraví</c:v>
                </c:pt>
              </c:strCache>
            </c:strRef>
          </c:cat>
          <c:val>
            <c:numRef>
              <c:f>List1!$E$2:$E$5</c:f>
              <c:numCache>
                <c:formatCode>###0.0%</c:formatCode>
                <c:ptCount val="4"/>
                <c:pt idx="0">
                  <c:v>7.7122807612759678E-2</c:v>
                </c:pt>
                <c:pt idx="1">
                  <c:v>0.10713378665843638</c:v>
                </c:pt>
                <c:pt idx="2">
                  <c:v>0.11873732518131171</c:v>
                </c:pt>
                <c:pt idx="3">
                  <c:v>0.13646583006549395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1F0-473E-82EC-6AFB6422564B}"/>
            </c:ext>
          </c:extLst>
        </c:ser>
        <c:ser>
          <c:idx val="3"/>
          <c:order val="3"/>
          <c:tx>
            <c:strRef>
              <c:f>List1!$F$1</c:f>
              <c:strCache>
                <c:ptCount val="1"/>
                <c:pt idx="0">
                  <c:v>Určitě bych nezaplatil/a 
(1-4)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List1!$B$2:$B$5</c:f>
              <c:strCache>
                <c:ptCount val="4"/>
                <c:pt idx="0">
                  <c:v>Exkurze/ výlety</c:v>
                </c:pt>
                <c:pt idx="1">
                  <c:v>Sportovní akce</c:v>
                </c:pt>
                <c:pt idx="2">
                  <c:v>Kulturní akce</c:v>
                </c:pt>
                <c:pt idx="3">
                  <c:v>Preventivní programy v oblasti zdraví</c:v>
                </c:pt>
              </c:strCache>
            </c:strRef>
          </c:cat>
          <c:val>
            <c:numRef>
              <c:f>List1!$F$2:$F$5</c:f>
              <c:numCache>
                <c:formatCode>###0.0%</c:formatCode>
                <c:ptCount val="4"/>
                <c:pt idx="0">
                  <c:v>6.266456032733965E-2</c:v>
                </c:pt>
                <c:pt idx="1">
                  <c:v>7.2636258696618092E-2</c:v>
                </c:pt>
                <c:pt idx="2">
                  <c:v>6.1137409021835565E-2</c:v>
                </c:pt>
                <c:pt idx="3">
                  <c:v>0.1641090621825152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1F0-473E-82EC-6AFB642256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223877632"/>
        <c:axId val="162542656"/>
      </c:barChart>
      <c:catAx>
        <c:axId val="2238776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62542656"/>
        <c:crosses val="autoZero"/>
        <c:auto val="1"/>
        <c:lblAlgn val="ctr"/>
        <c:lblOffset val="100"/>
        <c:noMultiLvlLbl val="0"/>
      </c:catAx>
      <c:valAx>
        <c:axId val="162542656"/>
        <c:scaling>
          <c:orientation val="minMax"/>
          <c:max val="1"/>
          <c:min val="0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none"/>
        <c:minorTickMark val="none"/>
        <c:tickLblPos val="nextTo"/>
        <c:txPr>
          <a:bodyPr/>
          <a:lstStyle/>
          <a:p>
            <a:pPr>
              <a:defRPr sz="60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223877632"/>
        <c:crosses val="max"/>
        <c:crossBetween val="between"/>
        <c:majorUnit val="0.1"/>
      </c:valAx>
      <c:spPr>
        <a:solidFill>
          <a:schemeClr val="bg1"/>
        </a:solidFill>
        <a:ln>
          <a:noFill/>
        </a:ln>
      </c:spPr>
    </c:plotArea>
    <c:legend>
      <c:legendPos val="b"/>
      <c:layout>
        <c:manualLayout>
          <c:xMode val="edge"/>
          <c:yMode val="edge"/>
          <c:x val="0.17931013597040873"/>
          <c:y val="0.9244613505772209"/>
          <c:w val="0.80424864371803872"/>
          <c:h val="7.5538606552799634E-2"/>
        </c:manualLayout>
      </c:layout>
      <c:overlay val="0"/>
      <c:spPr>
        <a:solidFill>
          <a:srgbClr val="FFFFFF"/>
        </a:solidFill>
        <a:ln>
          <a:noFill/>
        </a:ln>
      </c:spPr>
      <c:txPr>
        <a:bodyPr/>
        <a:lstStyle/>
        <a:p>
          <a:pPr>
            <a:defRPr sz="800" b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58107074349758"/>
          <c:y val="3.4219986381567882E-2"/>
          <c:w val="0.72895051001774069"/>
          <c:h val="0.828062929653722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List1!$C$1</c:f>
              <c:strCache>
                <c:ptCount val="1"/>
                <c:pt idx="0">
                  <c:v>Určitě bych uvítal/a
(9-10)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List1!$B$2:$B$8</c:f>
              <c:strCache>
                <c:ptCount val="7"/>
                <c:pt idx="0">
                  <c:v>Drogy</c:v>
                </c:pt>
                <c:pt idx="1">
                  <c:v>Kouření</c:v>
                </c:pt>
                <c:pt idx="2">
                  <c:v>Gamblerství</c:v>
                </c:pt>
                <c:pt idx="3">
                  <c:v>Zubní zdraví</c:v>
                </c:pt>
                <c:pt idx="4">
                  <c:v>Zdravá výživa</c:v>
                </c:pt>
                <c:pt idx="5">
                  <c:v>Alkohol</c:v>
                </c:pt>
                <c:pt idx="6">
                  <c:v>Sexuální výchova</c:v>
                </c:pt>
              </c:strCache>
            </c:strRef>
          </c:cat>
          <c:val>
            <c:numRef>
              <c:f>List1!$C$2:$C$8</c:f>
              <c:numCache>
                <c:formatCode>###0.0%</c:formatCode>
                <c:ptCount val="7"/>
                <c:pt idx="0">
                  <c:v>0.69492639206087758</c:v>
                </c:pt>
                <c:pt idx="1">
                  <c:v>0.61901320325180265</c:v>
                </c:pt>
                <c:pt idx="2">
                  <c:v>0.61132628772436037</c:v>
                </c:pt>
                <c:pt idx="3">
                  <c:v>0.56710060316285504</c:v>
                </c:pt>
                <c:pt idx="4">
                  <c:v>0.58557116045878854</c:v>
                </c:pt>
                <c:pt idx="5">
                  <c:v>0.57318473196954034</c:v>
                </c:pt>
                <c:pt idx="6">
                  <c:v>0.54530995799978266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F0-473E-82EC-6AFB6422564B}"/>
            </c:ext>
          </c:extLst>
        </c:ser>
        <c:ser>
          <c:idx val="1"/>
          <c:order val="1"/>
          <c:tx>
            <c:strRef>
              <c:f>List1!$D$1</c:f>
              <c:strCache>
                <c:ptCount val="1"/>
                <c:pt idx="0">
                  <c:v>Spíše bych uvítal/a
(7-8)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List1!$B$2:$B$8</c:f>
              <c:strCache>
                <c:ptCount val="7"/>
                <c:pt idx="0">
                  <c:v>Drogy</c:v>
                </c:pt>
                <c:pt idx="1">
                  <c:v>Kouření</c:v>
                </c:pt>
                <c:pt idx="2">
                  <c:v>Gamblerství</c:v>
                </c:pt>
                <c:pt idx="3">
                  <c:v>Zubní zdraví</c:v>
                </c:pt>
                <c:pt idx="4">
                  <c:v>Zdravá výživa</c:v>
                </c:pt>
                <c:pt idx="5">
                  <c:v>Alkohol</c:v>
                </c:pt>
                <c:pt idx="6">
                  <c:v>Sexuální výchova</c:v>
                </c:pt>
              </c:strCache>
            </c:strRef>
          </c:cat>
          <c:val>
            <c:numRef>
              <c:f>List1!$D$2:$D$8</c:f>
              <c:numCache>
                <c:formatCode>###0.0%</c:formatCode>
                <c:ptCount val="7"/>
                <c:pt idx="0">
                  <c:v>9.5091747453759423E-2</c:v>
                </c:pt>
                <c:pt idx="1">
                  <c:v>0.15082571214767623</c:v>
                </c:pt>
                <c:pt idx="2">
                  <c:v>0.11816773086827506</c:v>
                </c:pt>
                <c:pt idx="3">
                  <c:v>0.13851603468677595</c:v>
                </c:pt>
                <c:pt idx="4">
                  <c:v>0.1207402748626859</c:v>
                </c:pt>
                <c:pt idx="5">
                  <c:v>0.15537353267737194</c:v>
                </c:pt>
                <c:pt idx="6">
                  <c:v>0.1640895405184323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1F0-473E-82EC-6AFB6422564B}"/>
            </c:ext>
          </c:extLst>
        </c:ser>
        <c:ser>
          <c:idx val="2"/>
          <c:order val="2"/>
          <c:tx>
            <c:strRef>
              <c:f>List1!$E$1</c:f>
              <c:strCache>
                <c:ptCount val="1"/>
                <c:pt idx="0">
                  <c:v>Spíše bych neuvítal/a
(5-6)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List1!$B$2:$B$8</c:f>
              <c:strCache>
                <c:ptCount val="7"/>
                <c:pt idx="0">
                  <c:v>Drogy</c:v>
                </c:pt>
                <c:pt idx="1">
                  <c:v>Kouření</c:v>
                </c:pt>
                <c:pt idx="2">
                  <c:v>Gamblerství</c:v>
                </c:pt>
                <c:pt idx="3">
                  <c:v>Zubní zdraví</c:v>
                </c:pt>
                <c:pt idx="4">
                  <c:v>Zdravá výživa</c:v>
                </c:pt>
                <c:pt idx="5">
                  <c:v>Alkohol</c:v>
                </c:pt>
                <c:pt idx="6">
                  <c:v>Sexuální výchova</c:v>
                </c:pt>
              </c:strCache>
            </c:strRef>
          </c:cat>
          <c:val>
            <c:numRef>
              <c:f>List1!$E$2:$E$8</c:f>
              <c:numCache>
                <c:formatCode>###0.0%</c:formatCode>
                <c:ptCount val="7"/>
                <c:pt idx="0">
                  <c:v>0.1288005124937415</c:v>
                </c:pt>
                <c:pt idx="1">
                  <c:v>0.14865172269972246</c:v>
                </c:pt>
                <c:pt idx="2">
                  <c:v>0.18434592418784235</c:v>
                </c:pt>
                <c:pt idx="3">
                  <c:v>0.19920396608532351</c:v>
                </c:pt>
                <c:pt idx="4">
                  <c:v>0.1847269828929502</c:v>
                </c:pt>
                <c:pt idx="5">
                  <c:v>0.14519509213768311</c:v>
                </c:pt>
                <c:pt idx="6">
                  <c:v>0.17663774963822526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1F0-473E-82EC-6AFB6422564B}"/>
            </c:ext>
          </c:extLst>
        </c:ser>
        <c:ser>
          <c:idx val="3"/>
          <c:order val="3"/>
          <c:tx>
            <c:strRef>
              <c:f>List1!$F$1</c:f>
              <c:strCache>
                <c:ptCount val="1"/>
                <c:pt idx="0">
                  <c:v>Určitě bych neuvítal/a
(1-4)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List1!$B$2:$B$8</c:f>
              <c:strCache>
                <c:ptCount val="7"/>
                <c:pt idx="0">
                  <c:v>Drogy</c:v>
                </c:pt>
                <c:pt idx="1">
                  <c:v>Kouření</c:v>
                </c:pt>
                <c:pt idx="2">
                  <c:v>Gamblerství</c:v>
                </c:pt>
                <c:pt idx="3">
                  <c:v>Zubní zdraví</c:v>
                </c:pt>
                <c:pt idx="4">
                  <c:v>Zdravá výživa</c:v>
                </c:pt>
                <c:pt idx="5">
                  <c:v>Alkohol</c:v>
                </c:pt>
                <c:pt idx="6">
                  <c:v>Sexuální výchova</c:v>
                </c:pt>
              </c:strCache>
            </c:strRef>
          </c:cat>
          <c:val>
            <c:numRef>
              <c:f>List1!$F$2:$F$8</c:f>
              <c:numCache>
                <c:formatCode>###0.0%</c:formatCode>
                <c:ptCount val="7"/>
                <c:pt idx="0">
                  <c:v>8.1181347991621355E-2</c:v>
                </c:pt>
                <c:pt idx="1">
                  <c:v>8.1509361900798535E-2</c:v>
                </c:pt>
                <c:pt idx="2">
                  <c:v>8.6160057219522038E-2</c:v>
                </c:pt>
                <c:pt idx="3">
                  <c:v>9.5179396065045482E-2</c:v>
                </c:pt>
                <c:pt idx="4">
                  <c:v>0.10896158178557533</c:v>
                </c:pt>
                <c:pt idx="5">
                  <c:v>0.12624664321540463</c:v>
                </c:pt>
                <c:pt idx="6">
                  <c:v>0.11396275184355964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1F0-473E-82EC-6AFB642256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259012608"/>
        <c:axId val="162585920"/>
      </c:barChart>
      <c:catAx>
        <c:axId val="2590126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62585920"/>
        <c:crosses val="autoZero"/>
        <c:auto val="1"/>
        <c:lblAlgn val="ctr"/>
        <c:lblOffset val="100"/>
        <c:noMultiLvlLbl val="0"/>
      </c:catAx>
      <c:valAx>
        <c:axId val="162585920"/>
        <c:scaling>
          <c:orientation val="minMax"/>
          <c:max val="1"/>
          <c:min val="0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none"/>
        <c:minorTickMark val="none"/>
        <c:tickLblPos val="nextTo"/>
        <c:txPr>
          <a:bodyPr/>
          <a:lstStyle/>
          <a:p>
            <a:pPr>
              <a:defRPr sz="60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259012608"/>
        <c:crosses val="max"/>
        <c:crossBetween val="between"/>
        <c:majorUnit val="0.1"/>
      </c:valAx>
      <c:spPr>
        <a:solidFill>
          <a:schemeClr val="bg1"/>
        </a:solidFill>
        <a:ln>
          <a:noFill/>
        </a:ln>
      </c:spPr>
    </c:plotArea>
    <c:legend>
      <c:legendPos val="b"/>
      <c:layout>
        <c:manualLayout>
          <c:xMode val="edge"/>
          <c:yMode val="edge"/>
          <c:x val="0.17931013597040879"/>
          <c:y val="0.92446135057722068"/>
          <c:w val="0.80424864371803872"/>
          <c:h val="7.5538606552799634E-2"/>
        </c:manualLayout>
      </c:layout>
      <c:overlay val="0"/>
      <c:spPr>
        <a:solidFill>
          <a:srgbClr val="FFFFFF"/>
        </a:solidFill>
        <a:ln>
          <a:noFill/>
        </a:ln>
      </c:spPr>
      <c:txPr>
        <a:bodyPr/>
        <a:lstStyle/>
        <a:p>
          <a:pPr>
            <a:defRPr sz="800" b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/>
              <a:t>Preference</a:t>
            </a:r>
            <a:r>
              <a:rPr lang="cs-CZ" sz="1100" baseline="0" dirty="0"/>
              <a:t> </a:t>
            </a:r>
            <a:r>
              <a:rPr lang="cs-CZ" sz="1100" u="sng" baseline="0" dirty="0"/>
              <a:t>délky</a:t>
            </a:r>
            <a:r>
              <a:rPr lang="cs-CZ" sz="1100" baseline="0" dirty="0"/>
              <a:t> preventivního programu pro děti</a:t>
            </a:r>
            <a:endParaRPr lang="en-US" sz="1100" dirty="0"/>
          </a:p>
        </c:rich>
      </c:tx>
      <c:layout>
        <c:manualLayout>
          <c:xMode val="edge"/>
          <c:yMode val="edge"/>
          <c:x val="0.1245463467022183"/>
          <c:y val="1.964806940642959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1406295986605792E-2"/>
          <c:y val="0.24865987112543053"/>
          <c:w val="0.52737634414889578"/>
          <c:h val="0.68319208219288763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List1!$A$2:$A$4</c:f>
              <c:strCache>
                <c:ptCount val="3"/>
                <c:pt idx="0">
                  <c:v>Jednorázový</c:v>
                </c:pt>
                <c:pt idx="1">
                  <c:v>Dlouhodobý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0.17178258446750352</c:v>
                </c:pt>
                <c:pt idx="1">
                  <c:v>0.61922677152953165</c:v>
                </c:pt>
                <c:pt idx="2">
                  <c:v>0.20899064400296494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1780090570305934"/>
          <c:y val="0.25543290256265566"/>
          <c:w val="0.36299256222992776"/>
          <c:h val="0.74456709743734451"/>
        </c:manualLayout>
      </c:layout>
      <c:overlay val="0"/>
      <c:txPr>
        <a:bodyPr/>
        <a:lstStyle/>
        <a:p>
          <a:pPr>
            <a:defRPr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/>
              <a:t>Preference</a:t>
            </a:r>
            <a:r>
              <a:rPr lang="cs-CZ" sz="1100" baseline="0" dirty="0"/>
              <a:t> </a:t>
            </a:r>
            <a:r>
              <a:rPr lang="cs-CZ" sz="1100" u="sng" baseline="0" dirty="0"/>
              <a:t>způsobu</a:t>
            </a:r>
            <a:r>
              <a:rPr lang="cs-CZ" sz="1100" baseline="0" dirty="0"/>
              <a:t> preventivního programu pro děti</a:t>
            </a:r>
            <a:endParaRPr lang="en-US" sz="1100" dirty="0"/>
          </a:p>
        </c:rich>
      </c:tx>
      <c:layout>
        <c:manualLayout>
          <c:xMode val="edge"/>
          <c:yMode val="edge"/>
          <c:x val="0.12454634670221836"/>
          <c:y val="1.964806940642960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1406295986605819E-2"/>
          <c:y val="0.24865987112543059"/>
          <c:w val="0.52737634414889578"/>
          <c:h val="0.68319208219288763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List1!$A$2:$A$4</c:f>
              <c:strCache>
                <c:ptCount val="3"/>
                <c:pt idx="0">
                  <c:v>Teoretický</c:v>
                </c:pt>
                <c:pt idx="1">
                  <c:v>Praktický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0.18077146834583879</c:v>
                </c:pt>
                <c:pt idx="1">
                  <c:v>0.71641321102847444</c:v>
                </c:pt>
                <c:pt idx="2">
                  <c:v>0.10281532062568673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1780090570305934"/>
          <c:y val="0.25543290256265577"/>
          <c:w val="0.36299256222992793"/>
          <c:h val="0.74456709743734451"/>
        </c:manualLayout>
      </c:layout>
      <c:overlay val="0"/>
      <c:txPr>
        <a:bodyPr/>
        <a:lstStyle/>
        <a:p>
          <a:pPr>
            <a:defRPr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/>
              <a:t>Má smysl vzdělávat děti</a:t>
            </a:r>
            <a:r>
              <a:rPr lang="cs-CZ" sz="1100" baseline="0" dirty="0"/>
              <a:t> ve školách v oblasti zubního zdraví</a:t>
            </a:r>
            <a:r>
              <a:rPr lang="cs-CZ" sz="1100" dirty="0"/>
              <a:t>?</a:t>
            </a:r>
            <a:endParaRPr lang="en-US" sz="1100" dirty="0"/>
          </a:p>
        </c:rich>
      </c:tx>
      <c:layout>
        <c:manualLayout>
          <c:xMode val="edge"/>
          <c:yMode val="edge"/>
          <c:x val="0.11612260799851071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0261537458312418E-2"/>
          <c:y val="0.1844946754887318"/>
          <c:w val="0.77398843459467614"/>
          <c:h val="0.7023846630209812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List1!$B$2</c:f>
              <c:numCache>
                <c:formatCode>###0%</c:formatCode>
                <c:ptCount val="1"/>
                <c:pt idx="0">
                  <c:v>2.5153657902247634E-2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71-4525-A25B-DDD6A8B283B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Určitě 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List1!$C$2</c:f>
              <c:numCache>
                <c:formatCode>###0%</c:formatCode>
                <c:ptCount val="1"/>
                <c:pt idx="0">
                  <c:v>2.064419316145194E-2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71-4525-A25B-DDD6A8B283B0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List1!$D$2</c:f>
              <c:numCache>
                <c:formatCode>###0%</c:formatCode>
                <c:ptCount val="1"/>
                <c:pt idx="0">
                  <c:v>0.10192374465353377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E71-4525-A25B-DDD6A8B283B0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List1!$E$2</c:f>
              <c:numCache>
                <c:formatCode>###0%</c:formatCode>
                <c:ptCount val="1"/>
                <c:pt idx="0">
                  <c:v>0.38060046942154246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E71-4525-A25B-DDD6A8B283B0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Určitě ano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List1!$F$2</c:f>
              <c:numCache>
                <c:formatCode>###0%</c:formatCode>
                <c:ptCount val="1"/>
                <c:pt idx="0">
                  <c:v>0.47167793486122389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578-4390-8C52-55432E3D93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54110720"/>
        <c:axId val="147561792"/>
      </c:barChart>
      <c:catAx>
        <c:axId val="254110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cs-CZ"/>
          </a:p>
        </c:txPr>
        <c:crossAx val="147561792"/>
        <c:crosses val="autoZero"/>
        <c:auto val="1"/>
        <c:lblAlgn val="ctr"/>
        <c:lblOffset val="100"/>
        <c:noMultiLvlLbl val="0"/>
      </c:catAx>
      <c:valAx>
        <c:axId val="14756179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25411072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68738777523218142"/>
          <c:y val="0.1851640969933383"/>
          <c:w val="0.2967847791686814"/>
          <c:h val="0.70280256926185158"/>
        </c:manualLayout>
      </c:layout>
      <c:overlay val="0"/>
      <c:txPr>
        <a:bodyPr/>
        <a:lstStyle/>
        <a:p>
          <a:pPr>
            <a:defRPr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694784267007633"/>
          <c:y val="3.4219986381567882E-2"/>
          <c:w val="0.63258374931164396"/>
          <c:h val="0.828062929653722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List1!$C$1</c:f>
              <c:strCache>
                <c:ptCount val="1"/>
                <c:pt idx="0">
                  <c:v>Určitě bych důvěřoval/a
(9-10)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List1!$B$2:$B$5</c:f>
              <c:strCache>
                <c:ptCount val="4"/>
                <c:pt idx="0">
                  <c:v>Lékaři</c:v>
                </c:pt>
                <c:pt idx="1">
                  <c:v>Organizace jako Ministerstvo zdravotnictví, Česká pediatrická společnost, Česká stomatologická společnost apod.</c:v>
                </c:pt>
                <c:pt idx="2">
                  <c:v>Kvalifikovaní lektoři</c:v>
                </c:pt>
                <c:pt idx="3">
                  <c:v>Škola (učitelé)</c:v>
                </c:pt>
              </c:strCache>
            </c:strRef>
          </c:cat>
          <c:val>
            <c:numRef>
              <c:f>List1!$C$2:$C$5</c:f>
              <c:numCache>
                <c:formatCode>###0.0%</c:formatCode>
                <c:ptCount val="4"/>
                <c:pt idx="0">
                  <c:v>0.69766644593745941</c:v>
                </c:pt>
                <c:pt idx="1">
                  <c:v>0.5359941315533665</c:v>
                </c:pt>
                <c:pt idx="2">
                  <c:v>0.50864911170996985</c:v>
                </c:pt>
                <c:pt idx="3">
                  <c:v>0.27478705098414635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F0-473E-82EC-6AFB6422564B}"/>
            </c:ext>
          </c:extLst>
        </c:ser>
        <c:ser>
          <c:idx val="1"/>
          <c:order val="1"/>
          <c:tx>
            <c:strRef>
              <c:f>List1!$D$1</c:f>
              <c:strCache>
                <c:ptCount val="1"/>
                <c:pt idx="0">
                  <c:v>Spíše bych důvěřoval/a
(7-8)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List1!$B$2:$B$5</c:f>
              <c:strCache>
                <c:ptCount val="4"/>
                <c:pt idx="0">
                  <c:v>Lékaři</c:v>
                </c:pt>
                <c:pt idx="1">
                  <c:v>Organizace jako Ministerstvo zdravotnictví, Česká pediatrická společnost, Česká stomatologická společnost apod.</c:v>
                </c:pt>
                <c:pt idx="2">
                  <c:v>Kvalifikovaní lektoři</c:v>
                </c:pt>
                <c:pt idx="3">
                  <c:v>Škola (učitelé)</c:v>
                </c:pt>
              </c:strCache>
            </c:strRef>
          </c:cat>
          <c:val>
            <c:numRef>
              <c:f>List1!$D$2:$D$5</c:f>
              <c:numCache>
                <c:formatCode>###0.0%</c:formatCode>
                <c:ptCount val="4"/>
                <c:pt idx="0">
                  <c:v>0.15647864791363988</c:v>
                </c:pt>
                <c:pt idx="1">
                  <c:v>0.20772746580321397</c:v>
                </c:pt>
                <c:pt idx="2">
                  <c:v>0.19805157689799763</c:v>
                </c:pt>
                <c:pt idx="3">
                  <c:v>0.25761656461600735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1F0-473E-82EC-6AFB6422564B}"/>
            </c:ext>
          </c:extLst>
        </c:ser>
        <c:ser>
          <c:idx val="2"/>
          <c:order val="2"/>
          <c:tx>
            <c:strRef>
              <c:f>List1!$E$1</c:f>
              <c:strCache>
                <c:ptCount val="1"/>
                <c:pt idx="0">
                  <c:v>Spíše bych nedůvěřoval/a
(5-6)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List1!$B$2:$B$5</c:f>
              <c:strCache>
                <c:ptCount val="4"/>
                <c:pt idx="0">
                  <c:v>Lékaři</c:v>
                </c:pt>
                <c:pt idx="1">
                  <c:v>Organizace jako Ministerstvo zdravotnictví, Česká pediatrická společnost, Česká stomatologická společnost apod.</c:v>
                </c:pt>
                <c:pt idx="2">
                  <c:v>Kvalifikovaní lektoři</c:v>
                </c:pt>
                <c:pt idx="3">
                  <c:v>Škola (učitelé)</c:v>
                </c:pt>
              </c:strCache>
            </c:strRef>
          </c:cat>
          <c:val>
            <c:numRef>
              <c:f>List1!$E$2:$E$5</c:f>
              <c:numCache>
                <c:formatCode>###0.0%</c:formatCode>
                <c:ptCount val="4"/>
                <c:pt idx="0">
                  <c:v>7.3795603188836517E-2</c:v>
                </c:pt>
                <c:pt idx="1">
                  <c:v>0.13484337430306709</c:v>
                </c:pt>
                <c:pt idx="2">
                  <c:v>0.19915260160786313</c:v>
                </c:pt>
                <c:pt idx="3">
                  <c:v>0.2682495505139274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1F0-473E-82EC-6AFB6422564B}"/>
            </c:ext>
          </c:extLst>
        </c:ser>
        <c:ser>
          <c:idx val="3"/>
          <c:order val="3"/>
          <c:tx>
            <c:strRef>
              <c:f>List1!$F$1</c:f>
              <c:strCache>
                <c:ptCount val="1"/>
                <c:pt idx="0">
                  <c:v>Určitě bych nedůvěřoval/a
(1-4)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List1!$B$2:$B$5</c:f>
              <c:strCache>
                <c:ptCount val="4"/>
                <c:pt idx="0">
                  <c:v>Lékaři</c:v>
                </c:pt>
                <c:pt idx="1">
                  <c:v>Organizace jako Ministerstvo zdravotnictví, Česká pediatrická společnost, Česká stomatologická společnost apod.</c:v>
                </c:pt>
                <c:pt idx="2">
                  <c:v>Kvalifikovaní lektoři</c:v>
                </c:pt>
                <c:pt idx="3">
                  <c:v>Škola (učitelé)</c:v>
                </c:pt>
              </c:strCache>
            </c:strRef>
          </c:cat>
          <c:val>
            <c:numRef>
              <c:f>List1!$F$2:$F$5</c:f>
              <c:numCache>
                <c:formatCode>###0.0%</c:formatCode>
                <c:ptCount val="4"/>
                <c:pt idx="0">
                  <c:v>7.2059302960064089E-2</c:v>
                </c:pt>
                <c:pt idx="1">
                  <c:v>0.12143502834035223</c:v>
                </c:pt>
                <c:pt idx="2">
                  <c:v>9.4146709784169322E-2</c:v>
                </c:pt>
                <c:pt idx="3">
                  <c:v>0.19934683388591851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1F0-473E-82EC-6AFB642256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254109696"/>
        <c:axId val="162543808"/>
      </c:barChart>
      <c:catAx>
        <c:axId val="25410969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62543808"/>
        <c:crosses val="autoZero"/>
        <c:auto val="1"/>
        <c:lblAlgn val="ctr"/>
        <c:lblOffset val="100"/>
        <c:noMultiLvlLbl val="0"/>
      </c:catAx>
      <c:valAx>
        <c:axId val="162543808"/>
        <c:scaling>
          <c:orientation val="minMax"/>
          <c:max val="1"/>
          <c:min val="0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none"/>
        <c:minorTickMark val="none"/>
        <c:tickLblPos val="nextTo"/>
        <c:txPr>
          <a:bodyPr/>
          <a:lstStyle/>
          <a:p>
            <a:pPr>
              <a:defRPr sz="60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254109696"/>
        <c:crosses val="max"/>
        <c:crossBetween val="between"/>
        <c:majorUnit val="0.1"/>
      </c:valAx>
      <c:spPr>
        <a:solidFill>
          <a:schemeClr val="bg1"/>
        </a:solidFill>
        <a:ln>
          <a:noFill/>
        </a:ln>
      </c:spPr>
    </c:plotArea>
    <c:legend>
      <c:legendPos val="b"/>
      <c:layout>
        <c:manualLayout>
          <c:xMode val="edge"/>
          <c:yMode val="edge"/>
          <c:x val="0.17931013597040887"/>
          <c:y val="0.92446135057722056"/>
          <c:w val="0.80424864371803872"/>
          <c:h val="7.5538606552799634E-2"/>
        </c:manualLayout>
      </c:layout>
      <c:overlay val="0"/>
      <c:spPr>
        <a:solidFill>
          <a:srgbClr val="FFFFFF"/>
        </a:solidFill>
        <a:ln>
          <a:noFill/>
        </a:ln>
      </c:spPr>
      <c:txPr>
        <a:bodyPr/>
        <a:lstStyle/>
        <a:p>
          <a:pPr>
            <a:defRPr sz="800" b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Pohlaví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19"/>
          <c:y val="0.3056954735568248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1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312-4CF4-A06C-4C4EC0D49194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List1!$A$2:$A$3</c:f>
              <c:strCache>
                <c:ptCount val="2"/>
                <c:pt idx="0">
                  <c:v>Muži</c:v>
                </c:pt>
                <c:pt idx="1">
                  <c:v>Ženy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0.50323821649616218</c:v>
                </c:pt>
                <c:pt idx="1">
                  <c:v>0.49676178350383832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312-4CF4-A06C-4C4EC0D491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2266787717070247E-2"/>
          <c:y val="0.90592623902353397"/>
          <c:w val="0.8697761340448914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7440586311665851E-2"/>
          <c:y val="0.23145450568678916"/>
          <c:w val="0.92702783585538362"/>
          <c:h val="0.550087021888338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15 - 34 let</c:v>
                </c:pt>
                <c:pt idx="1">
                  <c:v>35 - 54 let</c:v>
                </c:pt>
                <c:pt idx="2">
                  <c:v>55 a více let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0.13307216431771118</c:v>
                </c:pt>
                <c:pt idx="1">
                  <c:v>0.85138308018269804</c:v>
                </c:pt>
                <c:pt idx="2">
                  <c:v>1.5544755499591282E-2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5B-411F-9536-7E2AD1364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5285376"/>
        <c:axId val="45753472"/>
      </c:barChart>
      <c:catAx>
        <c:axId val="165285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45753472"/>
        <c:crosses val="autoZero"/>
        <c:auto val="1"/>
        <c:lblAlgn val="ctr"/>
        <c:lblOffset val="100"/>
        <c:noMultiLvlLbl val="0"/>
      </c:catAx>
      <c:valAx>
        <c:axId val="45753472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165285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Velikost místa bydliště</a:t>
            </a:r>
          </a:p>
        </c:rich>
      </c:tx>
      <c:layout>
        <c:manualLayout>
          <c:xMode val="edge"/>
          <c:yMode val="edge"/>
          <c:x val="0.2067379136525809"/>
          <c:y val="4.326936924703839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7440502971288751E-2"/>
          <c:y val="0.17589873389966912"/>
          <c:w val="0.92702783585538362"/>
          <c:h val="0.550087021888338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Do 4 999 obyvatel</c:v>
                </c:pt>
                <c:pt idx="1">
                  <c:v>5000 - 19 999 obyvatel</c:v>
                </c:pt>
                <c:pt idx="2">
                  <c:v>20 000 - 99 999 obyvatel</c:v>
                </c:pt>
                <c:pt idx="3">
                  <c:v>100 000 a více obyvatel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0.35925945739280102</c:v>
                </c:pt>
                <c:pt idx="1">
                  <c:v>0.18392922260903394</c:v>
                </c:pt>
                <c:pt idx="2">
                  <c:v>0.22913301694694183</c:v>
                </c:pt>
                <c:pt idx="3">
                  <c:v>0.22767830305122386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9C-4136-9EEB-5657EC841D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5282816"/>
        <c:axId val="45755776"/>
      </c:barChart>
      <c:catAx>
        <c:axId val="165282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45755776"/>
        <c:crosses val="autoZero"/>
        <c:auto val="1"/>
        <c:lblAlgn val="ctr"/>
        <c:lblOffset val="100"/>
        <c:noMultiLvlLbl val="0"/>
      </c:catAx>
      <c:valAx>
        <c:axId val="45755776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165282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Vzdělání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43889984446172625"/>
          <c:h val="0.773675876261237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Základní a nižší</c:v>
                </c:pt>
                <c:pt idx="1">
                  <c:v>Středoškolské bez maturity / vyučen</c:v>
                </c:pt>
                <c:pt idx="2">
                  <c:v>Středoškolské s maturitou </c:v>
                </c:pt>
                <c:pt idx="3">
                  <c:v>Vysokoškolské nebo vyšší odborné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9.8840221458421251E-2</c:v>
                </c:pt>
                <c:pt idx="1">
                  <c:v>0.28041502712501892</c:v>
                </c:pt>
                <c:pt idx="2">
                  <c:v>0.38956808926616526</c:v>
                </c:pt>
                <c:pt idx="3">
                  <c:v>0.2311766621503952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B5-4D3B-89E6-AD1FA5B7BC8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5283328"/>
        <c:axId val="45758080"/>
      </c:barChart>
      <c:catAx>
        <c:axId val="16528332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45758080"/>
        <c:crosses val="autoZero"/>
        <c:auto val="1"/>
        <c:lblAlgn val="ctr"/>
        <c:lblOffset val="100"/>
        <c:noMultiLvlLbl val="0"/>
      </c:catAx>
      <c:valAx>
        <c:axId val="45758080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1652833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Region bydliště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3"/>
          <c:y val="0.3056954735568248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BDE296">
                  <a:lumMod val="60000"/>
                  <a:lumOff val="40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ED-4829-B965-95357A964BF9}"/>
              </c:ext>
            </c:extLst>
          </c:dPt>
          <c:dPt>
            <c:idx val="2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ED-4829-B965-95357A964BF9}"/>
              </c:ext>
            </c:extLst>
          </c:dPt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List1!$A$2:$A$4</c:f>
              <c:strCache>
                <c:ptCount val="3"/>
                <c:pt idx="0">
                  <c:v>Praha</c:v>
                </c:pt>
                <c:pt idx="1">
                  <c:v>Čechy (bez Prahy)</c:v>
                </c:pt>
                <c:pt idx="2">
                  <c:v>Morava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0.12385567765129314</c:v>
                </c:pt>
                <c:pt idx="1">
                  <c:v>0.54209940181929062</c:v>
                </c:pt>
                <c:pt idx="2">
                  <c:v>0.33404492052941653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0ED-4829-B965-95357A964B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3.7735849056604008E-2"/>
          <c:y val="0.91287047640469443"/>
          <c:w val="0.94339622641509702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/>
              <a:t>Mají rodiče</a:t>
            </a:r>
            <a:r>
              <a:rPr lang="cs-CZ" sz="1100" baseline="0" dirty="0"/>
              <a:t> přehled o pitném režimu dětí?</a:t>
            </a:r>
            <a:endParaRPr lang="en-US" sz="1100" dirty="0"/>
          </a:p>
        </c:rich>
      </c:tx>
      <c:layout>
        <c:manualLayout>
          <c:xMode val="edge"/>
          <c:yMode val="edge"/>
          <c:x val="0.16617335311091561"/>
          <c:y val="1.959658803342838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0261537458312397E-2"/>
          <c:y val="0.18449467548873175"/>
          <c:w val="0.77398843459467559"/>
          <c:h val="0.7023846630209812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Určitě 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List1!$B$2</c:f>
              <c:numCache>
                <c:formatCode>0%</c:formatCode>
                <c:ptCount val="1"/>
                <c:pt idx="0">
                  <c:v>1.5929957499659825E-2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71-4525-A25B-DDD6A8B283B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List1!$C$2</c:f>
              <c:numCache>
                <c:formatCode>###0%</c:formatCode>
                <c:ptCount val="1"/>
                <c:pt idx="0">
                  <c:v>0.16213891076086853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71-4525-A25B-DDD6A8B283B0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List1!$D$2</c:f>
              <c:numCache>
                <c:formatCode>###0%</c:formatCode>
                <c:ptCount val="1"/>
                <c:pt idx="0">
                  <c:v>0.62944359281293027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E71-4525-A25B-DDD6A8B283B0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Určitě ano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List1!$E$2</c:f>
              <c:numCache>
                <c:formatCode>0%</c:formatCode>
                <c:ptCount val="1"/>
                <c:pt idx="0">
                  <c:v>0.19248753892654197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E71-4525-A25B-DDD6A8B28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9631360"/>
        <c:axId val="162136064"/>
      </c:barChart>
      <c:catAx>
        <c:axId val="159631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cs-CZ"/>
          </a:p>
        </c:txPr>
        <c:crossAx val="162136064"/>
        <c:crosses val="autoZero"/>
        <c:auto val="1"/>
        <c:lblAlgn val="ctr"/>
        <c:lblOffset val="100"/>
        <c:noMultiLvlLbl val="0"/>
      </c:catAx>
      <c:valAx>
        <c:axId val="162136064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15963136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4220525797433945"/>
          <c:y val="0.16556750895990974"/>
          <c:w val="0.25650903653347829"/>
          <c:h val="0.73501889707727963"/>
        </c:manualLayout>
      </c:layout>
      <c:overlay val="0"/>
      <c:txPr>
        <a:bodyPr/>
        <a:lstStyle/>
        <a:p>
          <a:pPr>
            <a:defRPr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E801AF-BBD7-44F3-B30F-ED5319C3416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6F3E4DD-C8BD-4964-96C9-0FDCB7386CD8}">
      <dgm:prSet phldrT="[Text]" custT="1"/>
      <dgm:spPr>
        <a:solidFill>
          <a:srgbClr val="527F22"/>
        </a:solidFill>
      </dgm:spPr>
      <dgm:t>
        <a:bodyPr/>
        <a:lstStyle/>
        <a:p>
          <a:r>
            <a:rPr lang="cs-CZ" sz="1600" b="1" dirty="0"/>
            <a:t>Ráno</a:t>
          </a:r>
        </a:p>
      </dgm:t>
    </dgm:pt>
    <dgm:pt modelId="{9572BF65-10FD-4E04-A97D-32D14F439BD1}" type="parTrans" cxnId="{0A1ACFC8-53C0-407D-9747-E73E6BBD295B}">
      <dgm:prSet/>
      <dgm:spPr/>
      <dgm:t>
        <a:bodyPr/>
        <a:lstStyle/>
        <a:p>
          <a:endParaRPr lang="cs-CZ" sz="1600" b="1"/>
        </a:p>
      </dgm:t>
    </dgm:pt>
    <dgm:pt modelId="{52617F35-5641-4519-995F-70B436E43A9A}" type="sibTrans" cxnId="{0A1ACFC8-53C0-407D-9747-E73E6BBD295B}">
      <dgm:prSet/>
      <dgm:spPr/>
      <dgm:t>
        <a:bodyPr/>
        <a:lstStyle/>
        <a:p>
          <a:endParaRPr lang="cs-CZ" sz="1600" b="1"/>
        </a:p>
      </dgm:t>
    </dgm:pt>
    <dgm:pt modelId="{32164730-BC33-4D94-B90D-9593907B2F96}">
      <dgm:prSet phldrT="[Text]" custT="1"/>
      <dgm:spPr>
        <a:solidFill>
          <a:srgbClr val="527F22"/>
        </a:solidFill>
      </dgm:spPr>
      <dgm:t>
        <a:bodyPr/>
        <a:lstStyle/>
        <a:p>
          <a:r>
            <a:rPr lang="cs-CZ" sz="1600" b="1" dirty="0"/>
            <a:t>Dopoledne</a:t>
          </a:r>
        </a:p>
      </dgm:t>
    </dgm:pt>
    <dgm:pt modelId="{E8BE38A6-62E8-4A34-BCB8-FDC0786ECE6C}" type="parTrans" cxnId="{80429EBE-052C-4351-B657-1ABA41A561BC}">
      <dgm:prSet/>
      <dgm:spPr/>
      <dgm:t>
        <a:bodyPr/>
        <a:lstStyle/>
        <a:p>
          <a:endParaRPr lang="cs-CZ" sz="1600" b="1"/>
        </a:p>
      </dgm:t>
    </dgm:pt>
    <dgm:pt modelId="{F72FEC84-1B60-4CAD-8591-524C5D241166}" type="sibTrans" cxnId="{80429EBE-052C-4351-B657-1ABA41A561BC}">
      <dgm:prSet/>
      <dgm:spPr/>
      <dgm:t>
        <a:bodyPr/>
        <a:lstStyle/>
        <a:p>
          <a:endParaRPr lang="cs-CZ" sz="1600" b="1"/>
        </a:p>
      </dgm:t>
    </dgm:pt>
    <dgm:pt modelId="{11167BE3-BEEC-4A33-A3EF-6E5CE4E6C7D0}">
      <dgm:prSet phldrT="[Text]" custT="1"/>
      <dgm:spPr>
        <a:solidFill>
          <a:srgbClr val="527F22"/>
        </a:solidFill>
      </dgm:spPr>
      <dgm:t>
        <a:bodyPr/>
        <a:lstStyle/>
        <a:p>
          <a:r>
            <a:rPr lang="cs-CZ" sz="1600" b="1" dirty="0"/>
            <a:t>Poledne</a:t>
          </a:r>
        </a:p>
      </dgm:t>
    </dgm:pt>
    <dgm:pt modelId="{E7B32D3A-A940-4A05-8FEF-B7E48991254A}" type="parTrans" cxnId="{47F204A8-5BAC-4706-868B-A2F0E054D77B}">
      <dgm:prSet/>
      <dgm:spPr/>
      <dgm:t>
        <a:bodyPr/>
        <a:lstStyle/>
        <a:p>
          <a:endParaRPr lang="cs-CZ" sz="1600" b="1"/>
        </a:p>
      </dgm:t>
    </dgm:pt>
    <dgm:pt modelId="{EB9CE5F5-59E6-4196-A29A-DBC605D3DEB8}" type="sibTrans" cxnId="{47F204A8-5BAC-4706-868B-A2F0E054D77B}">
      <dgm:prSet/>
      <dgm:spPr/>
      <dgm:t>
        <a:bodyPr/>
        <a:lstStyle/>
        <a:p>
          <a:endParaRPr lang="cs-CZ" sz="1600" b="1"/>
        </a:p>
      </dgm:t>
    </dgm:pt>
    <dgm:pt modelId="{091E6788-AC84-469D-A8EA-0990E43343F8}">
      <dgm:prSet phldrT="[Text]" custT="1"/>
      <dgm:spPr>
        <a:solidFill>
          <a:srgbClr val="527F22"/>
        </a:solidFill>
      </dgm:spPr>
      <dgm:t>
        <a:bodyPr/>
        <a:lstStyle/>
        <a:p>
          <a:r>
            <a:rPr lang="cs-CZ" sz="1600" b="1" dirty="0"/>
            <a:t>Odpoledne</a:t>
          </a:r>
        </a:p>
      </dgm:t>
    </dgm:pt>
    <dgm:pt modelId="{F9AC0C50-6539-431E-80FC-7D317D3359D5}" type="parTrans" cxnId="{3FA7DBEF-9577-41F6-A8B0-6AD62017C44B}">
      <dgm:prSet/>
      <dgm:spPr/>
      <dgm:t>
        <a:bodyPr/>
        <a:lstStyle/>
        <a:p>
          <a:endParaRPr lang="cs-CZ" sz="1600" b="1"/>
        </a:p>
      </dgm:t>
    </dgm:pt>
    <dgm:pt modelId="{101CF638-A064-41C2-B08B-D12161E60690}" type="sibTrans" cxnId="{3FA7DBEF-9577-41F6-A8B0-6AD62017C44B}">
      <dgm:prSet/>
      <dgm:spPr/>
      <dgm:t>
        <a:bodyPr/>
        <a:lstStyle/>
        <a:p>
          <a:endParaRPr lang="cs-CZ" sz="1600" b="1"/>
        </a:p>
      </dgm:t>
    </dgm:pt>
    <dgm:pt modelId="{1F2E6AE2-0308-49A0-809D-D2A16FAFFA7D}" type="pres">
      <dgm:prSet presAssocID="{57E801AF-BBD7-44F3-B30F-ED5319C34161}" presName="CompostProcess" presStyleCnt="0">
        <dgm:presLayoutVars>
          <dgm:dir/>
          <dgm:resizeHandles val="exact"/>
        </dgm:presLayoutVars>
      </dgm:prSet>
      <dgm:spPr/>
    </dgm:pt>
    <dgm:pt modelId="{8A8473D2-223D-4D61-8CB2-209C618A93C5}" type="pres">
      <dgm:prSet presAssocID="{57E801AF-BBD7-44F3-B30F-ED5319C34161}" presName="arrow" presStyleLbl="bgShp" presStyleIdx="0" presStyleCnt="1"/>
      <dgm:spPr/>
    </dgm:pt>
    <dgm:pt modelId="{BBC4089F-84BA-4871-8584-168725D657B9}" type="pres">
      <dgm:prSet presAssocID="{57E801AF-BBD7-44F3-B30F-ED5319C34161}" presName="linearProcess" presStyleCnt="0"/>
      <dgm:spPr/>
    </dgm:pt>
    <dgm:pt modelId="{1F0B20E8-94D8-4FE8-8F47-BC37E515A278}" type="pres">
      <dgm:prSet presAssocID="{36F3E4DD-C8BD-4964-96C9-0FDCB7386CD8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9ADAB6-3596-457D-B575-E9B4F1F40D8C}" type="pres">
      <dgm:prSet presAssocID="{52617F35-5641-4519-995F-70B436E43A9A}" presName="sibTrans" presStyleCnt="0"/>
      <dgm:spPr/>
    </dgm:pt>
    <dgm:pt modelId="{20AA6388-260C-46AF-9C78-2036762DC429}" type="pres">
      <dgm:prSet presAssocID="{32164730-BC33-4D94-B90D-9593907B2F96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ADA568-CE51-432C-9B36-75D0C77D37F8}" type="pres">
      <dgm:prSet presAssocID="{F72FEC84-1B60-4CAD-8591-524C5D241166}" presName="sibTrans" presStyleCnt="0"/>
      <dgm:spPr/>
    </dgm:pt>
    <dgm:pt modelId="{F85C6AC0-0BB5-4E57-ADFF-E660D385A2A9}" type="pres">
      <dgm:prSet presAssocID="{11167BE3-BEEC-4A33-A3EF-6E5CE4E6C7D0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850A79-733A-4DC1-9D25-D8F1225A864F}" type="pres">
      <dgm:prSet presAssocID="{EB9CE5F5-59E6-4196-A29A-DBC605D3DEB8}" presName="sibTrans" presStyleCnt="0"/>
      <dgm:spPr/>
    </dgm:pt>
    <dgm:pt modelId="{DFA93490-4750-421B-BD5D-9B3D9462A58D}" type="pres">
      <dgm:prSet presAssocID="{091E6788-AC84-469D-A8EA-0990E43343F8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A6A705-45EB-4EA3-A922-882416A57164}" type="presOf" srcId="{36F3E4DD-C8BD-4964-96C9-0FDCB7386CD8}" destId="{1F0B20E8-94D8-4FE8-8F47-BC37E515A278}" srcOrd="0" destOrd="0" presId="urn:microsoft.com/office/officeart/2005/8/layout/hProcess9"/>
    <dgm:cxn modelId="{EA19CF3B-E516-48A7-A2DE-4B3D696390C5}" type="presOf" srcId="{57E801AF-BBD7-44F3-B30F-ED5319C34161}" destId="{1F2E6AE2-0308-49A0-809D-D2A16FAFFA7D}" srcOrd="0" destOrd="0" presId="urn:microsoft.com/office/officeart/2005/8/layout/hProcess9"/>
    <dgm:cxn modelId="{EE13E580-20C3-4E45-8C46-6F62FCD710A4}" type="presOf" srcId="{11167BE3-BEEC-4A33-A3EF-6E5CE4E6C7D0}" destId="{F85C6AC0-0BB5-4E57-ADFF-E660D385A2A9}" srcOrd="0" destOrd="0" presId="urn:microsoft.com/office/officeart/2005/8/layout/hProcess9"/>
    <dgm:cxn modelId="{25377240-A190-4A07-8C36-3CF0065D9E6D}" type="presOf" srcId="{32164730-BC33-4D94-B90D-9593907B2F96}" destId="{20AA6388-260C-46AF-9C78-2036762DC429}" srcOrd="0" destOrd="0" presId="urn:microsoft.com/office/officeart/2005/8/layout/hProcess9"/>
    <dgm:cxn modelId="{80429EBE-052C-4351-B657-1ABA41A561BC}" srcId="{57E801AF-BBD7-44F3-B30F-ED5319C34161}" destId="{32164730-BC33-4D94-B90D-9593907B2F96}" srcOrd="1" destOrd="0" parTransId="{E8BE38A6-62E8-4A34-BCB8-FDC0786ECE6C}" sibTransId="{F72FEC84-1B60-4CAD-8591-524C5D241166}"/>
    <dgm:cxn modelId="{0A1ACFC8-53C0-407D-9747-E73E6BBD295B}" srcId="{57E801AF-BBD7-44F3-B30F-ED5319C34161}" destId="{36F3E4DD-C8BD-4964-96C9-0FDCB7386CD8}" srcOrd="0" destOrd="0" parTransId="{9572BF65-10FD-4E04-A97D-32D14F439BD1}" sibTransId="{52617F35-5641-4519-995F-70B436E43A9A}"/>
    <dgm:cxn modelId="{B9F93AB9-3BA7-4B96-A10F-E6558A6872FE}" type="presOf" srcId="{091E6788-AC84-469D-A8EA-0990E43343F8}" destId="{DFA93490-4750-421B-BD5D-9B3D9462A58D}" srcOrd="0" destOrd="0" presId="urn:microsoft.com/office/officeart/2005/8/layout/hProcess9"/>
    <dgm:cxn modelId="{47F204A8-5BAC-4706-868B-A2F0E054D77B}" srcId="{57E801AF-BBD7-44F3-B30F-ED5319C34161}" destId="{11167BE3-BEEC-4A33-A3EF-6E5CE4E6C7D0}" srcOrd="2" destOrd="0" parTransId="{E7B32D3A-A940-4A05-8FEF-B7E48991254A}" sibTransId="{EB9CE5F5-59E6-4196-A29A-DBC605D3DEB8}"/>
    <dgm:cxn modelId="{3FA7DBEF-9577-41F6-A8B0-6AD62017C44B}" srcId="{57E801AF-BBD7-44F3-B30F-ED5319C34161}" destId="{091E6788-AC84-469D-A8EA-0990E43343F8}" srcOrd="3" destOrd="0" parTransId="{F9AC0C50-6539-431E-80FC-7D317D3359D5}" sibTransId="{101CF638-A064-41C2-B08B-D12161E60690}"/>
    <dgm:cxn modelId="{7AC813FA-B6D9-43BA-A43C-9AE88678253A}" type="presParOf" srcId="{1F2E6AE2-0308-49A0-809D-D2A16FAFFA7D}" destId="{8A8473D2-223D-4D61-8CB2-209C618A93C5}" srcOrd="0" destOrd="0" presId="urn:microsoft.com/office/officeart/2005/8/layout/hProcess9"/>
    <dgm:cxn modelId="{25A196B2-D2E3-46BD-AC31-A76966FEC71D}" type="presParOf" srcId="{1F2E6AE2-0308-49A0-809D-D2A16FAFFA7D}" destId="{BBC4089F-84BA-4871-8584-168725D657B9}" srcOrd="1" destOrd="0" presId="urn:microsoft.com/office/officeart/2005/8/layout/hProcess9"/>
    <dgm:cxn modelId="{9326EA59-FC67-4C59-AB65-8FA250841473}" type="presParOf" srcId="{BBC4089F-84BA-4871-8584-168725D657B9}" destId="{1F0B20E8-94D8-4FE8-8F47-BC37E515A278}" srcOrd="0" destOrd="0" presId="urn:microsoft.com/office/officeart/2005/8/layout/hProcess9"/>
    <dgm:cxn modelId="{A55DD273-53F6-4351-9AAF-1128D04A8BFE}" type="presParOf" srcId="{BBC4089F-84BA-4871-8584-168725D657B9}" destId="{A89ADAB6-3596-457D-B575-E9B4F1F40D8C}" srcOrd="1" destOrd="0" presId="urn:microsoft.com/office/officeart/2005/8/layout/hProcess9"/>
    <dgm:cxn modelId="{A2E13390-DF5C-4B57-86D1-425E56C19D2E}" type="presParOf" srcId="{BBC4089F-84BA-4871-8584-168725D657B9}" destId="{20AA6388-260C-46AF-9C78-2036762DC429}" srcOrd="2" destOrd="0" presId="urn:microsoft.com/office/officeart/2005/8/layout/hProcess9"/>
    <dgm:cxn modelId="{D5ECF648-5404-4612-9B03-B749F8854B0E}" type="presParOf" srcId="{BBC4089F-84BA-4871-8584-168725D657B9}" destId="{7AADA568-CE51-432C-9B36-75D0C77D37F8}" srcOrd="3" destOrd="0" presId="urn:microsoft.com/office/officeart/2005/8/layout/hProcess9"/>
    <dgm:cxn modelId="{2C3F454E-774E-4DEE-9CA6-288CD9830664}" type="presParOf" srcId="{BBC4089F-84BA-4871-8584-168725D657B9}" destId="{F85C6AC0-0BB5-4E57-ADFF-E660D385A2A9}" srcOrd="4" destOrd="0" presId="urn:microsoft.com/office/officeart/2005/8/layout/hProcess9"/>
    <dgm:cxn modelId="{B82BA408-56BD-4BF4-8546-D23DA7B05FF2}" type="presParOf" srcId="{BBC4089F-84BA-4871-8584-168725D657B9}" destId="{1E850A79-733A-4DC1-9D25-D8F1225A864F}" srcOrd="5" destOrd="0" presId="urn:microsoft.com/office/officeart/2005/8/layout/hProcess9"/>
    <dgm:cxn modelId="{20B08F0D-CAEB-40BD-A83F-BB73EF9E87DE}" type="presParOf" srcId="{BBC4089F-84BA-4871-8584-168725D657B9}" destId="{DFA93490-4750-421B-BD5D-9B3D9462A58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E801AF-BBD7-44F3-B30F-ED5319C3416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6F3E4DD-C8BD-4964-96C9-0FDCB7386CD8}">
      <dgm:prSet phldrT="[Text]" custT="1"/>
      <dgm:spPr>
        <a:solidFill>
          <a:srgbClr val="527F22"/>
        </a:solidFill>
      </dgm:spPr>
      <dgm:t>
        <a:bodyPr/>
        <a:lstStyle/>
        <a:p>
          <a:r>
            <a:rPr lang="cs-CZ" sz="1600" b="1" dirty="0"/>
            <a:t>Ráno</a:t>
          </a:r>
        </a:p>
      </dgm:t>
    </dgm:pt>
    <dgm:pt modelId="{9572BF65-10FD-4E04-A97D-32D14F439BD1}" type="parTrans" cxnId="{0A1ACFC8-53C0-407D-9747-E73E6BBD295B}">
      <dgm:prSet/>
      <dgm:spPr/>
      <dgm:t>
        <a:bodyPr/>
        <a:lstStyle/>
        <a:p>
          <a:endParaRPr lang="cs-CZ" sz="1600" b="1"/>
        </a:p>
      </dgm:t>
    </dgm:pt>
    <dgm:pt modelId="{52617F35-5641-4519-995F-70B436E43A9A}" type="sibTrans" cxnId="{0A1ACFC8-53C0-407D-9747-E73E6BBD295B}">
      <dgm:prSet/>
      <dgm:spPr/>
      <dgm:t>
        <a:bodyPr/>
        <a:lstStyle/>
        <a:p>
          <a:endParaRPr lang="cs-CZ" sz="1600" b="1"/>
        </a:p>
      </dgm:t>
    </dgm:pt>
    <dgm:pt modelId="{32164730-BC33-4D94-B90D-9593907B2F96}">
      <dgm:prSet phldrT="[Text]" custT="1"/>
      <dgm:spPr>
        <a:solidFill>
          <a:srgbClr val="527F22"/>
        </a:solidFill>
      </dgm:spPr>
      <dgm:t>
        <a:bodyPr/>
        <a:lstStyle/>
        <a:p>
          <a:r>
            <a:rPr lang="cs-CZ" sz="1600" b="1" dirty="0"/>
            <a:t>Dopoledne</a:t>
          </a:r>
        </a:p>
      </dgm:t>
    </dgm:pt>
    <dgm:pt modelId="{E8BE38A6-62E8-4A34-BCB8-FDC0786ECE6C}" type="parTrans" cxnId="{80429EBE-052C-4351-B657-1ABA41A561BC}">
      <dgm:prSet/>
      <dgm:spPr/>
      <dgm:t>
        <a:bodyPr/>
        <a:lstStyle/>
        <a:p>
          <a:endParaRPr lang="cs-CZ" sz="1600" b="1"/>
        </a:p>
      </dgm:t>
    </dgm:pt>
    <dgm:pt modelId="{F72FEC84-1B60-4CAD-8591-524C5D241166}" type="sibTrans" cxnId="{80429EBE-052C-4351-B657-1ABA41A561BC}">
      <dgm:prSet/>
      <dgm:spPr/>
      <dgm:t>
        <a:bodyPr/>
        <a:lstStyle/>
        <a:p>
          <a:endParaRPr lang="cs-CZ" sz="1600" b="1"/>
        </a:p>
      </dgm:t>
    </dgm:pt>
    <dgm:pt modelId="{11167BE3-BEEC-4A33-A3EF-6E5CE4E6C7D0}">
      <dgm:prSet phldrT="[Text]" custT="1"/>
      <dgm:spPr>
        <a:solidFill>
          <a:srgbClr val="527F22"/>
        </a:solidFill>
      </dgm:spPr>
      <dgm:t>
        <a:bodyPr/>
        <a:lstStyle/>
        <a:p>
          <a:r>
            <a:rPr lang="cs-CZ" sz="1600" b="1" dirty="0"/>
            <a:t>Poledne</a:t>
          </a:r>
        </a:p>
      </dgm:t>
    </dgm:pt>
    <dgm:pt modelId="{E7B32D3A-A940-4A05-8FEF-B7E48991254A}" type="parTrans" cxnId="{47F204A8-5BAC-4706-868B-A2F0E054D77B}">
      <dgm:prSet/>
      <dgm:spPr/>
      <dgm:t>
        <a:bodyPr/>
        <a:lstStyle/>
        <a:p>
          <a:endParaRPr lang="cs-CZ" sz="1600" b="1"/>
        </a:p>
      </dgm:t>
    </dgm:pt>
    <dgm:pt modelId="{EB9CE5F5-59E6-4196-A29A-DBC605D3DEB8}" type="sibTrans" cxnId="{47F204A8-5BAC-4706-868B-A2F0E054D77B}">
      <dgm:prSet/>
      <dgm:spPr/>
      <dgm:t>
        <a:bodyPr/>
        <a:lstStyle/>
        <a:p>
          <a:endParaRPr lang="cs-CZ" sz="1600" b="1"/>
        </a:p>
      </dgm:t>
    </dgm:pt>
    <dgm:pt modelId="{091E6788-AC84-469D-A8EA-0990E43343F8}">
      <dgm:prSet phldrT="[Text]" custT="1"/>
      <dgm:spPr>
        <a:solidFill>
          <a:srgbClr val="527F22"/>
        </a:solidFill>
      </dgm:spPr>
      <dgm:t>
        <a:bodyPr/>
        <a:lstStyle/>
        <a:p>
          <a:r>
            <a:rPr lang="cs-CZ" sz="1600" b="1" dirty="0"/>
            <a:t>Odpoledne</a:t>
          </a:r>
        </a:p>
      </dgm:t>
    </dgm:pt>
    <dgm:pt modelId="{F9AC0C50-6539-431E-80FC-7D317D3359D5}" type="parTrans" cxnId="{3FA7DBEF-9577-41F6-A8B0-6AD62017C44B}">
      <dgm:prSet/>
      <dgm:spPr/>
      <dgm:t>
        <a:bodyPr/>
        <a:lstStyle/>
        <a:p>
          <a:endParaRPr lang="cs-CZ" sz="1600" b="1"/>
        </a:p>
      </dgm:t>
    </dgm:pt>
    <dgm:pt modelId="{101CF638-A064-41C2-B08B-D12161E60690}" type="sibTrans" cxnId="{3FA7DBEF-9577-41F6-A8B0-6AD62017C44B}">
      <dgm:prSet/>
      <dgm:spPr/>
      <dgm:t>
        <a:bodyPr/>
        <a:lstStyle/>
        <a:p>
          <a:endParaRPr lang="cs-CZ" sz="1600" b="1"/>
        </a:p>
      </dgm:t>
    </dgm:pt>
    <dgm:pt modelId="{1F2E6AE2-0308-49A0-809D-D2A16FAFFA7D}" type="pres">
      <dgm:prSet presAssocID="{57E801AF-BBD7-44F3-B30F-ED5319C34161}" presName="CompostProcess" presStyleCnt="0">
        <dgm:presLayoutVars>
          <dgm:dir/>
          <dgm:resizeHandles val="exact"/>
        </dgm:presLayoutVars>
      </dgm:prSet>
      <dgm:spPr/>
    </dgm:pt>
    <dgm:pt modelId="{8A8473D2-223D-4D61-8CB2-209C618A93C5}" type="pres">
      <dgm:prSet presAssocID="{57E801AF-BBD7-44F3-B30F-ED5319C34161}" presName="arrow" presStyleLbl="bgShp" presStyleIdx="0" presStyleCnt="1"/>
      <dgm:spPr/>
    </dgm:pt>
    <dgm:pt modelId="{BBC4089F-84BA-4871-8584-168725D657B9}" type="pres">
      <dgm:prSet presAssocID="{57E801AF-BBD7-44F3-B30F-ED5319C34161}" presName="linearProcess" presStyleCnt="0"/>
      <dgm:spPr/>
    </dgm:pt>
    <dgm:pt modelId="{1F0B20E8-94D8-4FE8-8F47-BC37E515A278}" type="pres">
      <dgm:prSet presAssocID="{36F3E4DD-C8BD-4964-96C9-0FDCB7386CD8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9ADAB6-3596-457D-B575-E9B4F1F40D8C}" type="pres">
      <dgm:prSet presAssocID="{52617F35-5641-4519-995F-70B436E43A9A}" presName="sibTrans" presStyleCnt="0"/>
      <dgm:spPr/>
    </dgm:pt>
    <dgm:pt modelId="{20AA6388-260C-46AF-9C78-2036762DC429}" type="pres">
      <dgm:prSet presAssocID="{32164730-BC33-4D94-B90D-9593907B2F96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ADA568-CE51-432C-9B36-75D0C77D37F8}" type="pres">
      <dgm:prSet presAssocID="{F72FEC84-1B60-4CAD-8591-524C5D241166}" presName="sibTrans" presStyleCnt="0"/>
      <dgm:spPr/>
    </dgm:pt>
    <dgm:pt modelId="{F85C6AC0-0BB5-4E57-ADFF-E660D385A2A9}" type="pres">
      <dgm:prSet presAssocID="{11167BE3-BEEC-4A33-A3EF-6E5CE4E6C7D0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850A79-733A-4DC1-9D25-D8F1225A864F}" type="pres">
      <dgm:prSet presAssocID="{EB9CE5F5-59E6-4196-A29A-DBC605D3DEB8}" presName="sibTrans" presStyleCnt="0"/>
      <dgm:spPr/>
    </dgm:pt>
    <dgm:pt modelId="{DFA93490-4750-421B-BD5D-9B3D9462A58D}" type="pres">
      <dgm:prSet presAssocID="{091E6788-AC84-469D-A8EA-0990E43343F8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F204A8-5BAC-4706-868B-A2F0E054D77B}" srcId="{57E801AF-BBD7-44F3-B30F-ED5319C34161}" destId="{11167BE3-BEEC-4A33-A3EF-6E5CE4E6C7D0}" srcOrd="2" destOrd="0" parTransId="{E7B32D3A-A940-4A05-8FEF-B7E48991254A}" sibTransId="{EB9CE5F5-59E6-4196-A29A-DBC605D3DEB8}"/>
    <dgm:cxn modelId="{3FA7DBEF-9577-41F6-A8B0-6AD62017C44B}" srcId="{57E801AF-BBD7-44F3-B30F-ED5319C34161}" destId="{091E6788-AC84-469D-A8EA-0990E43343F8}" srcOrd="3" destOrd="0" parTransId="{F9AC0C50-6539-431E-80FC-7D317D3359D5}" sibTransId="{101CF638-A064-41C2-B08B-D12161E60690}"/>
    <dgm:cxn modelId="{80429EBE-052C-4351-B657-1ABA41A561BC}" srcId="{57E801AF-BBD7-44F3-B30F-ED5319C34161}" destId="{32164730-BC33-4D94-B90D-9593907B2F96}" srcOrd="1" destOrd="0" parTransId="{E8BE38A6-62E8-4A34-BCB8-FDC0786ECE6C}" sibTransId="{F72FEC84-1B60-4CAD-8591-524C5D241166}"/>
    <dgm:cxn modelId="{3F075616-B413-4A34-AD21-46DF0D27DC20}" type="presOf" srcId="{32164730-BC33-4D94-B90D-9593907B2F96}" destId="{20AA6388-260C-46AF-9C78-2036762DC429}" srcOrd="0" destOrd="0" presId="urn:microsoft.com/office/officeart/2005/8/layout/hProcess9"/>
    <dgm:cxn modelId="{8B1C1F0A-92C8-487B-A4C1-3534B27AC54F}" type="presOf" srcId="{36F3E4DD-C8BD-4964-96C9-0FDCB7386CD8}" destId="{1F0B20E8-94D8-4FE8-8F47-BC37E515A278}" srcOrd="0" destOrd="0" presId="urn:microsoft.com/office/officeart/2005/8/layout/hProcess9"/>
    <dgm:cxn modelId="{0A1ACFC8-53C0-407D-9747-E73E6BBD295B}" srcId="{57E801AF-BBD7-44F3-B30F-ED5319C34161}" destId="{36F3E4DD-C8BD-4964-96C9-0FDCB7386CD8}" srcOrd="0" destOrd="0" parTransId="{9572BF65-10FD-4E04-A97D-32D14F439BD1}" sibTransId="{52617F35-5641-4519-995F-70B436E43A9A}"/>
    <dgm:cxn modelId="{0B90D767-E673-47DD-87DF-F50F85B2EDC3}" type="presOf" srcId="{11167BE3-BEEC-4A33-A3EF-6E5CE4E6C7D0}" destId="{F85C6AC0-0BB5-4E57-ADFF-E660D385A2A9}" srcOrd="0" destOrd="0" presId="urn:microsoft.com/office/officeart/2005/8/layout/hProcess9"/>
    <dgm:cxn modelId="{CD08B2EC-913E-49D4-A992-7638FDBA03D8}" type="presOf" srcId="{57E801AF-BBD7-44F3-B30F-ED5319C34161}" destId="{1F2E6AE2-0308-49A0-809D-D2A16FAFFA7D}" srcOrd="0" destOrd="0" presId="urn:microsoft.com/office/officeart/2005/8/layout/hProcess9"/>
    <dgm:cxn modelId="{A4E5ADDD-BCBE-475D-BB38-E1A944B6DEA2}" type="presOf" srcId="{091E6788-AC84-469D-A8EA-0990E43343F8}" destId="{DFA93490-4750-421B-BD5D-9B3D9462A58D}" srcOrd="0" destOrd="0" presId="urn:microsoft.com/office/officeart/2005/8/layout/hProcess9"/>
    <dgm:cxn modelId="{D34C5944-B2A0-4E56-90A8-BB46EA5CCE0D}" type="presParOf" srcId="{1F2E6AE2-0308-49A0-809D-D2A16FAFFA7D}" destId="{8A8473D2-223D-4D61-8CB2-209C618A93C5}" srcOrd="0" destOrd="0" presId="urn:microsoft.com/office/officeart/2005/8/layout/hProcess9"/>
    <dgm:cxn modelId="{1E48FE54-67E6-47FE-80C8-47A874C3FB27}" type="presParOf" srcId="{1F2E6AE2-0308-49A0-809D-D2A16FAFFA7D}" destId="{BBC4089F-84BA-4871-8584-168725D657B9}" srcOrd="1" destOrd="0" presId="urn:microsoft.com/office/officeart/2005/8/layout/hProcess9"/>
    <dgm:cxn modelId="{1E2206D8-CCA4-4B14-86AB-8844ADC69B8C}" type="presParOf" srcId="{BBC4089F-84BA-4871-8584-168725D657B9}" destId="{1F0B20E8-94D8-4FE8-8F47-BC37E515A278}" srcOrd="0" destOrd="0" presId="urn:microsoft.com/office/officeart/2005/8/layout/hProcess9"/>
    <dgm:cxn modelId="{5D4D11BB-6A4C-4A28-BC64-59C2BED5B164}" type="presParOf" srcId="{BBC4089F-84BA-4871-8584-168725D657B9}" destId="{A89ADAB6-3596-457D-B575-E9B4F1F40D8C}" srcOrd="1" destOrd="0" presId="urn:microsoft.com/office/officeart/2005/8/layout/hProcess9"/>
    <dgm:cxn modelId="{776695F1-09E5-448E-AEFA-2C7679ED1294}" type="presParOf" srcId="{BBC4089F-84BA-4871-8584-168725D657B9}" destId="{20AA6388-260C-46AF-9C78-2036762DC429}" srcOrd="2" destOrd="0" presId="urn:microsoft.com/office/officeart/2005/8/layout/hProcess9"/>
    <dgm:cxn modelId="{670F632A-A4C4-49FF-9F13-D0AF038EF189}" type="presParOf" srcId="{BBC4089F-84BA-4871-8584-168725D657B9}" destId="{7AADA568-CE51-432C-9B36-75D0C77D37F8}" srcOrd="3" destOrd="0" presId="urn:microsoft.com/office/officeart/2005/8/layout/hProcess9"/>
    <dgm:cxn modelId="{A5BBF265-B7BA-4CD3-9991-A5044711E6F6}" type="presParOf" srcId="{BBC4089F-84BA-4871-8584-168725D657B9}" destId="{F85C6AC0-0BB5-4E57-ADFF-E660D385A2A9}" srcOrd="4" destOrd="0" presId="urn:microsoft.com/office/officeart/2005/8/layout/hProcess9"/>
    <dgm:cxn modelId="{0E98983E-38C7-4BF8-BD1F-45A1010391C1}" type="presParOf" srcId="{BBC4089F-84BA-4871-8584-168725D657B9}" destId="{1E850A79-733A-4DC1-9D25-D8F1225A864F}" srcOrd="5" destOrd="0" presId="urn:microsoft.com/office/officeart/2005/8/layout/hProcess9"/>
    <dgm:cxn modelId="{B9960854-1D78-401F-A85B-940AD14C9FE4}" type="presParOf" srcId="{BBC4089F-84BA-4871-8584-168725D657B9}" destId="{DFA93490-4750-421B-BD5D-9B3D9462A58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473D2-223D-4D61-8CB2-209C618A93C5}">
      <dsp:nvSpPr>
        <dsp:cNvPr id="0" name=""/>
        <dsp:cNvSpPr/>
      </dsp:nvSpPr>
      <dsp:spPr>
        <a:xfrm>
          <a:off x="626469" y="0"/>
          <a:ext cx="7099988" cy="12399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0B20E8-94D8-4FE8-8F47-BC37E515A278}">
      <dsp:nvSpPr>
        <dsp:cNvPr id="0" name=""/>
        <dsp:cNvSpPr/>
      </dsp:nvSpPr>
      <dsp:spPr>
        <a:xfrm>
          <a:off x="2855" y="371973"/>
          <a:ext cx="1854937" cy="495964"/>
        </a:xfrm>
        <a:prstGeom prst="roundRect">
          <a:avLst/>
        </a:prstGeom>
        <a:solidFill>
          <a:srgbClr val="527F2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/>
            <a:t>Ráno</a:t>
          </a:r>
        </a:p>
      </dsp:txBody>
      <dsp:txXfrm>
        <a:off x="27066" y="396184"/>
        <a:ext cx="1806515" cy="447542"/>
      </dsp:txXfrm>
    </dsp:sp>
    <dsp:sp modelId="{20AA6388-260C-46AF-9C78-2036762DC429}">
      <dsp:nvSpPr>
        <dsp:cNvPr id="0" name=""/>
        <dsp:cNvSpPr/>
      </dsp:nvSpPr>
      <dsp:spPr>
        <a:xfrm>
          <a:off x="2166948" y="371973"/>
          <a:ext cx="1854937" cy="495964"/>
        </a:xfrm>
        <a:prstGeom prst="roundRect">
          <a:avLst/>
        </a:prstGeom>
        <a:solidFill>
          <a:srgbClr val="527F2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/>
            <a:t>Dopoledne</a:t>
          </a:r>
        </a:p>
      </dsp:txBody>
      <dsp:txXfrm>
        <a:off x="2191159" y="396184"/>
        <a:ext cx="1806515" cy="447542"/>
      </dsp:txXfrm>
    </dsp:sp>
    <dsp:sp modelId="{F85C6AC0-0BB5-4E57-ADFF-E660D385A2A9}">
      <dsp:nvSpPr>
        <dsp:cNvPr id="0" name=""/>
        <dsp:cNvSpPr/>
      </dsp:nvSpPr>
      <dsp:spPr>
        <a:xfrm>
          <a:off x="4331042" y="371973"/>
          <a:ext cx="1854937" cy="495964"/>
        </a:xfrm>
        <a:prstGeom prst="roundRect">
          <a:avLst/>
        </a:prstGeom>
        <a:solidFill>
          <a:srgbClr val="527F2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/>
            <a:t>Poledne</a:t>
          </a:r>
        </a:p>
      </dsp:txBody>
      <dsp:txXfrm>
        <a:off x="4355253" y="396184"/>
        <a:ext cx="1806515" cy="447542"/>
      </dsp:txXfrm>
    </dsp:sp>
    <dsp:sp modelId="{DFA93490-4750-421B-BD5D-9B3D9462A58D}">
      <dsp:nvSpPr>
        <dsp:cNvPr id="0" name=""/>
        <dsp:cNvSpPr/>
      </dsp:nvSpPr>
      <dsp:spPr>
        <a:xfrm>
          <a:off x="6495135" y="371973"/>
          <a:ext cx="1854937" cy="495964"/>
        </a:xfrm>
        <a:prstGeom prst="roundRect">
          <a:avLst/>
        </a:prstGeom>
        <a:solidFill>
          <a:srgbClr val="527F2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/>
            <a:t>Odpoledne</a:t>
          </a:r>
        </a:p>
      </dsp:txBody>
      <dsp:txXfrm>
        <a:off x="6519346" y="396184"/>
        <a:ext cx="1806515" cy="4475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473D2-223D-4D61-8CB2-209C618A93C5}">
      <dsp:nvSpPr>
        <dsp:cNvPr id="0" name=""/>
        <dsp:cNvSpPr/>
      </dsp:nvSpPr>
      <dsp:spPr>
        <a:xfrm>
          <a:off x="626469" y="0"/>
          <a:ext cx="7099988" cy="12399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0B20E8-94D8-4FE8-8F47-BC37E515A278}">
      <dsp:nvSpPr>
        <dsp:cNvPr id="0" name=""/>
        <dsp:cNvSpPr/>
      </dsp:nvSpPr>
      <dsp:spPr>
        <a:xfrm>
          <a:off x="2855" y="371973"/>
          <a:ext cx="1854937" cy="495964"/>
        </a:xfrm>
        <a:prstGeom prst="roundRect">
          <a:avLst/>
        </a:prstGeom>
        <a:solidFill>
          <a:srgbClr val="527F2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/>
            <a:t>Ráno</a:t>
          </a:r>
        </a:p>
      </dsp:txBody>
      <dsp:txXfrm>
        <a:off x="27066" y="396184"/>
        <a:ext cx="1806515" cy="447542"/>
      </dsp:txXfrm>
    </dsp:sp>
    <dsp:sp modelId="{20AA6388-260C-46AF-9C78-2036762DC429}">
      <dsp:nvSpPr>
        <dsp:cNvPr id="0" name=""/>
        <dsp:cNvSpPr/>
      </dsp:nvSpPr>
      <dsp:spPr>
        <a:xfrm>
          <a:off x="2166948" y="371973"/>
          <a:ext cx="1854937" cy="495964"/>
        </a:xfrm>
        <a:prstGeom prst="roundRect">
          <a:avLst/>
        </a:prstGeom>
        <a:solidFill>
          <a:srgbClr val="527F2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/>
            <a:t>Dopoledne</a:t>
          </a:r>
        </a:p>
      </dsp:txBody>
      <dsp:txXfrm>
        <a:off x="2191159" y="396184"/>
        <a:ext cx="1806515" cy="447542"/>
      </dsp:txXfrm>
    </dsp:sp>
    <dsp:sp modelId="{F85C6AC0-0BB5-4E57-ADFF-E660D385A2A9}">
      <dsp:nvSpPr>
        <dsp:cNvPr id="0" name=""/>
        <dsp:cNvSpPr/>
      </dsp:nvSpPr>
      <dsp:spPr>
        <a:xfrm>
          <a:off x="4331042" y="371973"/>
          <a:ext cx="1854937" cy="495964"/>
        </a:xfrm>
        <a:prstGeom prst="roundRect">
          <a:avLst/>
        </a:prstGeom>
        <a:solidFill>
          <a:srgbClr val="527F2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/>
            <a:t>Poledne</a:t>
          </a:r>
        </a:p>
      </dsp:txBody>
      <dsp:txXfrm>
        <a:off x="4355253" y="396184"/>
        <a:ext cx="1806515" cy="447542"/>
      </dsp:txXfrm>
    </dsp:sp>
    <dsp:sp modelId="{DFA93490-4750-421B-BD5D-9B3D9462A58D}">
      <dsp:nvSpPr>
        <dsp:cNvPr id="0" name=""/>
        <dsp:cNvSpPr/>
      </dsp:nvSpPr>
      <dsp:spPr>
        <a:xfrm>
          <a:off x="6495135" y="371973"/>
          <a:ext cx="1854937" cy="495964"/>
        </a:xfrm>
        <a:prstGeom prst="roundRect">
          <a:avLst/>
        </a:prstGeom>
        <a:solidFill>
          <a:srgbClr val="527F2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/>
            <a:t>Odpoledne</a:t>
          </a:r>
        </a:p>
      </dsp:txBody>
      <dsp:txXfrm>
        <a:off x="6519346" y="396184"/>
        <a:ext cx="1806515" cy="447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52B5D401-AC88-404D-831C-2EB2B4A421F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6EF5915F-3B21-42C9-8BC6-14F39586C90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6529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ECAC3CE6-10D7-4ECA-9EE6-CB165BC4D7C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5" rIns="91413" bIns="45705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28897"/>
            <a:ext cx="7942580" cy="3058954"/>
          </a:xfrm>
          <a:prstGeom prst="rect">
            <a:avLst/>
          </a:prstGeom>
        </p:spPr>
        <p:txBody>
          <a:bodyPr vert="horz" lIns="91413" tIns="45705" rIns="91413" bIns="45705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A7349DA9-BD81-423A-A0BE-E4DCEA2E9DD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57455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wmf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FAA9F5FA-7977-49C2-92F0-E2663F3D13EB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9"/>
          <p:cNvGrpSpPr/>
          <p:nvPr userDrawn="1"/>
        </p:nvGrpSpPr>
        <p:grpSpPr>
          <a:xfrm>
            <a:off x="1214414" y="2786059"/>
            <a:ext cx="6715171" cy="1285884"/>
            <a:chOff x="358499" y="281647"/>
            <a:chExt cx="8421166" cy="592935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1" name="Zaoblený obdélník 20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6922274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  <a:ln>
            <a:noFill/>
          </a:ln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pic>
        <p:nvPicPr>
          <p:cNvPr id="24" name="Obrázek 2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grpSp>
        <p:nvGrpSpPr>
          <p:cNvPr id="39" name="Skupina 3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2" name="Obdélník 4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3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5" name="Obdélník 44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8" name="Obdélník 47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9" name="Obdélník 48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0" name="Obdélník 49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60" name="Obdélník 59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61" name="Zástupný symbol pro text 38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7" name="Obrázek 2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DĚLOVACÍ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779F4EFA-3619-4900-A375-D148A9F9A6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grpSp>
          <p:nvGrpSpPr>
            <p:cNvPr id="48" name="Skupina 47"/>
            <p:cNvGrpSpPr/>
            <p:nvPr userDrawn="1"/>
          </p:nvGrpSpPr>
          <p:grpSpPr>
            <a:xfrm>
              <a:off x="1" y="6357982"/>
              <a:ext cx="9144000" cy="428604"/>
              <a:chOff x="1" y="6357982"/>
              <a:chExt cx="9144000" cy="4286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51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61" name="Obdélník 60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2" name="Obdélník 61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3" name="Obdélník 62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4" name="Obdélník 63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5" name="Obdélník 64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6" name="Obdélník 65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7" name="Obdélník 66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8" name="Obdélník 67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</p:grpSp>
        <p:pic>
          <p:nvPicPr>
            <p:cNvPr id="49" name="Obrázek 48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956376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6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1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BF1BE794-195A-4F58-9C4B-E8A39F0570D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400" b="1" cap="none" spc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sp>
        <p:nvSpPr>
          <p:cNvPr id="23" name="Zástupný symbol pro obrázek 24"/>
          <p:cNvSpPr>
            <a:spLocks noGrp="1"/>
          </p:cNvSpPr>
          <p:nvPr>
            <p:ph type="pic" sz="quarter" idx="13" hasCustomPrompt="1"/>
          </p:nvPr>
        </p:nvSpPr>
        <p:spPr>
          <a:xfrm>
            <a:off x="3462339" y="928688"/>
            <a:ext cx="2214569" cy="5000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None/>
              <a:defRPr sz="1100">
                <a:solidFill>
                  <a:schemeClr val="tx1">
                    <a:lumMod val="60000"/>
                    <a:lumOff val="40000"/>
                  </a:schemeClr>
                </a:solidFill>
                <a:latin typeface="Verdana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rgbClr val="4E4E4E">
                    <a:lumMod val="60000"/>
                    <a:lumOff val="40000"/>
                  </a:srgbClr>
                </a:solidFill>
                <a:effectLst/>
                <a:uLnTx/>
                <a:uFillTx/>
              </a:rPr>
              <a:t>vložte logo klienta</a:t>
            </a:r>
          </a:p>
        </p:txBody>
      </p:sp>
      <p:grpSp>
        <p:nvGrpSpPr>
          <p:cNvPr id="20" name="Skupina 19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22" name="Obdélník 2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24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27" name="Obdélník 26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8" name="Obdélník 27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9" name="Obdélník 28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0" name="Obdélník 29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1" name="Obdélník 30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2" name="Obdélník 31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3" name="Obdélník 32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4" name="Obdélník 33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5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6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Obrázek 3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7685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2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1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0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9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8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67BB4789-35F1-4D5E-90B1-01D99ACE57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8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17685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29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grpSp>
        <p:nvGrpSpPr>
          <p:cNvPr id="45" name="Skupina 4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7" name="Obdélník 4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2" name="Obdélník 5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58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0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Obrázek 30" descr="research.wmf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7082" y="428616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6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3400" y="16288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525963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7" name="Zástupný symbol pro text 36"/>
          <p:cNvSpPr>
            <a:spLocks noGrp="1"/>
          </p:cNvSpPr>
          <p:nvPr>
            <p:ph type="body" sz="quarter" idx="14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9" name="Obdélník 48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50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2" name="Obdélník 51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8" name="Obdélník 57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9" name="Obdélník 58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9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Obrázek 29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AD0AD14A-52E4-452C-A3EC-797B6A61A77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9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1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2" name="Zástupný symbol pro obsah 3"/>
          <p:cNvSpPr>
            <a:spLocks noGrp="1"/>
          </p:cNvSpPr>
          <p:nvPr>
            <p:ph sz="half" idx="14"/>
          </p:nvPr>
        </p:nvSpPr>
        <p:spPr>
          <a:xfrm>
            <a:off x="4648200" y="3937324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35" name="Skupina 3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7" name="Obdélník 3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0" name="Obdélník 3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2" name="Obdélník 4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3" name="Obdélník 4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4" name="Obdélník 4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5" name="Obdélník 4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8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Obrázek 48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bsah +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84800" y="1600200"/>
            <a:ext cx="4928400" cy="4525963"/>
          </a:xfrm>
        </p:spPr>
        <p:txBody>
          <a:bodyPr/>
          <a:lstStyle>
            <a:lvl1pPr>
              <a:buFontTx/>
              <a:buBlip>
                <a:blip r:embed="rId3"/>
              </a:buBlip>
              <a:defRPr lang="cs-CZ" sz="12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>
              <a:buFontTx/>
              <a:buBlip>
                <a:blip r:embed="rId4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5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90E0613-6F99-4D1D-A840-429A0C6B6FA7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Zástupný symbol pro obrázek 23"/>
          <p:cNvSpPr>
            <a:spLocks noGrp="1"/>
          </p:cNvSpPr>
          <p:nvPr>
            <p:ph type="pic" sz="quarter" idx="13"/>
          </p:nvPr>
        </p:nvSpPr>
        <p:spPr>
          <a:xfrm>
            <a:off x="5929200" y="1602000"/>
            <a:ext cx="2430000" cy="4525200"/>
          </a:xfrm>
        </p:spPr>
        <p:txBody>
          <a:bodyPr/>
          <a:lstStyle/>
          <a:p>
            <a:r>
              <a:rPr lang="cs-CZ"/>
              <a:t>Klepnutím na ikonu přidáte obrázek.</a:t>
            </a:r>
            <a:endParaRPr lang="cs-CZ" dirty="0"/>
          </a:p>
        </p:txBody>
      </p:sp>
      <p:sp>
        <p:nvSpPr>
          <p:cNvPr id="30" name="Zástupný symbol pro text 30"/>
          <p:cNvSpPr>
            <a:spLocks noGrp="1"/>
          </p:cNvSpPr>
          <p:nvPr>
            <p:ph type="body" sz="quarter" idx="14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26" name="Skupina 25"/>
          <p:cNvGrpSpPr/>
          <p:nvPr userDrawn="1"/>
        </p:nvGrpSpPr>
        <p:grpSpPr>
          <a:xfrm>
            <a:off x="1" y="6286520"/>
            <a:ext cx="9144000" cy="517348"/>
            <a:chOff x="1" y="6286520"/>
            <a:chExt cx="9144000" cy="517348"/>
          </a:xfrm>
        </p:grpSpPr>
        <p:grpSp>
          <p:nvGrpSpPr>
            <p:cNvPr id="29" name="Skupina 28"/>
            <p:cNvGrpSpPr/>
            <p:nvPr userDrawn="1"/>
          </p:nvGrpSpPr>
          <p:grpSpPr>
            <a:xfrm>
              <a:off x="1" y="6286520"/>
              <a:ext cx="9144000" cy="517348"/>
              <a:chOff x="1" y="6286520"/>
              <a:chExt cx="9144000" cy="517348"/>
            </a:xfrm>
          </p:grpSpPr>
          <p:sp>
            <p:nvSpPr>
              <p:cNvPr id="35" name="Obdélník 34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36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38" name="Obdélník 37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39" name="Obdélník 38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0" name="Obdélník 39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1" name="Obdélník 40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2" name="Obdélník 41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3" name="Obdélník 42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4" name="Obdélník 43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5" name="Obdélník 44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  <p:pic>
            <p:nvPicPr>
              <p:cNvPr id="37" name="Obrázek 7" descr="twitter ALI profilovka"/>
              <p:cNvPicPr>
                <a:picLocks noChangeAspect="1" noChangeArrowheads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6925" r="3169" b="20270"/>
              <a:stretch/>
            </p:blipFill>
            <p:spPr bwMode="auto">
              <a:xfrm>
                <a:off x="8028384" y="6286520"/>
                <a:ext cx="1115616" cy="5173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31" name="Obrázek 30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020272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46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RESEARCH_Zadní strana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délník 19"/>
          <p:cNvSpPr/>
          <p:nvPr userDrawn="1"/>
        </p:nvSpPr>
        <p:spPr>
          <a:xfrm>
            <a:off x="0" y="0"/>
            <a:ext cx="9144000" cy="6286520"/>
          </a:xfrm>
          <a:prstGeom prst="rect">
            <a:avLst/>
          </a:prstGeom>
          <a:gradFill flip="none" rotWithShape="1">
            <a:gsLst>
              <a:gs pos="0">
                <a:srgbClr val="77AD1C">
                  <a:shade val="30000"/>
                  <a:satMod val="115000"/>
                </a:srgbClr>
              </a:gs>
              <a:gs pos="50000">
                <a:srgbClr val="77AD1C">
                  <a:shade val="67500"/>
                  <a:satMod val="115000"/>
                </a:srgbClr>
              </a:gs>
              <a:gs pos="100000">
                <a:srgbClr val="77AD1C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sp>
        <p:nvSpPr>
          <p:cNvPr id="21" name="Obdélník 20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6" name="Skupina 1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12" name="Obdélník 11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4" name="Obdélník 1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6" name="Obdélník 1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7" name="Obdélník 16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8" name="Obdélník 17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9" name="Obdélník 18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467894DC-3377-4869-AE9D-5609C945635D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3ED72DB-90F1-4573-830B-ECB5752A4DE0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1"/>
          <p:cNvSpPr txBox="1">
            <a:spLocks/>
          </p:cNvSpPr>
          <p:nvPr userDrawn="1"/>
        </p:nvSpPr>
        <p:spPr>
          <a:xfrm>
            <a:off x="457200" y="4500578"/>
            <a:ext cx="8229600" cy="1285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yriad Pro" pitchFamily="34" charset="0"/>
                <a:ea typeface="+mj-ea"/>
                <a:cs typeface="Tahom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Verdana" pitchFamily="34" charset="0"/>
              <a:ea typeface="+mj-ea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MÉDEA RESEARCH, k.s.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Mikuleckého 1311/8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147 00 Praha 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Tel.: +420 241 004 500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www.medea.cz</a:t>
            </a:r>
          </a:p>
        </p:txBody>
      </p:sp>
      <p:pic>
        <p:nvPicPr>
          <p:cNvPr id="23" name="Obrázek 22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43200" y="3857628"/>
            <a:ext cx="1857600" cy="503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none" spc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24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6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9701E3FF-FCDF-4742-A7AF-BC86ECEEDFD9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grpSp>
        <p:nvGrpSpPr>
          <p:cNvPr id="29" name="Skupina 2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1" name="Obdélník 30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2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34" name="Obdélník 33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5" name="Obdélník 34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6" name="Obdélník 35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7" name="Obdélník 36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8" name="Obdélník 37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9" name="Obdélník 38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0" name="Obdélník 39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2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43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Obrázek 43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03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7A557-FE65-4BDA-835E-47AE98C51EE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4" r:id="rId2"/>
    <p:sldLayoutId id="2147483721" r:id="rId3"/>
    <p:sldLayoutId id="2147483722" r:id="rId4"/>
    <p:sldLayoutId id="2147483735" r:id="rId5"/>
    <p:sldLayoutId id="2147483730" r:id="rId6"/>
    <p:sldLayoutId id="2147483731" r:id="rId7"/>
    <p:sldLayoutId id="2147483733" r:id="rId8"/>
    <p:sldLayoutId id="2147483736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3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6.jpeg"/><Relationship Id="rId7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7.xml"/><Relationship Id="rId3" Type="http://schemas.openxmlformats.org/officeDocument/2006/relationships/chart" Target="../charts/chart12.xml"/><Relationship Id="rId7" Type="http://schemas.openxmlformats.org/officeDocument/2006/relationships/chart" Target="../charts/chart1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chart" Target="../charts/chart15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Relationship Id="rId9" Type="http://schemas.openxmlformats.org/officeDocument/2006/relationships/chart" Target="../charts/chart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9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1.xml"/><Relationship Id="rId11" Type="http://schemas.openxmlformats.org/officeDocument/2006/relationships/chart" Target="../charts/chart22.xml"/><Relationship Id="rId5" Type="http://schemas.openxmlformats.org/officeDocument/2006/relationships/diagramQuickStyle" Target="../diagrams/quickStyle1.xml"/><Relationship Id="rId10" Type="http://schemas.openxmlformats.org/officeDocument/2006/relationships/chart" Target="../charts/chart21.xml"/><Relationship Id="rId4" Type="http://schemas.openxmlformats.org/officeDocument/2006/relationships/diagramLayout" Target="../diagrams/layout1.xml"/><Relationship Id="rId9" Type="http://schemas.openxmlformats.org/officeDocument/2006/relationships/chart" Target="../charts/chart2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2.xml"/><Relationship Id="rId11" Type="http://schemas.openxmlformats.org/officeDocument/2006/relationships/chart" Target="../charts/chart26.xml"/><Relationship Id="rId5" Type="http://schemas.openxmlformats.org/officeDocument/2006/relationships/diagramQuickStyle" Target="../diagrams/quickStyle2.xml"/><Relationship Id="rId10" Type="http://schemas.openxmlformats.org/officeDocument/2006/relationships/chart" Target="../charts/chart25.xml"/><Relationship Id="rId4" Type="http://schemas.openxmlformats.org/officeDocument/2006/relationships/diagramLayout" Target="../diagrams/layout2.xml"/><Relationship Id="rId9" Type="http://schemas.openxmlformats.org/officeDocument/2006/relationships/chart" Target="../charts/char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ZUBNÍ ZDRAVÍ DĚTÍ</a:t>
            </a:r>
            <a:r>
              <a:rPr lang="cs-CZ" dirty="0">
                <a:solidFill>
                  <a:srgbClr val="4E4E4E"/>
                </a:solidFill>
              </a:rPr>
              <a:t/>
            </a:r>
            <a:br>
              <a:rPr lang="cs-CZ" dirty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zpráva </a:t>
            </a:r>
            <a:r>
              <a:rPr lang="cs-CZ" sz="2000" dirty="0">
                <a:solidFill>
                  <a:srgbClr val="4E4E4E"/>
                </a:solidFill>
              </a:rPr>
              <a:t>z </a:t>
            </a:r>
            <a:r>
              <a:rPr lang="cs-CZ" sz="2000" dirty="0" smtClean="0">
                <a:solidFill>
                  <a:srgbClr val="4E4E4E"/>
                </a:solidFill>
              </a:rPr>
              <a:t>průzkumu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5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DENTÁLNÍ HYGIENA – DOPORUČENÍ OD ZUBAŘE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DENTÁLNÍ HYGIENU NAVŠTĚVUJE SE SVÝM DÍTĚTEM 24 %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RODIČŮ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3263652732"/>
              </p:ext>
            </p:extLst>
          </p:nvPr>
        </p:nvGraphicFramePr>
        <p:xfrm>
          <a:off x="251520" y="2016379"/>
          <a:ext cx="5976664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6732240" y="6093296"/>
            <a:ext cx="1800200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289</a:t>
            </a:r>
          </a:p>
        </p:txBody>
      </p:sp>
      <p:sp>
        <p:nvSpPr>
          <p:cNvPr id="7" name="Zaoblený obdélníkový bublinový popisek 9"/>
          <p:cNvSpPr/>
          <p:nvPr/>
        </p:nvSpPr>
        <p:spPr>
          <a:xfrm>
            <a:off x="6711879" y="2964243"/>
            <a:ext cx="2088232" cy="806017"/>
          </a:xfrm>
          <a:prstGeom prst="wedgeRoundRectCallout">
            <a:avLst>
              <a:gd name="adj1" fmla="val -109973"/>
              <a:gd name="adj2" fmla="val 7585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Návštěvu dentální hygieny doporučil zubař 23 % rodičů dětí z 1. stupně ZŠ.</a:t>
            </a:r>
          </a:p>
        </p:txBody>
      </p:sp>
      <p:sp>
        <p:nvSpPr>
          <p:cNvPr id="8" name="Zaoblený obdélníkový bublinový popisek 10"/>
          <p:cNvSpPr/>
          <p:nvPr/>
        </p:nvSpPr>
        <p:spPr>
          <a:xfrm>
            <a:off x="6866239" y="3966965"/>
            <a:ext cx="1820561" cy="1469560"/>
          </a:xfrm>
          <a:prstGeom prst="wedgeRoundRectCallout">
            <a:avLst>
              <a:gd name="adj1" fmla="val -99435"/>
              <a:gd name="adj2" fmla="val -30560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Bez ohledu </a:t>
            </a: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>na </a:t>
            </a:r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doporučení zubaře se svým dítětem navštěvuje dentální hygienu téměř čtvrtina (24 %) rodičů.</a:t>
            </a:r>
          </a:p>
        </p:txBody>
      </p:sp>
    </p:spTree>
    <p:extLst>
      <p:ext uri="{BB962C8B-B14F-4D97-AF65-F5344CB8AC3E}">
        <p14:creationId xmlns:p14="http://schemas.microsoft.com/office/powerpoint/2010/main" val="206299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DENTÁLNÍ HYGIENA – NÁZOR RODIČŮ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NÁZOR NA DENTÁLNÍ HYGIENTU DĚTÍ NENÍ MEZI RODIČI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JEDNOZNAČNÝ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2776497951"/>
              </p:ext>
            </p:extLst>
          </p:nvPr>
        </p:nvGraphicFramePr>
        <p:xfrm>
          <a:off x="1322848" y="1988840"/>
          <a:ext cx="532859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6732240" y="6093296"/>
            <a:ext cx="1800200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289</a:t>
            </a:r>
          </a:p>
        </p:txBody>
      </p:sp>
      <p:sp>
        <p:nvSpPr>
          <p:cNvPr id="7" name="Zaoblený obdélníkový bublinový popisek 16"/>
          <p:cNvSpPr/>
          <p:nvPr/>
        </p:nvSpPr>
        <p:spPr>
          <a:xfrm>
            <a:off x="6958444" y="2875978"/>
            <a:ext cx="1851847" cy="2264957"/>
          </a:xfrm>
          <a:prstGeom prst="wedgeRoundRectCallout">
            <a:avLst>
              <a:gd name="adj1" fmla="val -66767"/>
              <a:gd name="adj2" fmla="val 209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Názor na dentální hygienu dětí rozděluje rodiče téměř </a:t>
            </a: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>na </a:t>
            </a:r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poloviny.</a:t>
            </a:r>
          </a:p>
          <a:p>
            <a:pPr algn="ctr"/>
            <a:endParaRPr lang="cs-CZ" sz="1000" dirty="0">
              <a:solidFill>
                <a:schemeClr val="tx1">
                  <a:lumMod val="75000"/>
                </a:schemeClr>
              </a:solidFill>
            </a:endParaRPr>
          </a:p>
          <a:p>
            <a:pPr algn="ctr"/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Zatímco jedna část </a:t>
            </a: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>se </a:t>
            </a:r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domnívá, </a:t>
            </a: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>že </a:t>
            </a:r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pravidelná návštěva dítěte u dentální hygienistky je důležitá, druhá část </a:t>
            </a: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>se </a:t>
            </a:r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domnívá, že jde </a:t>
            </a: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>o </a:t>
            </a:r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zbytečný výdaj.</a:t>
            </a:r>
          </a:p>
        </p:txBody>
      </p:sp>
    </p:spTree>
    <p:extLst>
      <p:ext uri="{BB962C8B-B14F-4D97-AF65-F5344CB8AC3E}">
        <p14:creationId xmlns:p14="http://schemas.microsoft.com/office/powerpoint/2010/main" val="207628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OCHOTA ZAPLATIT 300 Kč ZA ŠKOLNÍ AKTIVITY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PREVENTIVNÍ PROGRAMY JSOU NA POSLEDNÍM MÍSTĚ (Z VYBRANÝCH AKTIVIT), ZA KTERÉ BY RODIČE BYLI OCHOTNI ZAPLATIT 300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KČ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4" name="Zaoblený obdélníkový bublinový popisek 10"/>
          <p:cNvSpPr/>
          <p:nvPr/>
        </p:nvSpPr>
        <p:spPr>
          <a:xfrm>
            <a:off x="357064" y="5661248"/>
            <a:ext cx="8424936" cy="389483"/>
          </a:xfrm>
          <a:prstGeom prst="wedgeRoundRectCallout">
            <a:avLst>
              <a:gd name="adj1" fmla="val -46736"/>
              <a:gd name="adj2" fmla="val -218147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Přestože se preventivní programy v oblasti zdraví umístily až na posledním místě (z vybraných aktivit), míra ochoty zaplatit 300 Kč i za ně je poměrně vysoká. 70 % rodičů by za takový program byla ochotna oněch 300 Kč zaplatit.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732240" y="6093296"/>
            <a:ext cx="1800200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289</a:t>
            </a:r>
          </a:p>
        </p:txBody>
      </p:sp>
      <p:graphicFrame>
        <p:nvGraphicFramePr>
          <p:cNvPr id="7" name="Graf 6"/>
          <p:cNvGraphicFramePr/>
          <p:nvPr>
            <p:extLst>
              <p:ext uri="{D42A27DB-BD31-4B8C-83A1-F6EECF244321}">
                <p14:modId xmlns:p14="http://schemas.microsoft.com/office/powerpoint/2010/main" val="715539708"/>
              </p:ext>
            </p:extLst>
          </p:nvPr>
        </p:nvGraphicFramePr>
        <p:xfrm>
          <a:off x="205327" y="1988279"/>
          <a:ext cx="8039081" cy="354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Zaoblený obdélník 7"/>
          <p:cNvSpPr/>
          <p:nvPr/>
        </p:nvSpPr>
        <p:spPr>
          <a:xfrm>
            <a:off x="251520" y="4307762"/>
            <a:ext cx="8640960" cy="720080"/>
          </a:xfrm>
          <a:prstGeom prst="round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598491"/>
              </p:ext>
            </p:extLst>
          </p:nvPr>
        </p:nvGraphicFramePr>
        <p:xfrm>
          <a:off x="8172400" y="1709675"/>
          <a:ext cx="609600" cy="32908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10551"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Průměr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1979712" y="1700808"/>
            <a:ext cx="5364088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1100" b="1" dirty="0"/>
              <a:t>Do jaké míry jsou rodiče ochotni platit 300 Kč za tyto aktivity? </a:t>
            </a:r>
          </a:p>
        </p:txBody>
      </p:sp>
    </p:spTree>
    <p:extLst>
      <p:ext uri="{BB962C8B-B14F-4D97-AF65-F5344CB8AC3E}">
        <p14:creationId xmlns:p14="http://schemas.microsoft.com/office/powerpoint/2010/main" val="410660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KTERÉ PREVENTIVNÍ PROGRAMY BY UVÍTALI?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RODIČE DĚTÍ Z 1. STUPNĚ ZŠ BY NEJRADĚJI UVÍTALI PREVENTIVNÍ PROGRAMY ZAMĚŘENÉ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NA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DROGY, NÁSLEDUJE KOUŘENÍ A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GAMBLERSTVÍ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4" name="Zaoblený obdélníkový bublinový popisek 10"/>
          <p:cNvSpPr/>
          <p:nvPr/>
        </p:nvSpPr>
        <p:spPr>
          <a:xfrm>
            <a:off x="467544" y="5661248"/>
            <a:ext cx="5931296" cy="645479"/>
          </a:xfrm>
          <a:prstGeom prst="wedgeRoundRectCallout">
            <a:avLst>
              <a:gd name="adj1" fmla="val -48798"/>
              <a:gd name="adj2" fmla="val -336308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Preventivní program týkající se zubního zdraví se umístil na 4 místě (ze 7 možných). </a:t>
            </a:r>
          </a:p>
          <a:p>
            <a:pPr algn="ctr"/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71 % rodičů dětí by tento typ preventivního programu pro své dítě (nad rámec </a:t>
            </a: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>povinné </a:t>
            </a:r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výuky) uvítalo.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732240" y="6093296"/>
            <a:ext cx="1800200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289</a:t>
            </a:r>
          </a:p>
        </p:txBody>
      </p:sp>
      <p:graphicFrame>
        <p:nvGraphicFramePr>
          <p:cNvPr id="7" name="Graf 6"/>
          <p:cNvGraphicFramePr/>
          <p:nvPr>
            <p:extLst>
              <p:ext uri="{D42A27DB-BD31-4B8C-83A1-F6EECF244321}">
                <p14:modId xmlns:p14="http://schemas.microsoft.com/office/powerpoint/2010/main" val="1489723145"/>
              </p:ext>
            </p:extLst>
          </p:nvPr>
        </p:nvGraphicFramePr>
        <p:xfrm>
          <a:off x="205327" y="2006708"/>
          <a:ext cx="8039081" cy="354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Zaoblený obdélník 7"/>
          <p:cNvSpPr/>
          <p:nvPr/>
        </p:nvSpPr>
        <p:spPr>
          <a:xfrm>
            <a:off x="395536" y="3366559"/>
            <a:ext cx="8496944" cy="428280"/>
          </a:xfrm>
          <a:prstGeom prst="round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593878"/>
              </p:ext>
            </p:extLst>
          </p:nvPr>
        </p:nvGraphicFramePr>
        <p:xfrm>
          <a:off x="8172400" y="1700808"/>
          <a:ext cx="609600" cy="33628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10551"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Průměr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2339752" y="1719237"/>
            <a:ext cx="5004048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1100" b="1" dirty="0"/>
              <a:t>Do jaké míry by rodiče uvítali tyto preventivní programy? </a:t>
            </a:r>
          </a:p>
        </p:txBody>
      </p:sp>
    </p:spTree>
    <p:extLst>
      <p:ext uri="{BB962C8B-B14F-4D97-AF65-F5344CB8AC3E}">
        <p14:creationId xmlns:p14="http://schemas.microsoft.com/office/powerpoint/2010/main" val="293836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PREFERENCE TYPU PREVENTIVNÍHO PROGRAMU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RODIČE DĚTÍ Z 1. STUPNĚ ZŠ PRO SVÉ DĚTI PREFERUJÍ DLOUHODOBÉ A PRAKTICKÉ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PREVENTIVNÍ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PROGRAMY V OBLASTI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ZDRAVÍ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901585230"/>
              </p:ext>
            </p:extLst>
          </p:nvPr>
        </p:nvGraphicFramePr>
        <p:xfrm>
          <a:off x="611560" y="2060848"/>
          <a:ext cx="410445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6732240" y="6093296"/>
            <a:ext cx="1800200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289</a:t>
            </a:r>
          </a:p>
        </p:txBody>
      </p:sp>
      <p:graphicFrame>
        <p:nvGraphicFramePr>
          <p:cNvPr id="7" name="Graf 6"/>
          <p:cNvGraphicFramePr/>
          <p:nvPr>
            <p:extLst>
              <p:ext uri="{D42A27DB-BD31-4B8C-83A1-F6EECF244321}">
                <p14:modId xmlns:p14="http://schemas.microsoft.com/office/powerpoint/2010/main" val="3208956274"/>
              </p:ext>
            </p:extLst>
          </p:nvPr>
        </p:nvGraphicFramePr>
        <p:xfrm>
          <a:off x="4868416" y="2060848"/>
          <a:ext cx="410445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8639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POSTOJ KE VZDĚLÁVÁNÍ OHLEDNĚ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ZUBNÍHO </a:t>
            </a:r>
            <a:r>
              <a:rPr lang="cs-CZ" sz="2000" dirty="0">
                <a:solidFill>
                  <a:srgbClr val="4E4E4E"/>
                </a:solidFill>
              </a:rPr>
              <a:t>ZDRAVÍ VE ŠKOLÁCH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PODLE 85 % DOTÁZANÝCH RODIČŮ DĚTÍ Z 1. STUPNĚ ZŠ MÁ SMYSL DĚTI VE ŠKOLÁCH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VZDĚLÁVAT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 OBLASTI ZUBNÍHO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ZDRAVÍ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2829578090"/>
              </p:ext>
            </p:extLst>
          </p:nvPr>
        </p:nvGraphicFramePr>
        <p:xfrm>
          <a:off x="1324237" y="1988840"/>
          <a:ext cx="532859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6732240" y="6093296"/>
            <a:ext cx="1800200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289</a:t>
            </a:r>
          </a:p>
        </p:txBody>
      </p:sp>
    </p:spTree>
    <p:extLst>
      <p:ext uri="{BB962C8B-B14F-4D97-AF65-F5344CB8AC3E}">
        <p14:creationId xmlns:p14="http://schemas.microsoft.com/office/powerpoint/2010/main" val="177124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ZÁŠTITA PREVENTIVNÍCH PROGRAMŮ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– </a:t>
            </a:r>
            <a:r>
              <a:rPr lang="cs-CZ" sz="2000" dirty="0">
                <a:solidFill>
                  <a:srgbClr val="4E4E4E"/>
                </a:solidFill>
              </a:rPr>
              <a:t>MÍRA DŮVĚRY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NEJVÍCE DŮVĚRYHODNĚ PŮSOBÍ NA RODIČE PREVENTIVNÍ PROGRAMY V OBLASTI ZDRAVÍ,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KTERÉ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Zaštiťují LÉKAŘI, NEJMÉNĚ DŮVĚRYHODNĚ PAK PROGRAMY, KTERÉ ZAŠTIŤUJE ŠKOLA SAMOTNÁ (UČITELÉ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)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732240" y="6093296"/>
            <a:ext cx="1800200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289</a:t>
            </a:r>
          </a:p>
        </p:txBody>
      </p:sp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4226851296"/>
              </p:ext>
            </p:extLst>
          </p:nvPr>
        </p:nvGraphicFramePr>
        <p:xfrm>
          <a:off x="205327" y="2360949"/>
          <a:ext cx="8039081" cy="354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490862"/>
              </p:ext>
            </p:extLst>
          </p:nvPr>
        </p:nvGraphicFramePr>
        <p:xfrm>
          <a:off x="8172400" y="2055049"/>
          <a:ext cx="609600" cy="3390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37847">
                <a:tc>
                  <a:txBody>
                    <a:bodyPr/>
                    <a:lstStyle/>
                    <a:p>
                      <a:pPr algn="ctr" fontAlgn="t"/>
                      <a:r>
                        <a:rPr lang="cs-CZ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Průměr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3808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808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3808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3808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2339752" y="1988840"/>
            <a:ext cx="5004048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1100" b="1" dirty="0"/>
              <a:t>Do jaké míry rodiče důvěřují preventivním programům pod záštitou těchto osob/organizací? </a:t>
            </a:r>
          </a:p>
        </p:txBody>
      </p:sp>
    </p:spTree>
    <p:extLst>
      <p:ext uri="{BB962C8B-B14F-4D97-AF65-F5344CB8AC3E}">
        <p14:creationId xmlns:p14="http://schemas.microsoft.com/office/powerpoint/2010/main" val="423433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DĚKUJEME ZA POZORNOST!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4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70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6311" y="1349394"/>
            <a:ext cx="7429552" cy="4671994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Východisko: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Společnost Médea </a:t>
            </a:r>
            <a:r>
              <a:rPr lang="cs-CZ" dirty="0" err="1">
                <a:solidFill>
                  <a:schemeClr val="tx1"/>
                </a:solidFill>
              </a:rPr>
              <a:t>Research</a:t>
            </a:r>
            <a:r>
              <a:rPr lang="cs-CZ" dirty="0">
                <a:solidFill>
                  <a:schemeClr val="tx1"/>
                </a:solidFill>
              </a:rPr>
              <a:t> realizovala pro </a:t>
            </a:r>
            <a:r>
              <a:rPr lang="cs-CZ" dirty="0" err="1">
                <a:solidFill>
                  <a:schemeClr val="tx1"/>
                </a:solidFill>
              </a:rPr>
              <a:t>AquaLife</a:t>
            </a:r>
            <a:r>
              <a:rPr lang="cs-CZ" dirty="0">
                <a:solidFill>
                  <a:schemeClr val="tx1"/>
                </a:solidFill>
              </a:rPr>
              <a:t> Institute kvantitativní výzkum, </a:t>
            </a: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jehož </a:t>
            </a:r>
            <a:r>
              <a:rPr lang="cs-CZ" dirty="0">
                <a:solidFill>
                  <a:schemeClr val="tx1"/>
                </a:solidFill>
              </a:rPr>
              <a:t>cílem bylo zjistit, jak rodiče dětí, které navštěvují 1. stupeň ZŠ řeší jejich pitný režim a zubní zdraví.</a:t>
            </a:r>
            <a:endParaRPr lang="cs-CZ" dirty="0">
              <a:solidFill>
                <a:schemeClr val="tx1"/>
              </a:solidFill>
            </a:endParaRP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Sběr </a:t>
            </a:r>
            <a:r>
              <a:rPr lang="cs-CZ" sz="1200" b="1" dirty="0">
                <a:solidFill>
                  <a:srgbClr val="4E4E4E"/>
                </a:solidFill>
              </a:rPr>
              <a:t>dat: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22. 6. – 3. 7. 2017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 smtClean="0">
                <a:solidFill>
                  <a:schemeClr val="tx1"/>
                </a:solidFill>
              </a:rPr>
              <a:t>Sběr </a:t>
            </a:r>
            <a:r>
              <a:rPr lang="cs-CZ" dirty="0">
                <a:solidFill>
                  <a:schemeClr val="tx1"/>
                </a:solidFill>
              </a:rPr>
              <a:t>dat probíhal formou online dotazování za pomoci respondenty samostatně vyplněného online dotazníku (metoda CAWI – </a:t>
            </a:r>
            <a:r>
              <a:rPr lang="cs-CZ" dirty="0" err="1">
                <a:solidFill>
                  <a:schemeClr val="tx1"/>
                </a:solidFill>
              </a:rPr>
              <a:t>Computer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Assisted</a:t>
            </a:r>
            <a:r>
              <a:rPr lang="cs-CZ" dirty="0">
                <a:solidFill>
                  <a:schemeClr val="tx1"/>
                </a:solidFill>
              </a:rPr>
              <a:t> Web </a:t>
            </a:r>
            <a:r>
              <a:rPr lang="cs-CZ" dirty="0" err="1">
                <a:solidFill>
                  <a:schemeClr val="tx1"/>
                </a:solidFill>
              </a:rPr>
              <a:t>Interviewing</a:t>
            </a:r>
            <a:r>
              <a:rPr lang="cs-CZ" dirty="0">
                <a:solidFill>
                  <a:schemeClr val="tx1"/>
                </a:solidFill>
              </a:rPr>
              <a:t>).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Dotazování bylo provedeno prostřednictvím online panelu respondentů společnosti MÉDEA RESEARCH.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Vzorek </a:t>
            </a:r>
            <a:r>
              <a:rPr lang="cs-CZ" sz="1200" b="1" dirty="0">
                <a:solidFill>
                  <a:srgbClr val="4E4E4E"/>
                </a:solidFill>
              </a:rPr>
              <a:t>respondentů: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Cílová skupina: Rodiče dětí, které navštěvují 1. stupeň ZŠ (=1.-5. třída)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289 respondentů</a:t>
            </a:r>
          </a:p>
          <a:p>
            <a:pPr marL="0" indent="0">
              <a:buNone/>
            </a:pPr>
            <a:endParaRPr lang="cs-CZ" dirty="0" smtClean="0">
              <a:solidFill>
                <a:srgbClr val="4E4E4E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4E4E4E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4E4E4E"/>
                </a:solidFill>
              </a:rPr>
              <a:t>Metodika </a:t>
            </a:r>
            <a:endParaRPr lang="cs-CZ" dirty="0">
              <a:solidFill>
                <a:srgbClr val="4E4E4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0"/>
            <a:ext cx="8218812" cy="468000"/>
          </a:xfrm>
        </p:spPr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základní </a:t>
            </a:r>
            <a:r>
              <a:rPr lang="cs-CZ" dirty="0" err="1">
                <a:solidFill>
                  <a:srgbClr val="4E4E4E"/>
                </a:solidFill>
              </a:rPr>
              <a:t>cs</a:t>
            </a:r>
            <a:r>
              <a:rPr lang="cs-CZ" dirty="0">
                <a:solidFill>
                  <a:srgbClr val="4E4E4E"/>
                </a:solidFill>
              </a:rPr>
              <a:t> výzkumu + demografie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2267744" y="1272826"/>
            <a:ext cx="6120680" cy="795340"/>
          </a:xfrm>
          <a:prstGeom prst="round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obsah 3"/>
          <p:cNvSpPr txBox="1">
            <a:spLocks/>
          </p:cNvSpPr>
          <p:nvPr/>
        </p:nvSpPr>
        <p:spPr>
          <a:xfrm>
            <a:off x="2339752" y="1340768"/>
            <a:ext cx="5832648" cy="864096"/>
          </a:xfrm>
          <a:prstGeom prst="rect">
            <a:avLst/>
          </a:prstGeom>
        </p:spPr>
        <p:txBody>
          <a:bodyPr vert="horz" lIns="91440" tIns="45720" rIns="91440" bIns="46800" rtlCol="0">
            <a:noAutofit/>
          </a:bodyPr>
          <a:lstStyle/>
          <a:p>
            <a:pPr marL="177800" lvl="0" indent="-177800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Cílová skupina: </a:t>
            </a:r>
            <a:r>
              <a:rPr lang="cs-CZ" sz="1050" b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Rodiče dětí, které navštěvují 1. stupeň ZŠ</a:t>
            </a:r>
          </a:p>
          <a:p>
            <a:pPr marL="17780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cs-CZ" sz="105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</a:t>
            </a: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cs-CZ" sz="105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289</a:t>
            </a:r>
            <a:endParaRPr lang="cs-CZ" sz="105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4E4E4E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" name="Obrázek 13" descr="7616476-velka-rozmanita-dav-lida-ha-lkovitou-postavia-ku-barevna-socia-lna-ma-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196752"/>
            <a:ext cx="1088132" cy="1088132"/>
          </a:xfrm>
          <a:prstGeom prst="rect">
            <a:avLst/>
          </a:prstGeom>
        </p:spPr>
      </p:pic>
      <p:graphicFrame>
        <p:nvGraphicFramePr>
          <p:cNvPr id="13" name="Zástupný symbol pro obsah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54858812"/>
              </p:ext>
            </p:extLst>
          </p:nvPr>
        </p:nvGraphicFramePr>
        <p:xfrm>
          <a:off x="457200" y="2272806"/>
          <a:ext cx="2242592" cy="182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9546914"/>
              </p:ext>
            </p:extLst>
          </p:nvPr>
        </p:nvGraphicFramePr>
        <p:xfrm>
          <a:off x="2843808" y="2265400"/>
          <a:ext cx="3312368" cy="1667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2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9309925"/>
              </p:ext>
            </p:extLst>
          </p:nvPr>
        </p:nvGraphicFramePr>
        <p:xfrm>
          <a:off x="6330592" y="4228339"/>
          <a:ext cx="2880320" cy="2100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7892218"/>
              </p:ext>
            </p:extLst>
          </p:nvPr>
        </p:nvGraphicFramePr>
        <p:xfrm>
          <a:off x="457200" y="2312877"/>
          <a:ext cx="2242592" cy="182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5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3166840"/>
              </p:ext>
            </p:extLst>
          </p:nvPr>
        </p:nvGraphicFramePr>
        <p:xfrm>
          <a:off x="2843808" y="2305472"/>
          <a:ext cx="3312368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8" name="Zástupný symbol pro obsah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1309739"/>
              </p:ext>
            </p:extLst>
          </p:nvPr>
        </p:nvGraphicFramePr>
        <p:xfrm>
          <a:off x="2915816" y="4465712"/>
          <a:ext cx="3168352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21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6813045"/>
              </p:ext>
            </p:extLst>
          </p:nvPr>
        </p:nvGraphicFramePr>
        <p:xfrm>
          <a:off x="6347275" y="2790611"/>
          <a:ext cx="2880320" cy="2843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23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492268"/>
              </p:ext>
            </p:extLst>
          </p:nvPr>
        </p:nvGraphicFramePr>
        <p:xfrm>
          <a:off x="457200" y="4501716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283838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PŘEHLED O PITNÉM REŽIMU DĚTÍ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82 % rodičů deklaruje, že mají přehled o pitném režimu svých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dětí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732240" y="6093296"/>
            <a:ext cx="1800200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289</a:t>
            </a:r>
          </a:p>
        </p:txBody>
      </p:sp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1705375795"/>
              </p:ext>
            </p:extLst>
          </p:nvPr>
        </p:nvGraphicFramePr>
        <p:xfrm>
          <a:off x="1322848" y="1988840"/>
          <a:ext cx="532859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aoblený obdélníkový bublinový popisek 3"/>
          <p:cNvSpPr/>
          <p:nvPr/>
        </p:nvSpPr>
        <p:spPr>
          <a:xfrm>
            <a:off x="6660232" y="3256136"/>
            <a:ext cx="2182280" cy="2164693"/>
          </a:xfrm>
          <a:prstGeom prst="wedgeRoundRectCallout">
            <a:avLst>
              <a:gd name="adj1" fmla="val -78037"/>
              <a:gd name="adj2" fmla="val 15671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O pitném režimu svých dětí na 1. stupni ZŠ nemá přehled 18 % rodičů.</a:t>
            </a:r>
          </a:p>
          <a:p>
            <a:pPr algn="ctr"/>
            <a:endParaRPr lang="cs-CZ" sz="1000" dirty="0">
              <a:solidFill>
                <a:schemeClr val="tx1">
                  <a:lumMod val="75000"/>
                </a:schemeClr>
              </a:solidFill>
            </a:endParaRPr>
          </a:p>
          <a:p>
            <a:pPr algn="ctr"/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Přehled o pitném režimu svých dětí nemají častěji lidé z menších obcí </a:t>
            </a: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>a </a:t>
            </a:r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měst (5-20 tis. obyvatel), </a:t>
            </a: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1000" dirty="0" smtClean="0">
                <a:solidFill>
                  <a:schemeClr val="tx1">
                    <a:lumMod val="75000"/>
                  </a:schemeClr>
                </a:solidFill>
              </a:rPr>
              <a:t>dále </a:t>
            </a:r>
            <a:r>
              <a:rPr lang="cs-CZ" sz="1000" dirty="0">
                <a:solidFill>
                  <a:schemeClr val="tx1">
                    <a:lumMod val="75000"/>
                  </a:schemeClr>
                </a:solidFill>
              </a:rPr>
              <a:t>lidé z regionu Čechy (mimo Prahu) a lidé, jejichž děti si někdy ve škole kupovaly/kupují nápoje.</a:t>
            </a:r>
            <a:endParaRPr lang="en-US" sz="1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9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PITNÝ REŽIM DĚTÍ VE ŠKOLE – SOUHRN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932040" y="6093296"/>
            <a:ext cx="3744416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mají přehled o pitném režimu svých dětí; N = 238</a:t>
            </a:r>
          </a:p>
        </p:txBody>
      </p:sp>
      <p:graphicFrame>
        <p:nvGraphicFramePr>
          <p:cNvPr id="6" name="Graf 5"/>
          <p:cNvGraphicFramePr/>
          <p:nvPr>
            <p:extLst/>
          </p:nvPr>
        </p:nvGraphicFramePr>
        <p:xfrm>
          <a:off x="34926" y="1778763"/>
          <a:ext cx="3240644" cy="3089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251520" y="1340768"/>
            <a:ext cx="25922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" b="1" dirty="0">
                <a:solidFill>
                  <a:srgbClr val="00B0F0"/>
                </a:solidFill>
              </a:rPr>
              <a:t>Celkové množství</a:t>
            </a:r>
            <a:r>
              <a:rPr lang="cs-CZ" sz="1100" b="1" dirty="0"/>
              <a:t> zkonzumovaných nápojů během dne</a:t>
            </a:r>
            <a:endParaRPr lang="en-US" sz="1100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2772371" y="1340768"/>
            <a:ext cx="2808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" b="1" dirty="0">
                <a:solidFill>
                  <a:srgbClr val="00B0F0"/>
                </a:solidFill>
              </a:rPr>
              <a:t>Druhy</a:t>
            </a:r>
            <a:r>
              <a:rPr lang="cs-CZ" sz="1100" b="1" dirty="0"/>
              <a:t> nápojů zkonzumovaných během dne</a:t>
            </a:r>
            <a:endParaRPr lang="en-US" sz="1100" b="1" dirty="0"/>
          </a:p>
        </p:txBody>
      </p:sp>
      <p:graphicFrame>
        <p:nvGraphicFramePr>
          <p:cNvPr id="9" name="Graf 8"/>
          <p:cNvGraphicFramePr/>
          <p:nvPr>
            <p:extLst/>
          </p:nvPr>
        </p:nvGraphicFramePr>
        <p:xfrm>
          <a:off x="2483484" y="1644701"/>
          <a:ext cx="324064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092004"/>
              </p:ext>
            </p:extLst>
          </p:nvPr>
        </p:nvGraphicFramePr>
        <p:xfrm>
          <a:off x="5796421" y="1358353"/>
          <a:ext cx="2952042" cy="23208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7602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60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51076">
                <a:tc gridSpan="2">
                  <a:txBody>
                    <a:bodyPr/>
                    <a:lstStyle/>
                    <a:p>
                      <a:pPr algn="ctr"/>
                      <a:r>
                        <a:rPr lang="cs-CZ" sz="1000" dirty="0">
                          <a:latin typeface="+mn-lt"/>
                        </a:rPr>
                        <a:t>Průměrné množství nápojů zkonzumovaných dětmi</a:t>
                      </a:r>
                      <a:r>
                        <a:rPr lang="cs-CZ" sz="1000" baseline="0" dirty="0">
                          <a:latin typeface="+mn-lt"/>
                        </a:rPr>
                        <a:t> během dne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85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Voda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631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853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Šťáva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568 ml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385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Miner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á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lka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566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85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Limonáda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565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85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Čaj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377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85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Džus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238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385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Mléko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160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Zaoblený obdélníkový bublinový popisek 11"/>
          <p:cNvSpPr/>
          <p:nvPr/>
        </p:nvSpPr>
        <p:spPr>
          <a:xfrm>
            <a:off x="5357855" y="4609358"/>
            <a:ext cx="3312367" cy="816829"/>
          </a:xfrm>
          <a:prstGeom prst="wedgeRoundRectCallout">
            <a:avLst>
              <a:gd name="adj1" fmla="val 9934"/>
              <a:gd name="adj2" fmla="val -208019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Děti na 1. stupni ZŠ vypijí během dne nejvíce vody (z kohoutku) – průměrně vypijí 0,6 l vody.</a:t>
            </a:r>
            <a:endParaRPr lang="en-US" sz="9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3" name="Zaoblený obdélníkový bublinový popisek 16"/>
          <p:cNvSpPr/>
          <p:nvPr/>
        </p:nvSpPr>
        <p:spPr>
          <a:xfrm>
            <a:off x="251520" y="5013176"/>
            <a:ext cx="2231964" cy="1259262"/>
          </a:xfrm>
          <a:prstGeom prst="wedgeRoundRectCallout">
            <a:avLst>
              <a:gd name="adj1" fmla="val 20339"/>
              <a:gd name="adj2" fmla="val -70298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36 % dětí z 1. stupně ZŠ vypije během dne půl litru až litr tekutin.</a:t>
            </a:r>
          </a:p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31 % dětí vypije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litr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až litr a půl tekutin a 8 % dětí vypije dokonce dva nebo více litrů tekutin za den.</a:t>
            </a:r>
          </a:p>
        </p:txBody>
      </p:sp>
      <p:sp>
        <p:nvSpPr>
          <p:cNvPr id="14" name="Zaoblený obdélníkový bublinový popisek 17"/>
          <p:cNvSpPr/>
          <p:nvPr/>
        </p:nvSpPr>
        <p:spPr>
          <a:xfrm>
            <a:off x="2772371" y="5400744"/>
            <a:ext cx="1924033" cy="766277"/>
          </a:xfrm>
          <a:prstGeom prst="wedgeRoundRectCallout">
            <a:avLst>
              <a:gd name="adj1" fmla="val 34962"/>
              <a:gd name="adj2" fmla="val -102426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Děti z 1. stupně ZŠ pijí nejčastěji čaj, šťávu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a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obyčejnou vodu.</a:t>
            </a:r>
          </a:p>
        </p:txBody>
      </p:sp>
    </p:spTree>
    <p:extLst>
      <p:ext uri="{BB962C8B-B14F-4D97-AF65-F5344CB8AC3E}">
        <p14:creationId xmlns:p14="http://schemas.microsoft.com/office/powerpoint/2010/main" val="304427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PITNÝ REŽIM DĚTÍ VE ŠKOLE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– </a:t>
            </a:r>
            <a:r>
              <a:rPr lang="cs-CZ" sz="2000" dirty="0">
                <a:solidFill>
                  <a:srgbClr val="4E4E4E"/>
                </a:solidFill>
              </a:rPr>
              <a:t>MNOŽSTVÍ VS. DRUHY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455200" y="6093296"/>
            <a:ext cx="3365272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jejichž děti pijí daný nápoj; N = viz. graf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540123" y="1385069"/>
            <a:ext cx="1151557" cy="360040"/>
          </a:xfrm>
          <a:prstGeom prst="roundRect">
            <a:avLst/>
          </a:prstGeom>
          <a:solidFill>
            <a:srgbClr val="527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/>
              <a:t>Voda</a:t>
            </a:r>
            <a:endParaRPr lang="en-US" sz="1600" b="1" dirty="0"/>
          </a:p>
        </p:txBody>
      </p:sp>
      <p:graphicFrame>
        <p:nvGraphicFramePr>
          <p:cNvPr id="7" name="Graf 6"/>
          <p:cNvGraphicFramePr/>
          <p:nvPr>
            <p:extLst/>
          </p:nvPr>
        </p:nvGraphicFramePr>
        <p:xfrm>
          <a:off x="237492" y="1905157"/>
          <a:ext cx="2088803" cy="1728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Zaoblený obdélník 7"/>
          <p:cNvSpPr/>
          <p:nvPr/>
        </p:nvSpPr>
        <p:spPr>
          <a:xfrm>
            <a:off x="2497796" y="1386400"/>
            <a:ext cx="1151557" cy="360040"/>
          </a:xfrm>
          <a:prstGeom prst="roundRect">
            <a:avLst/>
          </a:prstGeom>
          <a:solidFill>
            <a:srgbClr val="527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/>
              <a:t>Šťáva</a:t>
            </a:r>
            <a:endParaRPr lang="en-US" sz="1600" b="1" dirty="0"/>
          </a:p>
        </p:txBody>
      </p:sp>
      <p:graphicFrame>
        <p:nvGraphicFramePr>
          <p:cNvPr id="9" name="Graf 8"/>
          <p:cNvGraphicFramePr/>
          <p:nvPr>
            <p:extLst/>
          </p:nvPr>
        </p:nvGraphicFramePr>
        <p:xfrm>
          <a:off x="2195165" y="1906488"/>
          <a:ext cx="2088803" cy="1728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Zaoblený obdélník 9"/>
          <p:cNvSpPr/>
          <p:nvPr/>
        </p:nvSpPr>
        <p:spPr>
          <a:xfrm>
            <a:off x="4514020" y="1386400"/>
            <a:ext cx="1151557" cy="360040"/>
          </a:xfrm>
          <a:prstGeom prst="roundRect">
            <a:avLst/>
          </a:prstGeom>
          <a:solidFill>
            <a:srgbClr val="527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/>
              <a:t>Čaj</a:t>
            </a:r>
            <a:endParaRPr lang="en-US" sz="1600" b="1" dirty="0"/>
          </a:p>
        </p:txBody>
      </p:sp>
      <p:graphicFrame>
        <p:nvGraphicFramePr>
          <p:cNvPr id="11" name="Graf 10"/>
          <p:cNvGraphicFramePr/>
          <p:nvPr>
            <p:extLst/>
          </p:nvPr>
        </p:nvGraphicFramePr>
        <p:xfrm>
          <a:off x="4211389" y="1906488"/>
          <a:ext cx="2088803" cy="1728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Zaoblený obdélník 12"/>
          <p:cNvSpPr/>
          <p:nvPr/>
        </p:nvSpPr>
        <p:spPr>
          <a:xfrm>
            <a:off x="6602823" y="1384728"/>
            <a:ext cx="1151557" cy="360040"/>
          </a:xfrm>
          <a:prstGeom prst="roundRect">
            <a:avLst/>
          </a:prstGeom>
          <a:solidFill>
            <a:srgbClr val="527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/>
              <a:t>Mléko</a:t>
            </a:r>
            <a:endParaRPr lang="en-US" sz="1600" b="1" dirty="0"/>
          </a:p>
        </p:txBody>
      </p:sp>
      <p:graphicFrame>
        <p:nvGraphicFramePr>
          <p:cNvPr id="14" name="Graf 13"/>
          <p:cNvGraphicFramePr/>
          <p:nvPr>
            <p:extLst/>
          </p:nvPr>
        </p:nvGraphicFramePr>
        <p:xfrm>
          <a:off x="6300192" y="1904816"/>
          <a:ext cx="2088803" cy="1728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Zaoblený obdélník 14"/>
          <p:cNvSpPr/>
          <p:nvPr/>
        </p:nvSpPr>
        <p:spPr>
          <a:xfrm>
            <a:off x="536567" y="3861048"/>
            <a:ext cx="1151557" cy="360040"/>
          </a:xfrm>
          <a:prstGeom prst="roundRect">
            <a:avLst/>
          </a:prstGeom>
          <a:solidFill>
            <a:srgbClr val="527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Limonáda</a:t>
            </a:r>
            <a:endParaRPr lang="en-US" sz="1200" b="1" dirty="0"/>
          </a:p>
        </p:txBody>
      </p:sp>
      <p:graphicFrame>
        <p:nvGraphicFramePr>
          <p:cNvPr id="16" name="Graf 15"/>
          <p:cNvGraphicFramePr/>
          <p:nvPr>
            <p:extLst/>
          </p:nvPr>
        </p:nvGraphicFramePr>
        <p:xfrm>
          <a:off x="233936" y="4381136"/>
          <a:ext cx="2088803" cy="1728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7" name="Zaoblený obdélník 16"/>
          <p:cNvSpPr/>
          <p:nvPr/>
        </p:nvSpPr>
        <p:spPr>
          <a:xfrm>
            <a:off x="2498367" y="3861048"/>
            <a:ext cx="1151557" cy="360040"/>
          </a:xfrm>
          <a:prstGeom prst="roundRect">
            <a:avLst/>
          </a:prstGeom>
          <a:solidFill>
            <a:srgbClr val="527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/>
              <a:t>Džus</a:t>
            </a:r>
            <a:endParaRPr lang="en-US" sz="1600" b="1" dirty="0"/>
          </a:p>
        </p:txBody>
      </p:sp>
      <p:graphicFrame>
        <p:nvGraphicFramePr>
          <p:cNvPr id="18" name="Graf 17"/>
          <p:cNvGraphicFramePr/>
          <p:nvPr>
            <p:extLst/>
          </p:nvPr>
        </p:nvGraphicFramePr>
        <p:xfrm>
          <a:off x="2195736" y="4381136"/>
          <a:ext cx="2088803" cy="1728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9" name="Zaoblený obdélník 18"/>
          <p:cNvSpPr/>
          <p:nvPr/>
        </p:nvSpPr>
        <p:spPr>
          <a:xfrm>
            <a:off x="4542639" y="3861048"/>
            <a:ext cx="1151557" cy="360040"/>
          </a:xfrm>
          <a:prstGeom prst="roundRect">
            <a:avLst/>
          </a:prstGeom>
          <a:solidFill>
            <a:srgbClr val="527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Minerálka</a:t>
            </a:r>
            <a:endParaRPr lang="en-US" sz="1200" b="1" dirty="0"/>
          </a:p>
        </p:txBody>
      </p:sp>
      <p:graphicFrame>
        <p:nvGraphicFramePr>
          <p:cNvPr id="20" name="Graf 19"/>
          <p:cNvGraphicFramePr/>
          <p:nvPr>
            <p:extLst/>
          </p:nvPr>
        </p:nvGraphicFramePr>
        <p:xfrm>
          <a:off x="4240008" y="4381136"/>
          <a:ext cx="2088803" cy="1728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21" name="Zaoblený obdélníkový bublinový popisek 26"/>
          <p:cNvSpPr/>
          <p:nvPr/>
        </p:nvSpPr>
        <p:spPr>
          <a:xfrm>
            <a:off x="6630869" y="4029705"/>
            <a:ext cx="1924033" cy="1212799"/>
          </a:xfrm>
          <a:prstGeom prst="wedgeRoundRectCallout">
            <a:avLst>
              <a:gd name="adj1" fmla="val -76082"/>
              <a:gd name="adj2" fmla="val -49733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Zatímco vody či šťávy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děti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většinou vypijí půl litru až litr za den, čaje vypijí kolem 300 ml,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což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odpovídá zhruba jednomu hrnečku.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1691680" y="2868905"/>
            <a:ext cx="594817" cy="20005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7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111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3649353" y="2868905"/>
            <a:ext cx="594817" cy="20005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7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122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5665577" y="2868905"/>
            <a:ext cx="594817" cy="20005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7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127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7754380" y="2867233"/>
            <a:ext cx="594817" cy="20005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700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12!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1688124" y="5344884"/>
            <a:ext cx="594817" cy="20005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700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10!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3649924" y="5344884"/>
            <a:ext cx="594817" cy="20005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700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25!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5694196" y="5344884"/>
            <a:ext cx="594817" cy="20005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700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26!</a:t>
            </a:r>
          </a:p>
        </p:txBody>
      </p:sp>
    </p:spTree>
    <p:extLst>
      <p:ext uri="{BB962C8B-B14F-4D97-AF65-F5344CB8AC3E}">
        <p14:creationId xmlns:p14="http://schemas.microsoft.com/office/powerpoint/2010/main" val="325978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PITNÝ REŽIM DĚTÍ VE ŠKOLE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– </a:t>
            </a:r>
            <a:r>
              <a:rPr lang="cs-CZ" sz="2000" dirty="0">
                <a:solidFill>
                  <a:srgbClr val="4E4E4E"/>
                </a:solidFill>
              </a:rPr>
              <a:t>MNOŽSTVÍ VS. DOBA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4" name="Zaoblený obdélníkový bublinový popisek 11"/>
          <p:cNvSpPr/>
          <p:nvPr/>
        </p:nvSpPr>
        <p:spPr>
          <a:xfrm>
            <a:off x="2055471" y="5445224"/>
            <a:ext cx="2404529" cy="852068"/>
          </a:xfrm>
          <a:prstGeom prst="wedgeRoundRectCallout">
            <a:avLst>
              <a:gd name="adj1" fmla="val 77713"/>
              <a:gd name="adj2" fmla="val -261904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Děti na prvním stupni ZŠ k obědu nejčastěji vypijí 250-299 ml nějakého nápoje, což odpovídá zhruba jednomu hrnečku.</a:t>
            </a:r>
            <a:endParaRPr lang="en-US" sz="9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788024" y="6093296"/>
            <a:ext cx="3744416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mají přehled o pitném režimu svých dětí; N = 238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990670502"/>
              </p:ext>
            </p:extLst>
          </p:nvPr>
        </p:nvGraphicFramePr>
        <p:xfrm>
          <a:off x="467544" y="1196752"/>
          <a:ext cx="8352928" cy="123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318076774"/>
              </p:ext>
            </p:extLst>
          </p:nvPr>
        </p:nvGraphicFramePr>
        <p:xfrm>
          <a:off x="250949" y="2204864"/>
          <a:ext cx="2448843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9" name="Graf 8"/>
          <p:cNvGraphicFramePr/>
          <p:nvPr>
            <p:extLst>
              <p:ext uri="{D42A27DB-BD31-4B8C-83A1-F6EECF244321}">
                <p14:modId xmlns:p14="http://schemas.microsoft.com/office/powerpoint/2010/main" val="1550076990"/>
              </p:ext>
            </p:extLst>
          </p:nvPr>
        </p:nvGraphicFramePr>
        <p:xfrm>
          <a:off x="2267173" y="2204864"/>
          <a:ext cx="2448843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410189809"/>
              </p:ext>
            </p:extLst>
          </p:nvPr>
        </p:nvGraphicFramePr>
        <p:xfrm>
          <a:off x="4427413" y="2204864"/>
          <a:ext cx="2448843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1" name="Graf 10"/>
          <p:cNvGraphicFramePr/>
          <p:nvPr>
            <p:extLst>
              <p:ext uri="{D42A27DB-BD31-4B8C-83A1-F6EECF244321}">
                <p14:modId xmlns:p14="http://schemas.microsoft.com/office/powerpoint/2010/main" val="3886727474"/>
              </p:ext>
            </p:extLst>
          </p:nvPr>
        </p:nvGraphicFramePr>
        <p:xfrm>
          <a:off x="6443637" y="2204864"/>
          <a:ext cx="2448843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113616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PITNÝ REŽIM DĚTÍ VE ŠKOLE – DRUHY VS. DOBA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4" name="Zaoblený obdélníkový bublinový popisek 13"/>
          <p:cNvSpPr/>
          <p:nvPr/>
        </p:nvSpPr>
        <p:spPr>
          <a:xfrm>
            <a:off x="467544" y="5445224"/>
            <a:ext cx="2227181" cy="816829"/>
          </a:xfrm>
          <a:prstGeom prst="wedgeRoundRectCallout">
            <a:avLst>
              <a:gd name="adj1" fmla="val 67965"/>
              <a:gd name="adj2" fmla="val -337187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Děti si na prvním stupni ZŠ dávají v průběhu celého dne nejčastěji vodu se šťávou (donesenou z domu),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vodu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z kohoutku, nebo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čaj.</a:t>
            </a:r>
            <a:endParaRPr lang="en-US" sz="9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6" name="Zaoblený obdélníkový bublinový popisek 11"/>
          <p:cNvSpPr/>
          <p:nvPr/>
        </p:nvSpPr>
        <p:spPr>
          <a:xfrm>
            <a:off x="2782144" y="5589240"/>
            <a:ext cx="1921170" cy="650333"/>
          </a:xfrm>
          <a:prstGeom prst="wedgeRoundRectCallout">
            <a:avLst>
              <a:gd name="adj1" fmla="val 78028"/>
              <a:gd name="adj2" fmla="val -379290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Děti si na prvním stupni ZŠ k obědu dávají nejčastěji čaj (slazený i neslazený).</a:t>
            </a:r>
            <a:endParaRPr lang="en-US" sz="9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076056" y="6093296"/>
            <a:ext cx="3744416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mají přehled o pitném režimu svých dětí; N = 238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133127475"/>
              </p:ext>
            </p:extLst>
          </p:nvPr>
        </p:nvGraphicFramePr>
        <p:xfrm>
          <a:off x="467544" y="1196752"/>
          <a:ext cx="8352928" cy="123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Graf 8"/>
          <p:cNvGraphicFramePr/>
          <p:nvPr>
            <p:extLst>
              <p:ext uri="{D42A27DB-BD31-4B8C-83A1-F6EECF244321}">
                <p14:modId xmlns:p14="http://schemas.microsoft.com/office/powerpoint/2010/main" val="472695635"/>
              </p:ext>
            </p:extLst>
          </p:nvPr>
        </p:nvGraphicFramePr>
        <p:xfrm>
          <a:off x="250949" y="2060848"/>
          <a:ext cx="2448843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456628155"/>
              </p:ext>
            </p:extLst>
          </p:nvPr>
        </p:nvGraphicFramePr>
        <p:xfrm>
          <a:off x="2267173" y="2060848"/>
          <a:ext cx="2448843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1" name="Graf 10"/>
          <p:cNvGraphicFramePr/>
          <p:nvPr>
            <p:extLst>
              <p:ext uri="{D42A27DB-BD31-4B8C-83A1-F6EECF244321}">
                <p14:modId xmlns:p14="http://schemas.microsoft.com/office/powerpoint/2010/main" val="2419323472"/>
              </p:ext>
            </p:extLst>
          </p:nvPr>
        </p:nvGraphicFramePr>
        <p:xfrm>
          <a:off x="4427413" y="2060848"/>
          <a:ext cx="2448843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3" name="Graf 12"/>
          <p:cNvGraphicFramePr/>
          <p:nvPr>
            <p:extLst>
              <p:ext uri="{D42A27DB-BD31-4B8C-83A1-F6EECF244321}">
                <p14:modId xmlns:p14="http://schemas.microsoft.com/office/powerpoint/2010/main" val="2108849778"/>
              </p:ext>
            </p:extLst>
          </p:nvPr>
        </p:nvGraphicFramePr>
        <p:xfrm>
          <a:off x="6443637" y="2060848"/>
          <a:ext cx="2448843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359408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DŮLEŽITOST PÉČE O MLÉČNÉ </a:t>
            </a:r>
            <a:r>
              <a:rPr lang="cs-CZ" sz="2000" dirty="0" smtClean="0">
                <a:solidFill>
                  <a:srgbClr val="4E4E4E"/>
                </a:solidFill>
              </a:rPr>
              <a:t>ZUBY 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TÉMĚŘ VŠICHNI RODIČE DĚTÍ Z 1. STUPNĚ ZŠ DEKLARUJÍ, ŽE JE DŮLEŽITÉ PEČOVAT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JIŽ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O MLÉČNÉ ZUBY JEJICH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DĚTÍ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2034295520"/>
              </p:ext>
            </p:extLst>
          </p:nvPr>
        </p:nvGraphicFramePr>
        <p:xfrm>
          <a:off x="1691680" y="1988840"/>
          <a:ext cx="532859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6732240" y="6093296"/>
            <a:ext cx="1800200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289</a:t>
            </a:r>
          </a:p>
        </p:txBody>
      </p:sp>
    </p:spTree>
    <p:extLst>
      <p:ext uri="{BB962C8B-B14F-4D97-AF65-F5344CB8AC3E}">
        <p14:creationId xmlns:p14="http://schemas.microsoft.com/office/powerpoint/2010/main" val="173586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ávěrečná zpráva MAGNESIA AD-TRIX_140401">
  <a:themeElements>
    <a:clrScheme name="Stupně šedé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lex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Závěrečná zpráva MAGNESIA AD-TRIX_140401</Template>
  <TotalTime>23731</TotalTime>
  <Words>832</Words>
  <Application>Microsoft Office PowerPoint</Application>
  <PresentationFormat>Předvádění na obrazovce (4:3)</PresentationFormat>
  <Paragraphs>159</Paragraphs>
  <Slides>17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Závěrečná zpráva MAGNESIA AD-TRIX_140401</vt:lpstr>
      <vt:lpstr>ZUBNÍ ZDRAVÍ DĚTÍ zpráva z průzkumu</vt:lpstr>
      <vt:lpstr>Metodika </vt:lpstr>
      <vt:lpstr>základní cs výzkumu + demografie</vt:lpstr>
      <vt:lpstr>PŘEHLED O PITNÉM REŽIMU DĚTÍ</vt:lpstr>
      <vt:lpstr>PITNÝ REŽIM DĚTÍ VE ŠKOLE – SOUHRN</vt:lpstr>
      <vt:lpstr>PITNÝ REŽIM DĚTÍ VE ŠKOLE  – MNOŽSTVÍ VS. DRUHY</vt:lpstr>
      <vt:lpstr>PITNÝ REŽIM DĚTÍ VE ŠKOLE  – MNOŽSTVÍ VS. DOBA</vt:lpstr>
      <vt:lpstr>PITNÝ REŽIM DĚTÍ VE ŠKOLE – DRUHY VS. DOBA</vt:lpstr>
      <vt:lpstr>DŮLEŽITOST PÉČE O MLÉČNÉ ZUBY </vt:lpstr>
      <vt:lpstr>DENTÁLNÍ HYGIENA – DOPORUČENÍ OD ZUBAŘE</vt:lpstr>
      <vt:lpstr>DENTÁLNÍ HYGIENA – NÁZOR RODIČŮ</vt:lpstr>
      <vt:lpstr>OCHOTA ZAPLATIT 300 Kč ZA ŠKOLNÍ AKTIVITY</vt:lpstr>
      <vt:lpstr>KTERÉ PREVENTIVNÍ PROGRAMY BY UVÍTALI?</vt:lpstr>
      <vt:lpstr>PREFERENCE TYPU PREVENTIVNÍHO PROGRAMU</vt:lpstr>
      <vt:lpstr>POSTOJ KE VZDĚLÁVÁNÍ OHLEDNĚ  ZUBNÍHO ZDRAVÍ VE ŠKOLÁCH</vt:lpstr>
      <vt:lpstr>ZÁŠTITA PREVENTIVNÍCH PROGRAMŮ  – MÍRA DŮVĚRY</vt:lpstr>
      <vt:lpstr>DĚKUJEME ZA POZORNOST!</vt:lpstr>
    </vt:vector>
  </TitlesOfParts>
  <Company>MÉDEA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průzkum dehydratace</dc:title>
  <dc:creator>pperlikova</dc:creator>
  <cp:lastModifiedBy>pperlikova</cp:lastModifiedBy>
  <cp:revision>4236</cp:revision>
  <cp:lastPrinted>2019-11-01T14:30:50Z</cp:lastPrinted>
  <dcterms:created xsi:type="dcterms:W3CDTF">2014-04-07T11:54:03Z</dcterms:created>
  <dcterms:modified xsi:type="dcterms:W3CDTF">2020-08-24T14:52:11Z</dcterms:modified>
</cp:coreProperties>
</file>