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notesSlides/notesSlide6.xml" ContentType="application/vnd.openxmlformats-officedocument.presentationml.notesSl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notesSlides/notesSlide7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theme/themeOverride18.xml" ContentType="application/vnd.openxmlformats-officedocument.themeOverride+xml"/>
  <Override PartName="/ppt/notesSlides/notesSlide8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9.xml" ContentType="application/vnd.openxmlformats-officedocument.presentationml.notesSlide+xml"/>
  <Override PartName="/ppt/charts/chart24.xml" ContentType="application/vnd.openxmlformats-officedocument.drawingml.chart+xml"/>
  <Override PartName="/ppt/theme/themeOverride19.xml" ContentType="application/vnd.openxmlformats-officedocument.themeOverride+xml"/>
  <Override PartName="/ppt/notesSlides/notesSlide10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theme/themeOverride20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71" r:id="rId2"/>
    <p:sldId id="1272" r:id="rId3"/>
    <p:sldId id="1929" r:id="rId4"/>
    <p:sldId id="1877" r:id="rId5"/>
    <p:sldId id="1930" r:id="rId6"/>
    <p:sldId id="1931" r:id="rId7"/>
    <p:sldId id="1932" r:id="rId8"/>
    <p:sldId id="1933" r:id="rId9"/>
    <p:sldId id="1934" r:id="rId10"/>
    <p:sldId id="1935" r:id="rId11"/>
    <p:sldId id="1936" r:id="rId12"/>
    <p:sldId id="1937" r:id="rId13"/>
    <p:sldId id="1928" r:id="rId14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" userDrawn="1">
          <p15:clr>
            <a:srgbClr val="A4A3A4"/>
          </p15:clr>
        </p15:guide>
        <p15:guide id="2" pos="5239" userDrawn="1">
          <p15:clr>
            <a:srgbClr val="A4A3A4"/>
          </p15:clr>
        </p15:guide>
        <p15:guide id="3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Dvořáček" initials="advr" lastIdx="4" clrIdx="0"/>
  <p:cmAuthor id="1" name="Alena Opočenská" initials="AO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F22"/>
    <a:srgbClr val="CEEAB0"/>
    <a:srgbClr val="6699FF"/>
    <a:srgbClr val="CCFF99"/>
    <a:srgbClr val="4E4E4E"/>
    <a:srgbClr val="000000"/>
    <a:srgbClr val="FFCC99"/>
    <a:srgbClr val="FF9999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 autoAdjust="0"/>
    <p:restoredTop sz="95401" autoAdjust="0"/>
  </p:normalViewPr>
  <p:slideViewPr>
    <p:cSldViewPr>
      <p:cViewPr>
        <p:scale>
          <a:sx n="90" d="100"/>
          <a:sy n="90" d="100"/>
        </p:scale>
        <p:origin x="-762" y="-522"/>
      </p:cViewPr>
      <p:guideLst>
        <p:guide orient="horz" pos="28"/>
        <p:guide pos="5239"/>
        <p:guide pos="22"/>
      </p:guideLst>
    </p:cSldViewPr>
  </p:slideViewPr>
  <p:outlineViewPr>
    <p:cViewPr>
      <p:scale>
        <a:sx n="33" d="100"/>
        <a:sy n="33" d="100"/>
      </p:scale>
      <p:origin x="0" y="89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2130" y="-114"/>
      </p:cViewPr>
      <p:guideLst>
        <p:guide orient="horz" pos="2142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18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19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19"/>
          <c:y val="0.3056954735568248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1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12-4CF4-A06C-4C4EC0D4919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0.50873858130531358</c:v>
                </c:pt>
                <c:pt idx="1">
                  <c:v>0.4912614186946857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12-4CF4-A06C-4C4EC0D49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2266787717070247E-2"/>
          <c:y val="0.90592623902353397"/>
          <c:w val="0.8697761340448914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Důvody konzumace nealkoholických</a:t>
            </a: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nápojů během jídla</a:t>
            </a:r>
          </a:p>
          <a:p>
            <a:pPr>
              <a:defRPr/>
            </a:pPr>
            <a:r>
              <a:rPr lang="cs-CZ" sz="1000" b="0" i="1" u="none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Jen ti, kteří konzumují nápoje během jídla</a:t>
            </a: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6315335565190997"/>
          <c:y val="3.028224242151116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737611618954717"/>
          <c:y val="0.19823954826144069"/>
          <c:w val="0.41605083543174981"/>
          <c:h val="0.72587216205050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Dělám to tak od dětství</c:v>
                </c:pt>
                <c:pt idx="1">
                  <c:v>Pro lepší strávení jídla</c:v>
                </c:pt>
                <c:pt idx="2">
                  <c:v>Řídím se druhem jídla, které jím</c:v>
                </c:pt>
                <c:pt idx="3">
                  <c:v>Je to zdravé</c:v>
                </c:pt>
                <c:pt idx="4">
                  <c:v>Dělá to tak můj partner/partnerka</c:v>
                </c:pt>
                <c:pt idx="5">
                  <c:v>Poradil mi to někdo blízký, rodina</c:v>
                </c:pt>
                <c:pt idx="6">
                  <c:v>Poradil mi to lékař</c:v>
                </c:pt>
                <c:pt idx="7">
                  <c:v>Jiná odpověď</c:v>
                </c:pt>
                <c:pt idx="8">
                  <c:v>Nevím, neřeším to</c:v>
                </c:pt>
              </c:strCache>
            </c:strRef>
          </c:cat>
          <c:val>
            <c:numRef>
              <c:f>List1!$B$2:$B$10</c:f>
              <c:numCache>
                <c:formatCode>###0.0%</c:formatCode>
                <c:ptCount val="9"/>
                <c:pt idx="0">
                  <c:v>0.40685638779439093</c:v>
                </c:pt>
                <c:pt idx="1">
                  <c:v>0.34555605386125732</c:v>
                </c:pt>
                <c:pt idx="2">
                  <c:v>0.26629560877124431</c:v>
                </c:pt>
                <c:pt idx="3">
                  <c:v>3.0446303746805885E-2</c:v>
                </c:pt>
                <c:pt idx="4">
                  <c:v>2.5045686939307185E-2</c:v>
                </c:pt>
                <c:pt idx="5">
                  <c:v>2.3000017382818386E-2</c:v>
                </c:pt>
                <c:pt idx="6">
                  <c:v>1.1274389885617775E-2</c:v>
                </c:pt>
                <c:pt idx="7">
                  <c:v>5.4980674240635796E-2</c:v>
                </c:pt>
                <c:pt idx="8">
                  <c:v>0.23099210193131076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4926976"/>
        <c:axId val="188008704"/>
      </c:barChart>
      <c:catAx>
        <c:axId val="1649269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88008704"/>
        <c:crosses val="autoZero"/>
        <c:auto val="1"/>
        <c:lblAlgn val="ctr"/>
        <c:lblOffset val="100"/>
        <c:noMultiLvlLbl val="0"/>
      </c:catAx>
      <c:valAx>
        <c:axId val="18800870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6492697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077952998994093"/>
          <c:y val="5.2576079976832897E-2"/>
          <c:w val="0.37264741499024279"/>
          <c:h val="0.871535690752888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51-42A5-BB8E-1BC13CF8163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951-42A5-BB8E-1BC13CF81637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Dělám to tak od dětství</c:v>
                </c:pt>
                <c:pt idx="1">
                  <c:v>Pro lepší strávení jídla</c:v>
                </c:pt>
                <c:pt idx="2">
                  <c:v>Řídím se druhem jídla, které jsem jedl/a</c:v>
                </c:pt>
                <c:pt idx="3">
                  <c:v>Je to zdravé</c:v>
                </c:pt>
                <c:pt idx="4">
                  <c:v>Dělá to tak můj partner/partnerka</c:v>
                </c:pt>
                <c:pt idx="5">
                  <c:v>Mám žízeň</c:v>
                </c:pt>
                <c:pt idx="6">
                  <c:v>Poradil mi to někdo blízký, rodina</c:v>
                </c:pt>
                <c:pt idx="7">
                  <c:v>Zapití jídla</c:v>
                </c:pt>
                <c:pt idx="8">
                  <c:v>Nemám potřebu pít</c:v>
                </c:pt>
                <c:pt idx="9">
                  <c:v>Jiná odpověď</c:v>
                </c:pt>
                <c:pt idx="10">
                  <c:v>Nevím, neřeším to</c:v>
                </c:pt>
              </c:strCache>
            </c:strRef>
          </c:cat>
          <c:val>
            <c:numRef>
              <c:f>List1!$B$2:$B$12</c:f>
              <c:numCache>
                <c:formatCode>###0.0%</c:formatCode>
                <c:ptCount val="11"/>
                <c:pt idx="0">
                  <c:v>0.3604231454449815</c:v>
                </c:pt>
                <c:pt idx="1">
                  <c:v>0.28515943013403616</c:v>
                </c:pt>
                <c:pt idx="2">
                  <c:v>0.20648573132759779</c:v>
                </c:pt>
                <c:pt idx="3">
                  <c:v>6.8084695545547136E-2</c:v>
                </c:pt>
                <c:pt idx="4">
                  <c:v>2.0547079798880184E-2</c:v>
                </c:pt>
                <c:pt idx="5">
                  <c:v>1.8042915919503574E-2</c:v>
                </c:pt>
                <c:pt idx="6">
                  <c:v>1.7080395434157368E-2</c:v>
                </c:pt>
                <c:pt idx="7">
                  <c:v>1.5266979727659637E-2</c:v>
                </c:pt>
                <c:pt idx="8">
                  <c:v>3.1301125922805293E-3</c:v>
                </c:pt>
                <c:pt idx="9">
                  <c:v>2.5029301057121665E-2</c:v>
                </c:pt>
                <c:pt idx="10">
                  <c:v>0.27393505217099423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3971456"/>
        <c:axId val="187984128"/>
      </c:barChart>
      <c:catAx>
        <c:axId val="253971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87984128"/>
        <c:crosses val="autoZero"/>
        <c:auto val="1"/>
        <c:lblAlgn val="ctr"/>
        <c:lblOffset val="100"/>
        <c:noMultiLvlLbl val="0"/>
      </c:catAx>
      <c:valAx>
        <c:axId val="18798412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5397145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077952998994093"/>
          <c:y val="5.2576079976832897E-2"/>
          <c:w val="0.37264741499024279"/>
          <c:h val="0.871535690752888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AE-4803-9149-51861860D463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0AE-4803-9149-51861860D463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Pro lepší strávení jídla</c:v>
                </c:pt>
                <c:pt idx="1">
                  <c:v>Řídím se druhem jídla, které jsem jedl/a</c:v>
                </c:pt>
                <c:pt idx="2">
                  <c:v>Dělám to tak od dětství</c:v>
                </c:pt>
                <c:pt idx="3">
                  <c:v>Dělá to tak můj partner/partnerka</c:v>
                </c:pt>
                <c:pt idx="4">
                  <c:v>Je to zdravé</c:v>
                </c:pt>
                <c:pt idx="5">
                  <c:v>Poradil mi to lékař</c:v>
                </c:pt>
                <c:pt idx="6">
                  <c:v>Nemám potřebu pít</c:v>
                </c:pt>
                <c:pt idx="7">
                  <c:v>Jiná odpověď</c:v>
                </c:pt>
                <c:pt idx="8">
                  <c:v>Nevím, neřeším to</c:v>
                </c:pt>
              </c:strCache>
            </c:strRef>
          </c:cat>
          <c:val>
            <c:numRef>
              <c:f>List1!$B$2:$B$10</c:f>
              <c:numCache>
                <c:formatCode>###0.0%</c:formatCode>
                <c:ptCount val="9"/>
                <c:pt idx="0">
                  <c:v>0.28848738568623811</c:v>
                </c:pt>
                <c:pt idx="1">
                  <c:v>0.21324270623291303</c:v>
                </c:pt>
                <c:pt idx="2">
                  <c:v>0.13886411674131735</c:v>
                </c:pt>
                <c:pt idx="3">
                  <c:v>0.11873688263200365</c:v>
                </c:pt>
                <c:pt idx="4">
                  <c:v>2.999954769081303E-2</c:v>
                </c:pt>
                <c:pt idx="5">
                  <c:v>1.4679496202535587E-2</c:v>
                </c:pt>
                <c:pt idx="6">
                  <c:v>8.7204468584059901E-3</c:v>
                </c:pt>
                <c:pt idx="7">
                  <c:v>8.2471648080731513E-2</c:v>
                </c:pt>
                <c:pt idx="8">
                  <c:v>0.36298549493574939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4536704"/>
        <c:axId val="188012736"/>
      </c:barChart>
      <c:catAx>
        <c:axId val="254536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88012736"/>
        <c:crosses val="autoZero"/>
        <c:auto val="1"/>
        <c:lblAlgn val="ctr"/>
        <c:lblOffset val="100"/>
        <c:noMultiLvlLbl val="0"/>
      </c:catAx>
      <c:valAx>
        <c:axId val="18801273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5453670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184391628721902"/>
          <c:y val="5.2576079976832897E-2"/>
          <c:w val="0.40158302869296464"/>
          <c:h val="0.871535690752888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05C-4BC7-BEAC-AFAD7D0C09BE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05C-4BC7-BEAC-AFAD7D0C09BE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List1!$A$2:$A$13</c:f>
              <c:strCache>
                <c:ptCount val="12"/>
                <c:pt idx="0">
                  <c:v>Pro lepší strávení jídla</c:v>
                </c:pt>
                <c:pt idx="1">
                  <c:v>Dělám to tak od dětství</c:v>
                </c:pt>
                <c:pt idx="2">
                  <c:v>Řídím se druhem jídla, které jsem jedl/a</c:v>
                </c:pt>
                <c:pt idx="3">
                  <c:v>Je to zdravé</c:v>
                </c:pt>
                <c:pt idx="4">
                  <c:v>Mám žízeň</c:v>
                </c:pt>
                <c:pt idx="5">
                  <c:v>Dělá to tak můj partner/partnerka</c:v>
                </c:pt>
                <c:pt idx="6">
                  <c:v>Poradil mi to někdo blízký, rodina</c:v>
                </c:pt>
                <c:pt idx="7">
                  <c:v>Poradil mi to lékař</c:v>
                </c:pt>
                <c:pt idx="8">
                  <c:v>Zapití jídla</c:v>
                </c:pt>
                <c:pt idx="9">
                  <c:v>Nemám potřebu pít</c:v>
                </c:pt>
                <c:pt idx="10">
                  <c:v>Jiná odpověď</c:v>
                </c:pt>
                <c:pt idx="11">
                  <c:v>Nevím, neřeším to</c:v>
                </c:pt>
              </c:strCache>
            </c:strRef>
          </c:cat>
          <c:val>
            <c:numRef>
              <c:f>List1!$B$2:$B$13</c:f>
              <c:numCache>
                <c:formatCode>0%</c:formatCode>
                <c:ptCount val="12"/>
                <c:pt idx="0">
                  <c:v>0.22816426346693944</c:v>
                </c:pt>
                <c:pt idx="1">
                  <c:v>0.18890879273952257</c:v>
                </c:pt>
                <c:pt idx="2">
                  <c:v>0.17800018461402856</c:v>
                </c:pt>
                <c:pt idx="3">
                  <c:v>0.10663356978748932</c:v>
                </c:pt>
                <c:pt idx="4">
                  <c:v>5.9578726385526824E-2</c:v>
                </c:pt>
                <c:pt idx="5">
                  <c:v>2.5422908000418534E-2</c:v>
                </c:pt>
                <c:pt idx="6">
                  <c:v>2.3573897022921071E-2</c:v>
                </c:pt>
                <c:pt idx="7">
                  <c:v>1.0073911985580277E-2</c:v>
                </c:pt>
                <c:pt idx="8">
                  <c:v>0</c:v>
                </c:pt>
                <c:pt idx="9">
                  <c:v>0</c:v>
                </c:pt>
                <c:pt idx="10">
                  <c:v>1.561684586285416E-2</c:v>
                </c:pt>
                <c:pt idx="11">
                  <c:v>0.39194677288856578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4612992"/>
        <c:axId val="188012160"/>
      </c:barChart>
      <c:catAx>
        <c:axId val="2546129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88012160"/>
        <c:crosses val="autoZero"/>
        <c:auto val="1"/>
        <c:lblAlgn val="ctr"/>
        <c:lblOffset val="100"/>
        <c:noMultiLvlLbl val="0"/>
      </c:catAx>
      <c:valAx>
        <c:axId val="18801216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5461299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077952998994093"/>
          <c:y val="5.2576079976832897E-2"/>
          <c:w val="0.37264741499024279"/>
          <c:h val="0.871535690752888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096-4ED1-8585-820020CAAC26}"/>
              </c:ext>
            </c:extLst>
          </c:dPt>
          <c:dPt>
            <c:idx val="7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096-4ED1-8585-820020CAAC26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Je to zdravé</c:v>
                </c:pt>
                <c:pt idx="1">
                  <c:v>Pro lepší strávení jídla</c:v>
                </c:pt>
                <c:pt idx="2">
                  <c:v>Nemám potřebu pít</c:v>
                </c:pt>
                <c:pt idx="3">
                  <c:v>Dělám to tak od dětství</c:v>
                </c:pt>
                <c:pt idx="4">
                  <c:v>Řídím se druhem jídla, které jsem jedl/a</c:v>
                </c:pt>
                <c:pt idx="5">
                  <c:v>Poradil mi to lékař</c:v>
                </c:pt>
                <c:pt idx="6">
                  <c:v>Poradil mi to někdo blízký, rodina</c:v>
                </c:pt>
                <c:pt idx="7">
                  <c:v>Nevím, neřeším to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0.18919535543875315</c:v>
                </c:pt>
                <c:pt idx="1">
                  <c:v>0.18507136272992455</c:v>
                </c:pt>
                <c:pt idx="2">
                  <c:v>0.16073944361061521</c:v>
                </c:pt>
                <c:pt idx="3">
                  <c:v>0.10000429145145792</c:v>
                </c:pt>
                <c:pt idx="4">
                  <c:v>5.9584918742239992E-2</c:v>
                </c:pt>
                <c:pt idx="5">
                  <c:v>3.0990961828327047E-2</c:v>
                </c:pt>
                <c:pt idx="6">
                  <c:v>3.0498730525435277E-2</c:v>
                </c:pt>
                <c:pt idx="7">
                  <c:v>0.42457446551148903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4823424"/>
        <c:axId val="253486784"/>
      </c:barChart>
      <c:catAx>
        <c:axId val="254823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53486784"/>
        <c:crosses val="autoZero"/>
        <c:auto val="1"/>
        <c:lblAlgn val="ctr"/>
        <c:lblOffset val="100"/>
        <c:noMultiLvlLbl val="0"/>
      </c:catAx>
      <c:valAx>
        <c:axId val="25348678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5482342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Řešíte obvykle to, jaký nápoj je vhodné si dát k nějakému jídlu</a:t>
            </a:r>
            <a:r>
              <a:rPr lang="cs-CZ" sz="1100" baseline="0" dirty="0"/>
              <a:t>?</a:t>
            </a:r>
            <a:endParaRPr lang="en-US" sz="1100" dirty="0"/>
          </a:p>
        </c:rich>
      </c:tx>
      <c:layout>
        <c:manualLayout>
          <c:xMode val="edge"/>
          <c:yMode val="edge"/>
          <c:x val="0.13382902216988893"/>
          <c:y val="1.964799457405932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970301279655798"/>
          <c:y val="0.23150040750250164"/>
          <c:w val="0.43899465715930552"/>
          <c:h val="0.5379565219274713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Ano, ale jen v případě určitých jídel</c:v>
                </c:pt>
                <c:pt idx="2">
                  <c:v>Ne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0.17367306443646224</c:v>
                </c:pt>
                <c:pt idx="1">
                  <c:v>0.40074605883303493</c:v>
                </c:pt>
                <c:pt idx="2">
                  <c:v>0.42558087673050216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7872837361505289"/>
          <c:y val="0.26722169930709105"/>
          <c:w val="0.29345148518851433"/>
          <c:h val="0.51272076146344447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Důvody řešení</a:t>
            </a: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výběru nápoje k jídlu </a:t>
            </a:r>
          </a:p>
          <a:p>
            <a:pPr>
              <a:defRPr/>
            </a:pPr>
            <a:r>
              <a:rPr lang="cs-CZ" sz="1000" b="0" i="1" u="none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Jen ti, kteří řeší výběr nápoje</a:t>
            </a: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807397588973352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737611618954717"/>
          <c:y val="0.19823954826144069"/>
          <c:w val="0.41605083543174981"/>
          <c:h val="0.72587216205050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11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11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1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Hodí se k danému jídlu</c:v>
                </c:pt>
                <c:pt idx="1">
                  <c:v>Chutná mi</c:v>
                </c:pt>
                <c:pt idx="2">
                  <c:v>Ze zvyku, jsem zvyklý/á na daný nápoj</c:v>
                </c:pt>
                <c:pt idx="3">
                  <c:v>Pro dobré zažívání, trávení</c:v>
                </c:pt>
                <c:pt idx="4">
                  <c:v>Ze zdravotních důvodů</c:v>
                </c:pt>
              </c:strCache>
            </c:strRef>
          </c:cat>
          <c:val>
            <c:numRef>
              <c:f>List1!$B$2:$B$6</c:f>
              <c:numCache>
                <c:formatCode>###0.0%</c:formatCode>
                <c:ptCount val="5"/>
                <c:pt idx="0">
                  <c:v>0.66968463011719781</c:v>
                </c:pt>
                <c:pt idx="1">
                  <c:v>0.45443567975427002</c:v>
                </c:pt>
                <c:pt idx="2">
                  <c:v>0.39820265333996885</c:v>
                </c:pt>
                <c:pt idx="3">
                  <c:v>0.36660585554096525</c:v>
                </c:pt>
                <c:pt idx="4">
                  <c:v>9.72481441520055E-2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3968384"/>
        <c:axId val="164066368"/>
      </c:barChart>
      <c:catAx>
        <c:axId val="25396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64066368"/>
        <c:crosses val="autoZero"/>
        <c:auto val="1"/>
        <c:lblAlgn val="ctr"/>
        <c:lblOffset val="100"/>
        <c:noMultiLvlLbl val="0"/>
      </c:catAx>
      <c:valAx>
        <c:axId val="16406636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5396838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Nejoblíbenější</a:t>
            </a: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kombinace jídla </a:t>
            </a:r>
            <a:b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cs-CZ" sz="1100" b="1" u="sng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alkoholického</a:t>
            </a: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nápoje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00" b="0" i="1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 ti, kteří alespoň někdy pijí k jídlu alkoholický nápoj</a:t>
            </a:r>
            <a:endParaRPr lang="cs-CZ" sz="1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endParaRPr lang="cs-CZ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7556718736231747"/>
          <c:y val="9.377630585643524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7779872952998568"/>
          <c:y val="0.17595712135250616"/>
          <c:w val="0.31562812076581703"/>
          <c:h val="0.78257471297910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29-44C3-B0F8-03A0DC372AA7}"/>
              </c:ext>
            </c:extLst>
          </c:dPt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List1!$A$2:$A$19</c:f>
              <c:strCache>
                <c:ptCount val="18"/>
                <c:pt idx="0">
                  <c:v>Vepřo knedlo zelo + pivo</c:v>
                </c:pt>
                <c:pt idx="1">
                  <c:v>Ryba + víno</c:v>
                </c:pt>
                <c:pt idx="2">
                  <c:v>Kachna, husa + pivo</c:v>
                </c:pt>
                <c:pt idx="3">
                  <c:v>Guláš + pivo</c:v>
                </c:pt>
                <c:pt idx="4">
                  <c:v>Italské jídlo (těstoviny, rizoto, pizza) + víno</c:v>
                </c:pt>
                <c:pt idx="5">
                  <c:v>Vepřové maso + pivo</c:v>
                </c:pt>
                <c:pt idx="6">
                  <c:v>Sýr + víno</c:v>
                </c:pt>
                <c:pt idx="7">
                  <c:v>Klobásy, uzeniny + pivo</c:v>
                </c:pt>
                <c:pt idx="8">
                  <c:v>Pivo + cokoliv</c:v>
                </c:pt>
                <c:pt idx="9">
                  <c:v>Řízek + pivo</c:v>
                </c:pt>
                <c:pt idx="10">
                  <c:v>Tatarák + pivo</c:v>
                </c:pt>
                <c:pt idx="11">
                  <c:v>Grilované maso, steak + pivo</c:v>
                </c:pt>
                <c:pt idx="12">
                  <c:v>Tučné jídlo + pivo</c:v>
                </c:pt>
                <c:pt idx="13">
                  <c:v>Zvěřina + víno</c:v>
                </c:pt>
                <c:pt idx="14">
                  <c:v>Bramborák + pivo</c:v>
                </c:pt>
                <c:pt idx="15">
                  <c:v>Steak, hovězí maso + víno</c:v>
                </c:pt>
                <c:pt idx="16">
                  <c:v>Jiná odpověď</c:v>
                </c:pt>
                <c:pt idx="17">
                  <c:v>Nevím</c:v>
                </c:pt>
              </c:strCache>
            </c:strRef>
          </c:cat>
          <c:val>
            <c:numRef>
              <c:f>List1!$B$2:$B$19</c:f>
              <c:numCache>
                <c:formatCode>0%</c:formatCode>
                <c:ptCount val="18"/>
                <c:pt idx="0">
                  <c:v>0.26362690671039862</c:v>
                </c:pt>
                <c:pt idx="1">
                  <c:v>0.14646803972037517</c:v>
                </c:pt>
                <c:pt idx="2">
                  <c:v>0.14371444859873261</c:v>
                </c:pt>
                <c:pt idx="3">
                  <c:v>0.12622146837922707</c:v>
                </c:pt>
                <c:pt idx="4">
                  <c:v>0.12441306568585615</c:v>
                </c:pt>
                <c:pt idx="5">
                  <c:v>0.11283599347183974</c:v>
                </c:pt>
                <c:pt idx="6">
                  <c:v>0.10492175186854681</c:v>
                </c:pt>
                <c:pt idx="7">
                  <c:v>9.0916244581333364E-2</c:v>
                </c:pt>
                <c:pt idx="8">
                  <c:v>8.5469313987633008E-2</c:v>
                </c:pt>
                <c:pt idx="9">
                  <c:v>6.9958161579465092E-2</c:v>
                </c:pt>
                <c:pt idx="10">
                  <c:v>5.6269351172479221E-2</c:v>
                </c:pt>
                <c:pt idx="11">
                  <c:v>4.8645959127674207E-2</c:v>
                </c:pt>
                <c:pt idx="12">
                  <c:v>4.5934707208039327E-2</c:v>
                </c:pt>
                <c:pt idx="13">
                  <c:v>3.9562001922236509E-2</c:v>
                </c:pt>
                <c:pt idx="14">
                  <c:v>3.8850215952202935E-2</c:v>
                </c:pt>
                <c:pt idx="15">
                  <c:v>3.6002591308370184E-2</c:v>
                </c:pt>
                <c:pt idx="16">
                  <c:v>4.7482784614695212E-2</c:v>
                </c:pt>
                <c:pt idx="17">
                  <c:v>0.17937558607252768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0464128"/>
        <c:axId val="238219200"/>
      </c:barChart>
      <c:catAx>
        <c:axId val="260464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6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38219200"/>
        <c:crosses val="autoZero"/>
        <c:auto val="1"/>
        <c:lblAlgn val="ctr"/>
        <c:lblOffset val="100"/>
        <c:noMultiLvlLbl val="0"/>
      </c:catAx>
      <c:valAx>
        <c:axId val="23821920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6046412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Nejoblíbenější</a:t>
            </a: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kombinace jídla </a:t>
            </a:r>
            <a:b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cs-CZ" sz="1100" b="1" u="sng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nealkoholického</a:t>
            </a: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nápoje</a:t>
            </a:r>
            <a:endParaRPr lang="cs-CZ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2794724911321632"/>
          <c:y val="1.51846376770508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7779872952998568"/>
          <c:y val="0.17595712135250616"/>
          <c:w val="0.31562812076581703"/>
          <c:h val="0.78257471297910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15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5C-44EC-A343-576AED6CDCAE}"/>
              </c:ext>
            </c:extLst>
          </c:dPt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7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List1!$A$2:$A$17</c:f>
              <c:strCache>
                <c:ptCount val="16"/>
                <c:pt idx="0">
                  <c:v>Voda + jakékoliv jídlo</c:v>
                </c:pt>
                <c:pt idx="1">
                  <c:v>Voda + zdravé jídlo (salát, ryba)</c:v>
                </c:pt>
                <c:pt idx="2">
                  <c:v>Kolové nápoje + nezdravé jídlo (hamburger, hranolky, apod.)</c:v>
                </c:pt>
                <c:pt idx="3">
                  <c:v>Voda + italské jídlo (pizza, těstoviny, rizoto)</c:v>
                </c:pt>
                <c:pt idx="4">
                  <c:v>Čaj + slané jídlo</c:v>
                </c:pt>
                <c:pt idx="5">
                  <c:v>Voda + nezdravé jídlo</c:v>
                </c:pt>
                <c:pt idx="6">
                  <c:v>Čaj + sladké jídlo</c:v>
                </c:pt>
                <c:pt idx="7">
                  <c:v>Mléko + sladké jídlo</c:v>
                </c:pt>
                <c:pt idx="8">
                  <c:v>Mléko + slané jídlo</c:v>
                </c:pt>
                <c:pt idx="9">
                  <c:v>Voda + tradiční jídlo (svíčková, omáčky atd.)</c:v>
                </c:pt>
                <c:pt idx="10">
                  <c:v>Voda + sladké jídlo</c:v>
                </c:pt>
                <c:pt idx="11">
                  <c:v>Čaj + snídaně</c:v>
                </c:pt>
                <c:pt idx="12">
                  <c:v>Káva + dezert/sladké</c:v>
                </c:pt>
                <c:pt idx="13">
                  <c:v>Limonáda/šťáva + tradiční jídlo</c:v>
                </c:pt>
                <c:pt idx="14">
                  <c:v>Jiná odpověď</c:v>
                </c:pt>
                <c:pt idx="15">
                  <c:v>Nevím</c:v>
                </c:pt>
              </c:strCache>
            </c:strRef>
          </c:cat>
          <c:val>
            <c:numRef>
              <c:f>List1!$B$2:$B$17</c:f>
              <c:numCache>
                <c:formatCode>###0.0%</c:formatCode>
                <c:ptCount val="16"/>
                <c:pt idx="0">
                  <c:v>0.17822525990755719</c:v>
                </c:pt>
                <c:pt idx="1">
                  <c:v>0.14709355683830239</c:v>
                </c:pt>
                <c:pt idx="2">
                  <c:v>0.13585319613221936</c:v>
                </c:pt>
                <c:pt idx="3">
                  <c:v>7.2086488779577476E-2</c:v>
                </c:pt>
                <c:pt idx="4">
                  <c:v>6.8346915435616495E-2</c:v>
                </c:pt>
                <c:pt idx="5">
                  <c:v>6.4066580845214285E-2</c:v>
                </c:pt>
                <c:pt idx="6">
                  <c:v>6.1756980811957227E-2</c:v>
                </c:pt>
                <c:pt idx="7">
                  <c:v>4.5991302533181344E-2</c:v>
                </c:pt>
                <c:pt idx="8">
                  <c:v>4.4477383723868016E-2</c:v>
                </c:pt>
                <c:pt idx="9">
                  <c:v>4.3080614277625794E-2</c:v>
                </c:pt>
                <c:pt idx="10">
                  <c:v>3.9436516532418073E-2</c:v>
                </c:pt>
                <c:pt idx="11">
                  <c:v>2.8568686957566213E-2</c:v>
                </c:pt>
                <c:pt idx="12">
                  <c:v>2.8506278358739326E-2</c:v>
                </c:pt>
                <c:pt idx="13">
                  <c:v>2.4815883441515765E-2</c:v>
                </c:pt>
                <c:pt idx="14">
                  <c:v>0.11832781790820468</c:v>
                </c:pt>
                <c:pt idx="15">
                  <c:v>0.39848978321077361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4611456"/>
        <c:axId val="238221504"/>
      </c:barChart>
      <c:catAx>
        <c:axId val="254611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6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238221504"/>
        <c:crosses val="autoZero"/>
        <c:auto val="1"/>
        <c:lblAlgn val="ctr"/>
        <c:lblOffset val="100"/>
        <c:noMultiLvlLbl val="0"/>
      </c:catAx>
      <c:valAx>
        <c:axId val="23822150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5461145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/>
            </a:pPr>
            <a:r>
              <a:rPr lang="cs-CZ" sz="900" dirty="0"/>
              <a:t>Pití alkoholu k jídlu</a:t>
            </a:r>
            <a:endParaRPr lang="en-US" sz="900" dirty="0"/>
          </a:p>
        </c:rich>
      </c:tx>
      <c:layout>
        <c:manualLayout>
          <c:xMode val="edge"/>
          <c:yMode val="edge"/>
          <c:x val="0.1245463467022183"/>
          <c:y val="1.964806940642959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406295986605792E-2"/>
          <c:y val="0.24865987112543053"/>
          <c:w val="0.52737634414889578"/>
          <c:h val="0.6831920821928876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0.63727161793083609</c:v>
                </c:pt>
                <c:pt idx="1">
                  <c:v>0.36272838206916269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8896755136368859"/>
          <c:y val="0.3396090459645898"/>
          <c:w val="0.28254341135585326"/>
          <c:h val="0.5160888057892557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23145450568678916"/>
          <c:w val="0.92702783585538362"/>
          <c:h val="0.55008702188833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18-35</c:v>
                </c:pt>
                <c:pt idx="1">
                  <c:v>36-55</c:v>
                </c:pt>
                <c:pt idx="2">
                  <c:v>56 a více let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0.372944734454494</c:v>
                </c:pt>
                <c:pt idx="1">
                  <c:v>0.41440047616851111</c:v>
                </c:pt>
                <c:pt idx="2">
                  <c:v>0.21265478937699389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5B-411F-9536-7E2AD1364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838656"/>
        <c:axId val="157080896"/>
      </c:barChart>
      <c:catAx>
        <c:axId val="16883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57080896"/>
        <c:crosses val="autoZero"/>
        <c:auto val="1"/>
        <c:lblAlgn val="ctr"/>
        <c:lblOffset val="100"/>
        <c:noMultiLvlLbl val="0"/>
      </c:catAx>
      <c:valAx>
        <c:axId val="15708089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68838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Řešíte obvykle to, jakým nápojem zapijete léky?</a:t>
            </a:r>
            <a:endParaRPr lang="en-US" sz="1100" dirty="0"/>
          </a:p>
        </c:rich>
      </c:tx>
      <c:layout>
        <c:manualLayout>
          <c:xMode val="edge"/>
          <c:yMode val="edge"/>
          <c:x val="0.13382902216988893"/>
          <c:y val="1.964799457405932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970301279655798"/>
          <c:y val="0.23150040750250164"/>
          <c:w val="0.43899465715930552"/>
          <c:h val="0.5379565219274713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Ano</c:v>
                </c:pt>
                <c:pt idx="1">
                  <c:v>Ano, ale jen v případě určitých jídel</c:v>
                </c:pt>
                <c:pt idx="2">
                  <c:v>Ne</c:v>
                </c:pt>
                <c:pt idx="3">
                  <c:v>Nikdy neberu léky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0.46279940404525827</c:v>
                </c:pt>
                <c:pt idx="1">
                  <c:v>0.1283621760685974</c:v>
                </c:pt>
                <c:pt idx="2">
                  <c:v>0.31328060157053939</c:v>
                </c:pt>
                <c:pt idx="3">
                  <c:v>9.555781831560442E-2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7872837361505289"/>
          <c:y val="0.26722169930709105"/>
          <c:w val="0.29345148518851433"/>
          <c:h val="0.60310153650411746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Důvody řešení</a:t>
            </a: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výběru nápoje </a:t>
            </a:r>
            <a:b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k zapití léků</a:t>
            </a:r>
          </a:p>
          <a:p>
            <a:pPr>
              <a:defRPr/>
            </a:pPr>
            <a:r>
              <a:rPr lang="cs-CZ" sz="1000" b="0" i="1" u="none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Jen ti, kteří řeší výběr nápoje</a:t>
            </a: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807397588973352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737611618954717"/>
          <c:y val="0.19823954826144069"/>
          <c:w val="0.41605083543174981"/>
          <c:h val="0.72587216205050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11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11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1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Podle vlastní intuice</c:v>
                </c:pt>
                <c:pt idx="1">
                  <c:v>Na základě informací v příbalovém letáku</c:v>
                </c:pt>
                <c:pt idx="2">
                  <c:v>Poradil mi to lékař</c:v>
                </c:pt>
                <c:pt idx="3">
                  <c:v>Poradil mi to lékárník</c:v>
                </c:pt>
                <c:pt idx="4">
                  <c:v>Poradil mi to někdo blízký, rodina</c:v>
                </c:pt>
                <c:pt idx="5">
                  <c:v>Na základě informací na internetu</c:v>
                </c:pt>
                <c:pt idx="6">
                  <c:v>Jiná odpověď</c:v>
                </c:pt>
              </c:strCache>
            </c:strRef>
          </c:cat>
          <c:val>
            <c:numRef>
              <c:f>List1!$B$2:$B$8</c:f>
              <c:numCache>
                <c:formatCode>###0.0%</c:formatCode>
                <c:ptCount val="7"/>
                <c:pt idx="0">
                  <c:v>0.54272913750531504</c:v>
                </c:pt>
                <c:pt idx="1">
                  <c:v>0.33675493580042476</c:v>
                </c:pt>
                <c:pt idx="2">
                  <c:v>0.26439261124654395</c:v>
                </c:pt>
                <c:pt idx="3">
                  <c:v>0.21928373426432113</c:v>
                </c:pt>
                <c:pt idx="4">
                  <c:v>6.6637480030454013E-2</c:v>
                </c:pt>
                <c:pt idx="5">
                  <c:v>1.8512755363904076E-2</c:v>
                </c:pt>
                <c:pt idx="6">
                  <c:v>4.3398202896979814E-2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3958912"/>
        <c:axId val="157078016"/>
      </c:barChart>
      <c:catAx>
        <c:axId val="233958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57078016"/>
        <c:crosses val="autoZero"/>
        <c:auto val="1"/>
        <c:lblAlgn val="ctr"/>
        <c:lblOffset val="100"/>
        <c:noMultiLvlLbl val="0"/>
      </c:catAx>
      <c:valAx>
        <c:axId val="15707801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3395891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Myslíte</a:t>
            </a:r>
            <a:r>
              <a:rPr lang="cs-CZ" sz="1100" baseline="0" dirty="0"/>
              <a:t> si, že hraje nějakou roli, jaký </a:t>
            </a:r>
            <a:r>
              <a:rPr lang="cs-CZ" sz="1100" u="sng" baseline="0" dirty="0"/>
              <a:t>nápoj</a:t>
            </a:r>
            <a:r>
              <a:rPr lang="cs-CZ" sz="1100" baseline="0" dirty="0"/>
              <a:t> pro zapití léků zvolíte?</a:t>
            </a:r>
            <a:endParaRPr lang="en-US" sz="1100" dirty="0"/>
          </a:p>
        </c:rich>
      </c:tx>
      <c:layout>
        <c:manualLayout>
          <c:xMode val="edge"/>
          <c:yMode val="edge"/>
          <c:x val="0.1245463467022183"/>
          <c:y val="1.964806940642959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406295986605792E-2"/>
          <c:y val="0.24865987112543053"/>
          <c:w val="0.52737634414889578"/>
          <c:h val="0.6831920821928876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0.64570910134214898</c:v>
                </c:pt>
                <c:pt idx="1">
                  <c:v>0.15722663417836397</c:v>
                </c:pt>
                <c:pt idx="2">
                  <c:v>0.19706426447948622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8896755136368859"/>
          <c:y val="0.3396090459645898"/>
          <c:w val="0.28254341135585326"/>
          <c:h val="0.51608880578925576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b="1" i="0" baseline="0" dirty="0">
                <a:effectLst/>
              </a:rPr>
              <a:t>Myslíte si, že hraje nějakou roli, jakým </a:t>
            </a:r>
            <a:r>
              <a:rPr lang="cs-CZ" sz="1100" b="1" i="0" u="sng" baseline="0" dirty="0">
                <a:effectLst/>
              </a:rPr>
              <a:t>množstvím nápoje </a:t>
            </a:r>
            <a:r>
              <a:rPr lang="cs-CZ" sz="1100" b="1" i="0" baseline="0" dirty="0">
                <a:effectLst/>
              </a:rPr>
              <a:t>zapijete léky?</a:t>
            </a:r>
            <a:endParaRPr lang="cs-CZ" sz="1100" dirty="0">
              <a:effectLst/>
            </a:endParaRPr>
          </a:p>
        </c:rich>
      </c:tx>
      <c:layout>
        <c:manualLayout>
          <c:xMode val="edge"/>
          <c:yMode val="edge"/>
          <c:x val="0.1245463467022183"/>
          <c:y val="1.964806940642959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406295986605792E-2"/>
          <c:y val="0.24865987112543053"/>
          <c:w val="0.52737634414889578"/>
          <c:h val="0.6831920821928876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0.56348280391177108</c:v>
                </c:pt>
                <c:pt idx="1">
                  <c:v>0.25462469285396166</c:v>
                </c:pt>
                <c:pt idx="2">
                  <c:v>0.18189250323426637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8896755136368859"/>
          <c:y val="0.3396090459645898"/>
          <c:w val="0.28254341135585326"/>
          <c:h val="0.51608880578925576"/>
        </c:manualLayout>
      </c:layout>
      <c:overlay val="0"/>
      <c:txPr>
        <a:bodyPr/>
        <a:lstStyle/>
        <a:p>
          <a:pPr>
            <a:defRPr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Nejobvyklejší nápoj k zapíjení léků</a:t>
            </a:r>
          </a:p>
        </c:rich>
      </c:tx>
      <c:layout>
        <c:manualLayout>
          <c:xMode val="edge"/>
          <c:yMode val="edge"/>
          <c:x val="0.18038562844869085"/>
          <c:y val="1.85308129482231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737611618954717"/>
          <c:y val="0.12963008898194828"/>
          <c:w val="0.41605083543174981"/>
          <c:h val="0.828901745349665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11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11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11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Neslazená voda z vodovodu</c:v>
                </c:pt>
                <c:pt idx="1">
                  <c:v>Voda se šťávou/sirupem</c:v>
                </c:pt>
                <c:pt idx="2">
                  <c:v>Čaj</c:v>
                </c:pt>
                <c:pt idx="3">
                  <c:v>Balená neslazená minerální voda</c:v>
                </c:pt>
                <c:pt idx="4">
                  <c:v>Balená neslazená voda</c:v>
                </c:pt>
                <c:pt idx="5">
                  <c:v>Sladké nápoje</c:v>
                </c:pt>
                <c:pt idx="6">
                  <c:v>Káva</c:v>
                </c:pt>
                <c:pt idx="7">
                  <c:v>Jiná odpověď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0.53446494452657012</c:v>
                </c:pt>
                <c:pt idx="1">
                  <c:v>0.13651919351831551</c:v>
                </c:pt>
                <c:pt idx="2">
                  <c:v>0.11336790485418398</c:v>
                </c:pt>
                <c:pt idx="3">
                  <c:v>6.2899420261197228E-2</c:v>
                </c:pt>
                <c:pt idx="4">
                  <c:v>5.9993323070536439E-2</c:v>
                </c:pt>
                <c:pt idx="5">
                  <c:v>5.7146328727802356E-2</c:v>
                </c:pt>
                <c:pt idx="6">
                  <c:v>6.6118671700175101E-3</c:v>
                </c:pt>
                <c:pt idx="7">
                  <c:v>2.5535484313858835E-2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3441280"/>
        <c:axId val="188010432"/>
      </c:barChart>
      <c:catAx>
        <c:axId val="233441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88010432"/>
        <c:crosses val="autoZero"/>
        <c:auto val="1"/>
        <c:lblAlgn val="ctr"/>
        <c:lblOffset val="100"/>
        <c:noMultiLvlLbl val="0"/>
      </c:catAx>
      <c:valAx>
        <c:axId val="18801043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3344128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dirty="0"/>
              <a:t>Existují podle vás nějaké léky, které není vhodné kombinovat s určitými nápoji?</a:t>
            </a:r>
            <a:endParaRPr lang="en-US" sz="1100" dirty="0"/>
          </a:p>
        </c:rich>
      </c:tx>
      <c:layout>
        <c:manualLayout>
          <c:xMode val="edge"/>
          <c:yMode val="edge"/>
          <c:x val="0.13382902216988893"/>
          <c:y val="1.964799457405932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970301279655798"/>
          <c:y val="0.23150040750250164"/>
          <c:w val="0.43899465715930552"/>
          <c:h val="0.5379565219274713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527F2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5-48CD-840A-9A0F442A44F2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5-48CD-840A-9A0F442A44F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5-48CD-840A-9A0F442A44F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5-48CD-840A-9A0F442A44F2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265-48CD-840A-9A0F442A44F2}"/>
              </c:ext>
            </c:extLst>
          </c:dPt>
          <c:dPt>
            <c:idx val="5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265-48CD-840A-9A0F442A44F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0.48822547654920379</c:v>
                </c:pt>
                <c:pt idx="1">
                  <c:v>6.0790155089115158E-2</c:v>
                </c:pt>
                <c:pt idx="2">
                  <c:v>0.45098436836168049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265-48CD-840A-9A0F442A4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.67872837361505289"/>
          <c:y val="0.26722169930709105"/>
          <c:w val="0.29345148518851433"/>
          <c:h val="0.51272076146344447"/>
        </c:manualLayout>
      </c:layout>
      <c:overlay val="0"/>
      <c:txPr>
        <a:bodyPr/>
        <a:lstStyle/>
        <a:p>
          <a:pPr>
            <a:defRPr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Nevhodné kombinace</a:t>
            </a:r>
            <a:r>
              <a:rPr lang="cs-CZ" sz="1100" b="1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 léků a nápojů</a:t>
            </a:r>
          </a:p>
          <a:p>
            <a:pPr>
              <a:defRPr/>
            </a:pPr>
            <a:r>
              <a:rPr lang="cs-CZ" sz="1000" b="0" i="1" u="none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Jen ti, kteří si myslí, že existují nějaké nevhodné kombinace</a:t>
            </a:r>
            <a:endParaRPr lang="cs-CZ" sz="1000" b="0" i="1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807397588973352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7937726961534797"/>
          <c:y val="0.16044621034170806"/>
          <c:w val="0.31404968061983901"/>
          <c:h val="0.795160160775786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dLbl>
              <c:idx val="1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List1!$A$2:$A$15</c:f>
              <c:strCache>
                <c:ptCount val="14"/>
                <c:pt idx="0">
                  <c:v>Léky + alkohol</c:v>
                </c:pt>
                <c:pt idx="1">
                  <c:v>Antibiotika + mléko</c:v>
                </c:pt>
                <c:pt idx="2">
                  <c:v>Antibiotika + kyselé</c:v>
                </c:pt>
                <c:pt idx="3">
                  <c:v>Antibiotika + alkohol</c:v>
                </c:pt>
                <c:pt idx="4">
                  <c:v>Léky + káva</c:v>
                </c:pt>
                <c:pt idx="5">
                  <c:v>Léky + mléko</c:v>
                </c:pt>
                <c:pt idx="6">
                  <c:v>Léky + kyselé</c:v>
                </c:pt>
                <c:pt idx="7">
                  <c:v>Léky + sladké šťávy, ovocné nápoje</c:v>
                </c:pt>
                <c:pt idx="8">
                  <c:v>Analgetika + alkohol</c:v>
                </c:pt>
                <c:pt idx="9">
                  <c:v>Antidepresiva + alkohol</c:v>
                </c:pt>
                <c:pt idx="10">
                  <c:v>Léky + kolové nápoje</c:v>
                </c:pt>
                <c:pt idx="11">
                  <c:v>Léky + čaj</c:v>
                </c:pt>
                <c:pt idx="12">
                  <c:v>Léky + energetické nápoj</c:v>
                </c:pt>
                <c:pt idx="13">
                  <c:v>Jiná odpověď</c:v>
                </c:pt>
              </c:strCache>
            </c:strRef>
          </c:cat>
          <c:val>
            <c:numRef>
              <c:f>List1!$B$2:$B$15</c:f>
              <c:numCache>
                <c:formatCode>0%</c:formatCode>
                <c:ptCount val="14"/>
                <c:pt idx="0">
                  <c:v>0.47389180758645366</c:v>
                </c:pt>
                <c:pt idx="1">
                  <c:v>0.16951999811824003</c:v>
                </c:pt>
                <c:pt idx="2">
                  <c:v>8.3663549375292551E-2</c:v>
                </c:pt>
                <c:pt idx="3">
                  <c:v>7.9687635183958563E-2</c:v>
                </c:pt>
                <c:pt idx="4">
                  <c:v>7.7992450904036434E-2</c:v>
                </c:pt>
                <c:pt idx="5">
                  <c:v>7.0623959288794599E-2</c:v>
                </c:pt>
                <c:pt idx="6">
                  <c:v>6.583998036075088E-2</c:v>
                </c:pt>
                <c:pt idx="7">
                  <c:v>5.4884881462883013E-2</c:v>
                </c:pt>
                <c:pt idx="8">
                  <c:v>4.4262005476768361E-2</c:v>
                </c:pt>
                <c:pt idx="9">
                  <c:v>3.3771941320012912E-2</c:v>
                </c:pt>
                <c:pt idx="10">
                  <c:v>3.0425664272166961E-2</c:v>
                </c:pt>
                <c:pt idx="11">
                  <c:v>2.582480358658417E-2</c:v>
                </c:pt>
                <c:pt idx="12">
                  <c:v>1.8265627664891329E-2</c:v>
                </c:pt>
                <c:pt idx="13">
                  <c:v>0.22275449121328988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8780032"/>
        <c:axId val="395053312"/>
      </c:barChart>
      <c:catAx>
        <c:axId val="268780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395053312"/>
        <c:crosses val="autoZero"/>
        <c:auto val="1"/>
        <c:lblAlgn val="ctr"/>
        <c:lblOffset val="100"/>
        <c:noMultiLvlLbl val="0"/>
      </c:catAx>
      <c:valAx>
        <c:axId val="39505331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6878003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Velikost místa bydliště</a:t>
            </a:r>
          </a:p>
        </c:rich>
      </c:tx>
      <c:layout>
        <c:manualLayout>
          <c:xMode val="edge"/>
          <c:yMode val="edge"/>
          <c:x val="0.27488044257708744"/>
          <c:y val="3.02049772247528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440502971288751E-2"/>
          <c:y val="0.17589873389966912"/>
          <c:w val="0.92702783585538362"/>
          <c:h val="0.55008702188833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Do 4 999 obyvatel</c:v>
                </c:pt>
                <c:pt idx="1">
                  <c:v>5000 - 19 999 obyvatel</c:v>
                </c:pt>
                <c:pt idx="2">
                  <c:v>20 000 - 99 999 obyvatel</c:v>
                </c:pt>
                <c:pt idx="3">
                  <c:v>100 000 a více obyvatel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0.37850567748273894</c:v>
                </c:pt>
                <c:pt idx="1">
                  <c:v>0.18040131739373894</c:v>
                </c:pt>
                <c:pt idx="2">
                  <c:v>0.21547105313130366</c:v>
                </c:pt>
                <c:pt idx="3">
                  <c:v>0.22562195199221763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C-4136-9EEB-5657EC841D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3967872"/>
        <c:axId val="187983552"/>
      </c:barChart>
      <c:catAx>
        <c:axId val="25396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87983552"/>
        <c:crosses val="autoZero"/>
        <c:auto val="1"/>
        <c:lblAlgn val="ctr"/>
        <c:lblOffset val="100"/>
        <c:noMultiLvlLbl val="0"/>
      </c:catAx>
      <c:valAx>
        <c:axId val="18798355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53967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Vzdělání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43889984446172625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Základní a nižší</c:v>
                </c:pt>
                <c:pt idx="1">
                  <c:v>Středoškolské bez maturity / vyučen</c:v>
                </c:pt>
                <c:pt idx="2">
                  <c:v>Středoškolské s maturitou </c:v>
                </c:pt>
                <c:pt idx="3">
                  <c:v>Vysokoškolské nebo vyšší odborné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7.303615739789851E-2</c:v>
                </c:pt>
                <c:pt idx="1">
                  <c:v>0.36076638360796059</c:v>
                </c:pt>
                <c:pt idx="2">
                  <c:v>0.36558015354930723</c:v>
                </c:pt>
                <c:pt idx="3">
                  <c:v>0.20061730544483239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5-4D3B-89E6-AD1FA5B7BC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839168"/>
        <c:axId val="187985856"/>
      </c:barChart>
      <c:catAx>
        <c:axId val="1688391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cs-CZ"/>
          </a:p>
        </c:txPr>
        <c:crossAx val="187985856"/>
        <c:crosses val="autoZero"/>
        <c:auto val="1"/>
        <c:lblAlgn val="ctr"/>
        <c:lblOffset val="100"/>
        <c:noMultiLvlLbl val="0"/>
      </c:catAx>
      <c:valAx>
        <c:axId val="187985856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168839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Region bydliště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27044025157243"/>
          <c:y val="0.3056954735568248"/>
          <c:w val="0.5094339622641505"/>
          <c:h val="0.500862910280088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BDE296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ED-4829-B965-95357A964BF9}"/>
              </c:ext>
            </c:extLst>
          </c:dPt>
          <c:dPt>
            <c:idx val="2"/>
            <c:bubble3D val="0"/>
            <c:spPr>
              <a:solidFill>
                <a:srgbClr val="BDE296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ED-4829-B965-95357A964BF9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Praha</c:v>
                </c:pt>
                <c:pt idx="1">
                  <c:v>Čechy (bez Prahy)</c:v>
                </c:pt>
                <c:pt idx="2">
                  <c:v>Morava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0.10961538261537551</c:v>
                </c:pt>
                <c:pt idx="1">
                  <c:v>0.54119608246178086</c:v>
                </c:pt>
                <c:pt idx="2">
                  <c:v>0.34918853492284341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ED-4829-B965-95357A964B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7735849056604008E-2"/>
          <c:y val="0.91287047640469443"/>
          <c:w val="0.94339622641509702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42-4CE7-8516-4FEBB0771A52}"/>
              </c:ext>
            </c:extLst>
          </c:dPt>
          <c:dPt>
            <c:idx val="5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42-4CE7-8516-4FEBB0771A52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042-4CE7-8516-4FEBB0771A52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Méně než 15 minut před jídlem</c:v>
                </c:pt>
                <c:pt idx="1">
                  <c:v>15-29 minut před jídlem</c:v>
                </c:pt>
                <c:pt idx="2">
                  <c:v>30-44 minut před jídlem</c:v>
                </c:pt>
                <c:pt idx="3">
                  <c:v>45-60 minut před jídlem</c:v>
                </c:pt>
                <c:pt idx="4">
                  <c:v>Nikdy před jídlem nepiji</c:v>
                </c:pt>
                <c:pt idx="5">
                  <c:v>Nevím, neřeším to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0.23685394992387362</c:v>
                </c:pt>
                <c:pt idx="1">
                  <c:v>0.16075353885048838</c:v>
                </c:pt>
                <c:pt idx="2">
                  <c:v>5.1452587690197442E-2</c:v>
                </c:pt>
                <c:pt idx="3">
                  <c:v>4.0319084598198163E-2</c:v>
                </c:pt>
                <c:pt idx="4">
                  <c:v>0.13332738280339607</c:v>
                </c:pt>
                <c:pt idx="5">
                  <c:v>0.37729345613384557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9830784"/>
        <c:axId val="157075712"/>
      </c:barChart>
      <c:catAx>
        <c:axId val="259830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57075712"/>
        <c:crosses val="autoZero"/>
        <c:auto val="1"/>
        <c:lblAlgn val="ctr"/>
        <c:lblOffset val="100"/>
        <c:noMultiLvlLbl val="0"/>
      </c:catAx>
      <c:valAx>
        <c:axId val="15707571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5983078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882-4B74-B005-1A0861BAE0D0}"/>
              </c:ext>
            </c:extLst>
          </c:dPt>
          <c:dPt>
            <c:idx val="5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882-4B74-B005-1A0861BAE0D0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882-4B74-B005-1A0861BAE0D0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Do 15 minut po jídle</c:v>
                </c:pt>
                <c:pt idx="1">
                  <c:v>15-29 minut po jídle</c:v>
                </c:pt>
                <c:pt idx="2">
                  <c:v>30-44 minut po jídle</c:v>
                </c:pt>
                <c:pt idx="3">
                  <c:v>45-60 minut před jídlem</c:v>
                </c:pt>
                <c:pt idx="4">
                  <c:v>Nikdy po jídle nepiji</c:v>
                </c:pt>
                <c:pt idx="5">
                  <c:v>Nevím, neřeším to</c:v>
                </c:pt>
              </c:strCache>
            </c:strRef>
          </c:cat>
          <c:val>
            <c:numRef>
              <c:f>List1!$B$2:$B$7</c:f>
              <c:numCache>
                <c:formatCode>###0.0%</c:formatCode>
                <c:ptCount val="6"/>
                <c:pt idx="0">
                  <c:v>0.4912251645505708</c:v>
                </c:pt>
                <c:pt idx="1">
                  <c:v>0.15533524495180548</c:v>
                </c:pt>
                <c:pt idx="2">
                  <c:v>5.633071454879466E-2</c:v>
                </c:pt>
                <c:pt idx="3">
                  <c:v>5.0626519935754691E-2</c:v>
                </c:pt>
                <c:pt idx="4">
                  <c:v>3.1324995990076182E-2</c:v>
                </c:pt>
                <c:pt idx="5">
                  <c:v>0.21515736002299746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8312320"/>
        <c:axId val="157079168"/>
      </c:barChart>
      <c:catAx>
        <c:axId val="168312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57079168"/>
        <c:crosses val="autoZero"/>
        <c:auto val="1"/>
        <c:lblAlgn val="ctr"/>
        <c:lblOffset val="100"/>
        <c:noMultiLvlLbl val="0"/>
      </c:catAx>
      <c:valAx>
        <c:axId val="15707916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68312320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737611618954739"/>
          <c:y val="0.12717186489232821"/>
          <c:w val="0.41605083543174981"/>
          <c:h val="0.87282810327472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08-469C-B1C6-B1E84D1BD63C}"/>
              </c:ext>
            </c:extLst>
          </c:dPt>
          <c:dPt>
            <c:idx val="2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08-469C-B1C6-B1E84D1BD63C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Nevím, neřeším to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0.6083947363884642</c:v>
                </c:pt>
                <c:pt idx="1">
                  <c:v>0.30277652633323443</c:v>
                </c:pt>
                <c:pt idx="2">
                  <c:v>8.8828737278300471E-2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3968896"/>
        <c:axId val="187988160"/>
      </c:barChart>
      <c:catAx>
        <c:axId val="253968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87988160"/>
        <c:crosses val="autoZero"/>
        <c:auto val="1"/>
        <c:lblAlgn val="ctr"/>
        <c:lblOffset val="100"/>
        <c:noMultiLvlLbl val="0"/>
      </c:catAx>
      <c:valAx>
        <c:axId val="18798816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5396889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cs-CZ" sz="1100" b="1" i="0" baseline="0" dirty="0">
                <a:effectLst/>
              </a:rPr>
              <a:t>Konzumujete obvykle v průběhu hlavního jídla nějaké nealkoholické nápoje?</a:t>
            </a:r>
            <a:endParaRPr lang="cs-CZ" sz="1100" dirty="0">
              <a:effectLst/>
            </a:endParaRPr>
          </a:p>
        </c:rich>
      </c:tx>
      <c:layout>
        <c:manualLayout>
          <c:xMode val="edge"/>
          <c:yMode val="edge"/>
          <c:x val="0.14708212909441234"/>
          <c:y val="1.94208063100799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737611618954739"/>
          <c:y val="0.22427590594111013"/>
          <c:w val="0.41605083543174981"/>
          <c:h val="0.775724094058889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B7-468A-934F-1B129BB0C69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B7-468A-934F-1B129BB0C699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5C-44EC-A343-576AED6CDCAE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Nevím, neřeším to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0.6083947363884642</c:v>
                </c:pt>
                <c:pt idx="1">
                  <c:v>0.30277652633323443</c:v>
                </c:pt>
                <c:pt idx="2">
                  <c:v>8.8828737278300471E-2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4923392"/>
        <c:axId val="154632768"/>
      </c:barChart>
      <c:catAx>
        <c:axId val="164923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54632768"/>
        <c:crosses val="autoZero"/>
        <c:auto val="1"/>
        <c:lblAlgn val="ctr"/>
        <c:lblOffset val="100"/>
        <c:noMultiLvlLbl val="0"/>
      </c:catAx>
      <c:valAx>
        <c:axId val="15463276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6492339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52B5D401-AC88-404D-831C-2EB2B4A421F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EF5915F-3B21-42C9-8BC6-14F39586C9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29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700" y="0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ECAC3CE6-10D7-4ECA-9EE6-CB165BC4D7C1}" type="datetimeFigureOut">
              <a:rPr lang="cs-CZ" smtClean="0"/>
              <a:pPr/>
              <a:t>24.08.2020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13" tIns="45705" rIns="91413" bIns="4570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700" y="6456613"/>
            <a:ext cx="4302231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A7349DA9-BD81-423A-A0BE-E4DCEA2E9D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745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0948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wmf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FAA9F5FA-7977-49C2-92F0-E2663F3D13EB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4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grpSp>
        <p:nvGrpSpPr>
          <p:cNvPr id="39" name="Skupina 3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2" name="Obdélník 4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3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5" name="Obdélník 44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8" name="Obdélník 47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9" name="Obdélník 48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0" name="Obdélník 49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60" name="Obdélník 59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61" name="Zástupný symbol pro text 38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7" name="Obrázek 2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DĚLOVAC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779F4EFA-3619-4900-A375-D148A9F9A6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grpSp>
          <p:nvGrpSpPr>
            <p:cNvPr id="48" name="Skupina 47"/>
            <p:cNvGrpSpPr/>
            <p:nvPr userDrawn="1"/>
          </p:nvGrpSpPr>
          <p:grpSpPr>
            <a:xfrm>
              <a:off x="1" y="6357982"/>
              <a:ext cx="9144000" cy="428604"/>
              <a:chOff x="1" y="6357982"/>
              <a:chExt cx="9144000" cy="4286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51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61" name="Obdélník 60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2" name="Obdélník 61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3" name="Obdélník 62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4" name="Obdélník 63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5" name="Obdélník 64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6" name="Obdélník 65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7" name="Obdélník 66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68" name="Obdélník 67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</p:grpSp>
        <p:pic>
          <p:nvPicPr>
            <p:cNvPr id="49" name="Obrázek 48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956376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6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F1BE794-195A-4F58-9C4B-E8A39F0570D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 cap="none" spc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7" y="6429420"/>
            <a:ext cx="1101725" cy="298450"/>
          </a:xfrm>
          <a:prstGeom prst="rect">
            <a:avLst/>
          </a:prstGeom>
        </p:spPr>
      </p:pic>
      <p:sp>
        <p:nvSpPr>
          <p:cNvPr id="23" name="Zástupný symbol pro obrázek 24"/>
          <p:cNvSpPr>
            <a:spLocks noGrp="1"/>
          </p:cNvSpPr>
          <p:nvPr>
            <p:ph type="pic" sz="quarter" idx="13" hasCustomPrompt="1"/>
          </p:nvPr>
        </p:nvSpPr>
        <p:spPr>
          <a:xfrm>
            <a:off x="3462339" y="928688"/>
            <a:ext cx="2214569" cy="50004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rgbClr val="4E4E4E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vložte logo klienta</a:t>
            </a:r>
          </a:p>
        </p:txBody>
      </p:sp>
      <p:grpSp>
        <p:nvGrpSpPr>
          <p:cNvPr id="20" name="Skupina 19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22" name="Obdélník 21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24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0" name="Obdélník 29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1" name="Obdélník 30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2" name="Obdélník 31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3" name="Obdélník 32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4" name="Obdélník 33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5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6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Obrázek 36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685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2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1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0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9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8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67BB4789-35F1-4D5E-90B1-01D99ACE57C5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17685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29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grpSp>
        <p:nvGrpSpPr>
          <p:cNvPr id="45" name="Skupina 4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7" name="Obdélník 4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4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0" name="Obdélník 4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1" name="Obdélník 5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2" name="Obdélník 5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58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0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ázek 30" descr="research.wm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7082" y="428616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6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525963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14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47" name="Skupina 46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49" name="Obdélník 48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50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52" name="Obdélník 51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3" name="Obdélník 52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4" name="Obdélník 53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59" name="Obdélník 58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3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29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brázek 29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AD0AD14A-52E4-452C-A3EC-797B6A61A77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9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1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2" name="Zástupný symbol pro obsah 3"/>
          <p:cNvSpPr>
            <a:spLocks noGrp="1"/>
          </p:cNvSpPr>
          <p:nvPr>
            <p:ph sz="half" idx="14"/>
          </p:nvPr>
        </p:nvSpPr>
        <p:spPr>
          <a:xfrm>
            <a:off x="4648200" y="3937324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35" name="Skupina 34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7" name="Obdélník 36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8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40" name="Obdélník 39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2" name="Obdélník 41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3" name="Obdélník 42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4" name="Obdélník 43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5" name="Obdélník 44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8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Obrázek 48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84800" y="1600200"/>
            <a:ext cx="49284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lang="cs-CZ" sz="12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>
              <a:buFontTx/>
              <a:buBlip>
                <a:blip r:embed="rId4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5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90E0613-6F99-4D1D-A840-429A0C6B6FA7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Zástupný symbol pro obrázek 23"/>
          <p:cNvSpPr>
            <a:spLocks noGrp="1"/>
          </p:cNvSpPr>
          <p:nvPr>
            <p:ph type="pic" sz="quarter" idx="13"/>
          </p:nvPr>
        </p:nvSpPr>
        <p:spPr>
          <a:xfrm>
            <a:off x="5929200" y="1602000"/>
            <a:ext cx="2430000" cy="4525200"/>
          </a:xfrm>
        </p:spPr>
        <p:txBody>
          <a:bodyPr/>
          <a:lstStyle/>
          <a:p>
            <a:r>
              <a:rPr lang="cs-CZ"/>
              <a:t>Klepnutím na ikonu přidáte obrázek.</a:t>
            </a:r>
            <a:endParaRPr lang="cs-CZ" dirty="0"/>
          </a:p>
        </p:txBody>
      </p:sp>
      <p:sp>
        <p:nvSpPr>
          <p:cNvPr id="30" name="Zástupný symbol pro text 30"/>
          <p:cNvSpPr>
            <a:spLocks noGrp="1"/>
          </p:cNvSpPr>
          <p:nvPr>
            <p:ph type="body" sz="quarter" idx="14"/>
          </p:nvPr>
        </p:nvSpPr>
        <p:spPr>
          <a:xfrm>
            <a:off x="827088" y="1196975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grpSp>
        <p:nvGrpSpPr>
          <p:cNvPr id="26" name="Skupina 25"/>
          <p:cNvGrpSpPr/>
          <p:nvPr userDrawn="1"/>
        </p:nvGrpSpPr>
        <p:grpSpPr>
          <a:xfrm>
            <a:off x="1" y="6286520"/>
            <a:ext cx="9144000" cy="517348"/>
            <a:chOff x="1" y="6286520"/>
            <a:chExt cx="9144000" cy="517348"/>
          </a:xfrm>
        </p:grpSpPr>
        <p:grpSp>
          <p:nvGrpSpPr>
            <p:cNvPr id="29" name="Skupina 28"/>
            <p:cNvGrpSpPr/>
            <p:nvPr userDrawn="1"/>
          </p:nvGrpSpPr>
          <p:grpSpPr>
            <a:xfrm>
              <a:off x="1" y="6286520"/>
              <a:ext cx="9144000" cy="517348"/>
              <a:chOff x="1" y="6286520"/>
              <a:chExt cx="9144000" cy="517348"/>
            </a:xfrm>
          </p:grpSpPr>
          <p:sp>
            <p:nvSpPr>
              <p:cNvPr id="35" name="Obdélník 34"/>
              <p:cNvSpPr/>
              <p:nvPr/>
            </p:nvSpPr>
            <p:spPr>
              <a:xfrm>
                <a:off x="1" y="6357982"/>
                <a:ext cx="9144000" cy="4286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grpSp>
            <p:nvGrpSpPr>
              <p:cNvPr id="36" name="Skupina 50"/>
              <p:cNvGrpSpPr/>
              <p:nvPr userDrawn="1"/>
            </p:nvGrpSpPr>
            <p:grpSpPr>
              <a:xfrm>
                <a:off x="785818" y="6357982"/>
                <a:ext cx="5500694" cy="428604"/>
                <a:chOff x="571472" y="6072206"/>
                <a:chExt cx="4572032" cy="571504"/>
              </a:xfrm>
            </p:grpSpPr>
            <p:sp>
              <p:nvSpPr>
                <p:cNvPr id="38" name="Obdélník 37"/>
                <p:cNvSpPr/>
                <p:nvPr/>
              </p:nvSpPr>
              <p:spPr>
                <a:xfrm>
                  <a:off x="571472" y="6072206"/>
                  <a:ext cx="571504" cy="571504"/>
                </a:xfrm>
                <a:prstGeom prst="rect">
                  <a:avLst/>
                </a:prstGeom>
                <a:solidFill>
                  <a:srgbClr val="009F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39" name="Obdélník 38"/>
                <p:cNvSpPr/>
                <p:nvPr/>
              </p:nvSpPr>
              <p:spPr>
                <a:xfrm>
                  <a:off x="1142976" y="6072206"/>
                  <a:ext cx="571504" cy="571504"/>
                </a:xfrm>
                <a:prstGeom prst="rect">
                  <a:avLst/>
                </a:prstGeom>
                <a:solidFill>
                  <a:srgbClr val="0042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0" name="Obdélník 39"/>
                <p:cNvSpPr/>
                <p:nvPr/>
              </p:nvSpPr>
              <p:spPr>
                <a:xfrm>
                  <a:off x="1714480" y="6072206"/>
                  <a:ext cx="571504" cy="571504"/>
                </a:xfrm>
                <a:prstGeom prst="rect">
                  <a:avLst/>
                </a:prstGeom>
                <a:solidFill>
                  <a:srgbClr val="83C9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1" name="Obdélník 40"/>
                <p:cNvSpPr/>
                <p:nvPr/>
              </p:nvSpPr>
              <p:spPr>
                <a:xfrm>
                  <a:off x="2285984" y="6072206"/>
                  <a:ext cx="571504" cy="571504"/>
                </a:xfrm>
                <a:prstGeom prst="rect">
                  <a:avLst/>
                </a:prstGeom>
                <a:solidFill>
                  <a:srgbClr val="7C78A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2" name="Obdélník 41"/>
                <p:cNvSpPr/>
                <p:nvPr/>
              </p:nvSpPr>
              <p:spPr>
                <a:xfrm>
                  <a:off x="2857488" y="6072206"/>
                  <a:ext cx="571504" cy="571504"/>
                </a:xfrm>
                <a:prstGeom prst="rect">
                  <a:avLst/>
                </a:prstGeom>
                <a:solidFill>
                  <a:srgbClr val="B92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3" name="Obdélník 42"/>
                <p:cNvSpPr/>
                <p:nvPr/>
              </p:nvSpPr>
              <p:spPr>
                <a:xfrm>
                  <a:off x="3428992" y="6072206"/>
                  <a:ext cx="571504" cy="571504"/>
                </a:xfrm>
                <a:prstGeom prst="rect">
                  <a:avLst/>
                </a:prstGeom>
                <a:solidFill>
                  <a:srgbClr val="F49F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4" name="Obdélník 43"/>
                <p:cNvSpPr/>
                <p:nvPr/>
              </p:nvSpPr>
              <p:spPr>
                <a:xfrm>
                  <a:off x="4000496" y="6072206"/>
                  <a:ext cx="571504" cy="571504"/>
                </a:xfrm>
                <a:prstGeom prst="rect">
                  <a:avLst/>
                </a:prstGeom>
                <a:solidFill>
                  <a:srgbClr val="77AD1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  <p:sp>
              <p:nvSpPr>
                <p:cNvPr id="45" name="Obdélník 44"/>
                <p:cNvSpPr/>
                <p:nvPr/>
              </p:nvSpPr>
              <p:spPr>
                <a:xfrm>
                  <a:off x="4572000" y="6072206"/>
                  <a:ext cx="571504" cy="571504"/>
                </a:xfrm>
                <a:prstGeom prst="rect">
                  <a:avLst/>
                </a:prstGeom>
                <a:solidFill>
                  <a:srgbClr val="00A2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>
                    <a:latin typeface="Verdana" pitchFamily="34" charset="0"/>
                  </a:endParaRPr>
                </a:p>
              </p:txBody>
            </p:sp>
          </p:grpSp>
          <p:pic>
            <p:nvPicPr>
              <p:cNvPr id="37" name="Obrázek 7" descr="twitter ALI profilovka"/>
              <p:cNvPicPr>
                <a:picLocks noChangeAspect="1" noChangeArrowheads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925" r="3169" b="20270"/>
              <a:stretch/>
            </p:blipFill>
            <p:spPr bwMode="auto">
              <a:xfrm>
                <a:off x="8028384" y="6286520"/>
                <a:ext cx="1115616" cy="517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1" name="Obrázek 30" descr="research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020272" y="6453336"/>
              <a:ext cx="874380" cy="236864"/>
            </a:xfrm>
            <a:prstGeom prst="rect">
              <a:avLst/>
            </a:prstGeom>
          </p:spPr>
        </p:pic>
      </p:grpSp>
      <p:sp>
        <p:nvSpPr>
          <p:cNvPr id="46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SEARCH_Zadní strana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0"/>
            <a:ext cx="9144000" cy="6286520"/>
          </a:xfrm>
          <a:prstGeom prst="rect">
            <a:avLst/>
          </a:prstGeom>
          <a:gradFill flip="none" rotWithShape="1">
            <a:gsLst>
              <a:gs pos="0">
                <a:srgbClr val="77AD1C">
                  <a:shade val="30000"/>
                  <a:satMod val="115000"/>
                </a:srgbClr>
              </a:gs>
              <a:gs pos="50000">
                <a:srgbClr val="77AD1C">
                  <a:shade val="67500"/>
                  <a:satMod val="115000"/>
                </a:srgbClr>
              </a:gs>
              <a:gs pos="100000">
                <a:srgbClr val="77AD1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sp>
        <p:nvSpPr>
          <p:cNvPr id="21" name="Obdélník 20"/>
          <p:cNvSpPr/>
          <p:nvPr userDrawn="1"/>
        </p:nvSpPr>
        <p:spPr>
          <a:xfrm>
            <a:off x="1" y="6357982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6" name="Skupina 10"/>
          <p:cNvGrpSpPr/>
          <p:nvPr userDrawn="1"/>
        </p:nvGrpSpPr>
        <p:grpSpPr>
          <a:xfrm>
            <a:off x="785818" y="6357982"/>
            <a:ext cx="5500694" cy="428604"/>
            <a:chOff x="571472" y="6072206"/>
            <a:chExt cx="4572032" cy="571504"/>
          </a:xfrm>
        </p:grpSpPr>
        <p:sp>
          <p:nvSpPr>
            <p:cNvPr id="12" name="Obdélník 1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467894DC-3377-4869-AE9D-5609C945635D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3ED72DB-90F1-4573-830B-ECB5752A4DE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57200" y="4500578"/>
            <a:ext cx="8229600" cy="1285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MÉDEA RESEARCH, k.s.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Mikuleckého 1311/8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147 00 Praha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Tel.: +420 241 004 500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www.medea.cz</a:t>
            </a:r>
          </a:p>
        </p:txBody>
      </p:sp>
      <p:pic>
        <p:nvPicPr>
          <p:cNvPr id="23" name="Obrázek 2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43200" y="3857628"/>
            <a:ext cx="1857600" cy="5032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3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9701E3FF-FCDF-4742-A7AF-BC86ECEEDFD9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4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5" y="6500834"/>
            <a:ext cx="1101725" cy="298450"/>
          </a:xfrm>
          <a:prstGeom prst="rect">
            <a:avLst/>
          </a:prstGeom>
        </p:spPr>
      </p:pic>
      <p:grpSp>
        <p:nvGrpSpPr>
          <p:cNvPr id="29" name="Skupina 28"/>
          <p:cNvGrpSpPr/>
          <p:nvPr userDrawn="1"/>
        </p:nvGrpSpPr>
        <p:grpSpPr>
          <a:xfrm>
            <a:off x="1" y="6357982"/>
            <a:ext cx="9144000" cy="428604"/>
            <a:chOff x="1" y="6357982"/>
            <a:chExt cx="9144000" cy="428604"/>
          </a:xfrm>
        </p:grpSpPr>
        <p:sp>
          <p:nvSpPr>
            <p:cNvPr id="31" name="Obdélník 30"/>
            <p:cNvSpPr/>
            <p:nvPr/>
          </p:nvSpPr>
          <p:spPr>
            <a:xfrm>
              <a:off x="1" y="6357982"/>
              <a:ext cx="9144000" cy="4286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grpSp>
          <p:nvGrpSpPr>
            <p:cNvPr id="32" name="Skupina 50"/>
            <p:cNvGrpSpPr/>
            <p:nvPr userDrawn="1"/>
          </p:nvGrpSpPr>
          <p:grpSpPr>
            <a:xfrm>
              <a:off x="785818" y="6357982"/>
              <a:ext cx="5500694" cy="428604"/>
              <a:chOff x="571472" y="6072206"/>
              <a:chExt cx="4572032" cy="571504"/>
            </a:xfrm>
          </p:grpSpPr>
          <p:sp>
            <p:nvSpPr>
              <p:cNvPr id="34" name="Obdélník 33"/>
              <p:cNvSpPr/>
              <p:nvPr/>
            </p:nvSpPr>
            <p:spPr>
              <a:xfrm>
                <a:off x="571472" y="6072206"/>
                <a:ext cx="571504" cy="571504"/>
              </a:xfrm>
              <a:prstGeom prst="rect">
                <a:avLst/>
              </a:prstGeom>
              <a:solidFill>
                <a:srgbClr val="009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5" name="Obdélník 34"/>
              <p:cNvSpPr/>
              <p:nvPr/>
            </p:nvSpPr>
            <p:spPr>
              <a:xfrm>
                <a:off x="1142976" y="6072206"/>
                <a:ext cx="571504" cy="571504"/>
              </a:xfrm>
              <a:prstGeom prst="rect">
                <a:avLst/>
              </a:prstGeom>
              <a:solidFill>
                <a:srgbClr val="004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6" name="Obdélník 35"/>
              <p:cNvSpPr/>
              <p:nvPr/>
            </p:nvSpPr>
            <p:spPr>
              <a:xfrm>
                <a:off x="1714480" y="6072206"/>
                <a:ext cx="571504" cy="571504"/>
              </a:xfrm>
              <a:prstGeom prst="rect">
                <a:avLst/>
              </a:prstGeom>
              <a:solidFill>
                <a:srgbClr val="83C9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2285984" y="6072206"/>
                <a:ext cx="571504" cy="571504"/>
              </a:xfrm>
              <a:prstGeom prst="rect">
                <a:avLst/>
              </a:prstGeom>
              <a:solidFill>
                <a:srgbClr val="7C7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8" name="Obdélník 37"/>
              <p:cNvSpPr/>
              <p:nvPr/>
            </p:nvSpPr>
            <p:spPr>
              <a:xfrm>
                <a:off x="2857488" y="6072206"/>
                <a:ext cx="571504" cy="571504"/>
              </a:xfrm>
              <a:prstGeom prst="rect">
                <a:avLst/>
              </a:prstGeom>
              <a:solidFill>
                <a:srgbClr val="B920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39" name="Obdélník 38"/>
              <p:cNvSpPr/>
              <p:nvPr/>
            </p:nvSpPr>
            <p:spPr>
              <a:xfrm>
                <a:off x="3428992" y="6072206"/>
                <a:ext cx="571504" cy="571504"/>
              </a:xfrm>
              <a:prstGeom prst="rect">
                <a:avLst/>
              </a:prstGeom>
              <a:solidFill>
                <a:srgbClr val="F49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0" name="Obdélník 39"/>
              <p:cNvSpPr/>
              <p:nvPr/>
            </p:nvSpPr>
            <p:spPr>
              <a:xfrm>
                <a:off x="4000496" y="6072206"/>
                <a:ext cx="571504" cy="571504"/>
              </a:xfrm>
              <a:prstGeom prst="rect">
                <a:avLst/>
              </a:prstGeom>
              <a:solidFill>
                <a:srgbClr val="77A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  <p:sp>
            <p:nvSpPr>
              <p:cNvPr id="41" name="Obdélník 40"/>
              <p:cNvSpPr/>
              <p:nvPr/>
            </p:nvSpPr>
            <p:spPr>
              <a:xfrm>
                <a:off x="4572000" y="6072206"/>
                <a:ext cx="571504" cy="571504"/>
              </a:xfrm>
              <a:prstGeom prst="rect">
                <a:avLst/>
              </a:prstGeom>
              <a:solidFill>
                <a:srgbClr val="00A2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>
                  <a:latin typeface="Verdana" pitchFamily="34" charset="0"/>
                </a:endParaRPr>
              </a:p>
            </p:txBody>
          </p:sp>
        </p:grpSp>
      </p:grpSp>
      <p:sp>
        <p:nvSpPr>
          <p:cNvPr id="42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763474" y="6380435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Otázzka</a:t>
            </a:r>
            <a:endParaRPr lang="cs-CZ" dirty="0"/>
          </a:p>
        </p:txBody>
      </p:sp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5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Obrázek 43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956376" y="6453336"/>
            <a:ext cx="874380" cy="23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3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A557-FE65-4BDA-835E-47AE98C51EE8}" type="datetime1">
              <a:rPr lang="cs-CZ" smtClean="0"/>
              <a:t>24.08.2020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4" r:id="rId2"/>
    <p:sldLayoutId id="2147483721" r:id="rId3"/>
    <p:sldLayoutId id="2147483722" r:id="rId4"/>
    <p:sldLayoutId id="2147483735" r:id="rId5"/>
    <p:sldLayoutId id="2147483730" r:id="rId6"/>
    <p:sldLayoutId id="2147483731" r:id="rId7"/>
    <p:sldLayoutId id="2147483733" r:id="rId8"/>
    <p:sldLayoutId id="2147483736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6.jpeg"/><Relationship Id="rId7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ZAPÍJENÍ JÍDLA A LÉKŮ</a:t>
            </a:r>
            <a:r>
              <a:rPr lang="cs-CZ" dirty="0">
                <a:solidFill>
                  <a:srgbClr val="4E4E4E"/>
                </a:solidFill>
              </a:rPr>
              <a:t/>
            </a:r>
            <a:br>
              <a:rPr lang="cs-CZ" dirty="0">
                <a:solidFill>
                  <a:srgbClr val="4E4E4E"/>
                </a:solidFill>
              </a:rPr>
            </a:br>
            <a:r>
              <a:rPr lang="cs-CZ" sz="2000" dirty="0" smtClean="0">
                <a:solidFill>
                  <a:srgbClr val="4E4E4E"/>
                </a:solidFill>
              </a:rPr>
              <a:t>zpráva </a:t>
            </a:r>
            <a:r>
              <a:rPr lang="cs-CZ" sz="2000" dirty="0">
                <a:solidFill>
                  <a:srgbClr val="4E4E4E"/>
                </a:solidFill>
              </a:rPr>
              <a:t>z </a:t>
            </a:r>
            <a:r>
              <a:rPr lang="cs-CZ" sz="2000" dirty="0" smtClean="0">
                <a:solidFill>
                  <a:srgbClr val="4E4E4E"/>
                </a:solidFill>
              </a:rPr>
              <a:t>průzkumu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5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DŮLEŽITOST DRUHU A MNOŽSTVÍ NÁPOJE K ZAPITÍ LÉKŮ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65 % obyvatel se domnívá, že hraje roli, jaký nápoj zvolí pro zapití léků.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MNOŽSTVÍ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VYPITÉHO NÁPOJE PŘITOM HRAJE ROLI PODLE 56 % OBYVATEL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ČR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927366782"/>
              </p:ext>
            </p:extLst>
          </p:nvPr>
        </p:nvGraphicFramePr>
        <p:xfrm>
          <a:off x="611560" y="2060848"/>
          <a:ext cx="41044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502</a:t>
            </a: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725758336"/>
              </p:ext>
            </p:extLst>
          </p:nvPr>
        </p:nvGraphicFramePr>
        <p:xfrm>
          <a:off x="4582344" y="2060848"/>
          <a:ext cx="41044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aoblený obdélníkový bublinový popisek 9"/>
          <p:cNvSpPr/>
          <p:nvPr/>
        </p:nvSpPr>
        <p:spPr>
          <a:xfrm>
            <a:off x="3707904" y="5340028"/>
            <a:ext cx="1872208" cy="806017"/>
          </a:xfrm>
          <a:prstGeom prst="wedgeRoundRectCallout">
            <a:avLst>
              <a:gd name="adj1" fmla="val 40721"/>
              <a:gd name="adj2" fmla="val -89509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Ženy ve srovnání s muži významně častěji (61 %) uvádí, že množství nápoje, kterým zapíjí léky,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hraje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roli.</a:t>
            </a:r>
          </a:p>
        </p:txBody>
      </p:sp>
    </p:spTree>
    <p:extLst>
      <p:ext uri="{BB962C8B-B14F-4D97-AF65-F5344CB8AC3E}">
        <p14:creationId xmlns:p14="http://schemas.microsoft.com/office/powerpoint/2010/main" val="15057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NÁPOJE K ZAPÍJENÍ LÉKŮ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NEJČASTĚJI LIDÉ K ZAPITÍ LÉKŮ VOLÍ NESLAZENOU VODU Z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KOHOUTKU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584661870"/>
              </p:ext>
            </p:extLst>
          </p:nvPr>
        </p:nvGraphicFramePr>
        <p:xfrm>
          <a:off x="570533" y="1589279"/>
          <a:ext cx="5235930" cy="4112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948264" y="5970766"/>
            <a:ext cx="1666528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alespoň někdy užívají léky; N = 454</a:t>
            </a:r>
          </a:p>
        </p:txBody>
      </p:sp>
      <p:sp>
        <p:nvSpPr>
          <p:cNvPr id="7" name="Zaoblený obdélníkový bublinový popisek 17"/>
          <p:cNvSpPr/>
          <p:nvPr/>
        </p:nvSpPr>
        <p:spPr>
          <a:xfrm>
            <a:off x="5148064" y="3789041"/>
            <a:ext cx="2088232" cy="757875"/>
          </a:xfrm>
          <a:prstGeom prst="wedgeRoundRectCallout">
            <a:avLst>
              <a:gd name="adj1" fmla="val -118258"/>
              <a:gd name="adj2" fmla="val -49752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Balenou neslazenou (minerální) vodu volí k zapití léků významně častěji lidé </a:t>
            </a: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 smtClean="0">
                <a:solidFill>
                  <a:schemeClr val="tx1">
                    <a:lumMod val="75000"/>
                  </a:schemeClr>
                </a:solidFill>
              </a:rPr>
              <a:t>nad </a:t>
            </a: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35 let a muži.</a:t>
            </a:r>
          </a:p>
        </p:txBody>
      </p:sp>
    </p:spTree>
    <p:extLst>
      <p:ext uri="{BB962C8B-B14F-4D97-AF65-F5344CB8AC3E}">
        <p14:creationId xmlns:p14="http://schemas.microsoft.com/office/powerpoint/2010/main" val="29331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NEVHODNÉ NÁPOJE K ZAPÍJENÍ LÉKŮ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Bezmála polovina populace se domnívá, že některé léky není vhodné kombinovat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s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určitými nápoji, nejčastěji uvádí za příklad kombinaci léků s alkoholem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či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antibiotik s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mlékem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514235277"/>
              </p:ext>
            </p:extLst>
          </p:nvPr>
        </p:nvGraphicFramePr>
        <p:xfrm>
          <a:off x="422827" y="1946190"/>
          <a:ext cx="3960440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aoblený obdélníkový bublinový popisek 9"/>
          <p:cNvSpPr/>
          <p:nvPr/>
        </p:nvSpPr>
        <p:spPr>
          <a:xfrm>
            <a:off x="523990" y="5063440"/>
            <a:ext cx="2230868" cy="1208472"/>
          </a:xfrm>
          <a:prstGeom prst="wedgeRoundRectCallout">
            <a:avLst>
              <a:gd name="adj1" fmla="val 27742"/>
              <a:gd name="adj2" fmla="val -95956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00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O tom, že existují nějaké nevhodné kombinace léků </a:t>
            </a:r>
            <a:br>
              <a:rPr lang="cs-CZ" sz="9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a nápojů, jsou statisticky významně častěji přesvědčeni lidé s minimálně středoškolským vzděláním bez maturity, ženy </a:t>
            </a:r>
            <a:br>
              <a:rPr lang="cs-CZ" sz="9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a obyvatelé Prahy (ve srovnání </a:t>
            </a:r>
            <a:br>
              <a:rPr lang="cs-CZ" sz="9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s obyvateli Čech i Moravy).</a:t>
            </a:r>
          </a:p>
          <a:p>
            <a:pPr algn="ctr"/>
            <a:endParaRPr lang="cs-CZ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817662148"/>
              </p:ext>
            </p:extLst>
          </p:nvPr>
        </p:nvGraphicFramePr>
        <p:xfrm>
          <a:off x="4644008" y="1844824"/>
          <a:ext cx="404279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006402" y="4853451"/>
            <a:ext cx="132579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660232" y="5847655"/>
            <a:ext cx="1872208" cy="46166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ví, že existují nevhodné kombinace léků s nápoji; N = 245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4332196" y="2947228"/>
            <a:ext cx="479608" cy="245195"/>
          </a:xfrm>
          <a:prstGeom prst="rightArrow">
            <a:avLst/>
          </a:prstGeom>
          <a:solidFill>
            <a:srgbClr val="527F22"/>
          </a:solidFill>
          <a:ln>
            <a:solidFill>
              <a:srgbClr val="527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4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 smtClean="0">
                <a:solidFill>
                  <a:srgbClr val="4E4E4E"/>
                </a:solidFill>
              </a:rPr>
              <a:t>DĚKUJEME ZA POZORNOST!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4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7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11" y="1349394"/>
            <a:ext cx="7429552" cy="467199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Východisko: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Společnost Médea </a:t>
            </a:r>
            <a:r>
              <a:rPr lang="cs-CZ" dirty="0" err="1">
                <a:solidFill>
                  <a:schemeClr val="tx1"/>
                </a:solidFill>
              </a:rPr>
              <a:t>Research</a:t>
            </a:r>
            <a:r>
              <a:rPr lang="cs-CZ" dirty="0">
                <a:solidFill>
                  <a:schemeClr val="tx1"/>
                </a:solidFill>
              </a:rPr>
              <a:t> realizovala pro </a:t>
            </a:r>
            <a:r>
              <a:rPr lang="cs-CZ" dirty="0" err="1">
                <a:solidFill>
                  <a:schemeClr val="tx1"/>
                </a:solidFill>
              </a:rPr>
              <a:t>AquaLife</a:t>
            </a:r>
            <a:r>
              <a:rPr lang="cs-CZ" dirty="0">
                <a:solidFill>
                  <a:schemeClr val="tx1"/>
                </a:solidFill>
              </a:rPr>
              <a:t> Institute kvantitativní výzkum, 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jehož </a:t>
            </a:r>
            <a:r>
              <a:rPr lang="cs-CZ" dirty="0">
                <a:solidFill>
                  <a:schemeClr val="tx1"/>
                </a:solidFill>
              </a:rPr>
              <a:t>cílem bylo zjistit </a:t>
            </a:r>
            <a:r>
              <a:rPr lang="cs-CZ" dirty="0">
                <a:solidFill>
                  <a:schemeClr val="tx1"/>
                </a:solidFill>
              </a:rPr>
              <a:t>stravovací zvyklosti českých občanů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Konkrétně se výzkum zabýval tím, </a:t>
            </a:r>
            <a:r>
              <a:rPr lang="cs-CZ" dirty="0">
                <a:solidFill>
                  <a:schemeClr val="tx1"/>
                </a:solidFill>
              </a:rPr>
              <a:t>kdy lidé zapíjí jídlo, jakými nápoji zapíjí jídlo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také čím zapíjí léky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Sběr </a:t>
            </a:r>
            <a:r>
              <a:rPr lang="cs-CZ" sz="1200" b="1" dirty="0">
                <a:solidFill>
                  <a:srgbClr val="4E4E4E"/>
                </a:solidFill>
              </a:rPr>
              <a:t>dat: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11. - 17. 10. 2018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 smtClean="0">
                <a:solidFill>
                  <a:schemeClr val="tx1"/>
                </a:solidFill>
              </a:rPr>
              <a:t>Sběr </a:t>
            </a:r>
            <a:r>
              <a:rPr lang="cs-CZ" dirty="0">
                <a:solidFill>
                  <a:schemeClr val="tx1"/>
                </a:solidFill>
              </a:rPr>
              <a:t>dat probíhal formou online dotazování za pomoci respondenty samostatně vyplněného online dotazníku (metoda CAWI – </a:t>
            </a:r>
            <a:r>
              <a:rPr lang="cs-CZ" dirty="0" err="1">
                <a:solidFill>
                  <a:schemeClr val="tx1"/>
                </a:solidFill>
              </a:rPr>
              <a:t>Computer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Assisted</a:t>
            </a:r>
            <a:r>
              <a:rPr lang="cs-CZ" dirty="0">
                <a:solidFill>
                  <a:schemeClr val="tx1"/>
                </a:solidFill>
              </a:rPr>
              <a:t> Web </a:t>
            </a:r>
            <a:r>
              <a:rPr lang="cs-CZ" dirty="0" err="1">
                <a:solidFill>
                  <a:schemeClr val="tx1"/>
                </a:solidFill>
              </a:rPr>
              <a:t>Interviewing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Dotazování bylo provedeno prostřednictvím online panelu respondentů společnosti MÉDEA RESEARCH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 smtClean="0">
                <a:solidFill>
                  <a:srgbClr val="4E4E4E"/>
                </a:solidFill>
              </a:rPr>
              <a:t>Vzorek </a:t>
            </a:r>
            <a:r>
              <a:rPr lang="cs-CZ" sz="1200" b="1" dirty="0">
                <a:solidFill>
                  <a:srgbClr val="4E4E4E"/>
                </a:solidFill>
              </a:rPr>
              <a:t>respondentů: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Cílová skupina: Online populace 18+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502 respondentů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Vzorek byl vybrán kombinací náhodného a kvótního výběru a byl převážen tak, aby byl reprezentativní na online populaci ČR z hlediska pohlaví, věkových skupin (18 +), vzdělání, regionu a velikosti místa bydliště.</a:t>
            </a:r>
          </a:p>
          <a:p>
            <a:pPr marL="0" indent="0">
              <a:buNone/>
            </a:pPr>
            <a:endParaRPr lang="cs-CZ" dirty="0">
              <a:solidFill>
                <a:srgbClr val="4E4E4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4E4E4E"/>
                </a:solidFill>
              </a:rPr>
              <a:t>Metodika </a:t>
            </a:r>
            <a:endParaRPr lang="cs-CZ" dirty="0">
              <a:solidFill>
                <a:srgbClr val="4E4E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0"/>
            <a:ext cx="8218812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základní </a:t>
            </a:r>
            <a:r>
              <a:rPr lang="cs-CZ" dirty="0" err="1">
                <a:solidFill>
                  <a:srgbClr val="4E4E4E"/>
                </a:solidFill>
              </a:rPr>
              <a:t>cs</a:t>
            </a:r>
            <a:r>
              <a:rPr lang="cs-CZ" dirty="0">
                <a:solidFill>
                  <a:srgbClr val="4E4E4E"/>
                </a:solidFill>
              </a:rPr>
              <a:t> výzkumu + demografie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267744" y="1272826"/>
            <a:ext cx="6120680" cy="79534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2339752" y="1340768"/>
            <a:ext cx="5832648" cy="864096"/>
          </a:xfrm>
          <a:prstGeom prst="rect">
            <a:avLst/>
          </a:prstGeom>
        </p:spPr>
        <p:txBody>
          <a:bodyPr vert="horz" lIns="91440" tIns="45720" rIns="91440" bIns="46800" rtlCol="0">
            <a:noAutofit/>
          </a:bodyPr>
          <a:lstStyle/>
          <a:p>
            <a:pPr marL="177800" lvl="0" indent="-177800">
              <a:spcAft>
                <a:spcPts val="600"/>
              </a:spcAft>
              <a:buBlip>
                <a:blip r:embed="rId2"/>
              </a:buBlip>
              <a:defRPr/>
            </a:pPr>
            <a:r>
              <a:rPr kumimoji="0" lang="cs-CZ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cílová 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skupina:</a:t>
            </a:r>
            <a:r>
              <a:rPr kumimoji="0" lang="cs-CZ" sz="1050" b="0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cs-CZ" sz="1050" b="1" i="0" u="none" strike="noStrike" kern="1200" cap="none" spc="0" normalizeH="0" noProof="0" dirty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Online </a:t>
            </a:r>
            <a:r>
              <a:rPr lang="cs-CZ" sz="1050" b="1" noProof="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cs-CZ" sz="1050" b="1" dirty="0" err="1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opulace</a:t>
            </a:r>
            <a:r>
              <a:rPr lang="cs-CZ" sz="1050" b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18+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</a:t>
            </a:r>
            <a:r>
              <a:rPr lang="cs-CZ" sz="1050" dirty="0" smtClean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502</a:t>
            </a:r>
            <a:endParaRPr lang="cs-CZ" sz="1050" dirty="0">
              <a:solidFill>
                <a:srgbClr val="4E4E4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4E4E4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Obrázek 13" descr="7616476-velka-rozmanita-dav-lida-ha-lkovitou-postavia-ku-barevna-socia-lna-ma-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96752"/>
            <a:ext cx="1088132" cy="1088132"/>
          </a:xfrm>
          <a:prstGeom prst="rect">
            <a:avLst/>
          </a:prstGeom>
        </p:spPr>
      </p:pic>
      <p:graphicFrame>
        <p:nvGraphicFramePr>
          <p:cNvPr id="15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953108"/>
              </p:ext>
            </p:extLst>
          </p:nvPr>
        </p:nvGraphicFramePr>
        <p:xfrm>
          <a:off x="457200" y="2312877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787508"/>
              </p:ext>
            </p:extLst>
          </p:nvPr>
        </p:nvGraphicFramePr>
        <p:xfrm>
          <a:off x="2843808" y="2305472"/>
          <a:ext cx="3312368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Zástupný symbol pro obsah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186856"/>
              </p:ext>
            </p:extLst>
          </p:nvPr>
        </p:nvGraphicFramePr>
        <p:xfrm>
          <a:off x="2915816" y="4465712"/>
          <a:ext cx="316835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Zástupný symbol pro obsah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863492"/>
              </p:ext>
            </p:extLst>
          </p:nvPr>
        </p:nvGraphicFramePr>
        <p:xfrm>
          <a:off x="6347275" y="2790611"/>
          <a:ext cx="2880320" cy="284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4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41075"/>
              </p:ext>
            </p:extLst>
          </p:nvPr>
        </p:nvGraphicFramePr>
        <p:xfrm>
          <a:off x="457200" y="4501716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383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OBVYKLÁ DOBA KONZUMACE NÁPOJŮ</a:t>
            </a:r>
            <a:endParaRPr lang="cs-CZ" sz="2000" dirty="0">
              <a:solidFill>
                <a:srgbClr val="FF0000"/>
              </a:solidFill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1622338726"/>
              </p:ext>
            </p:extLst>
          </p:nvPr>
        </p:nvGraphicFramePr>
        <p:xfrm>
          <a:off x="539551" y="2237827"/>
          <a:ext cx="2491200" cy="363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6732240" y="6093296"/>
            <a:ext cx="1800200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502</a:t>
            </a: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731403980"/>
              </p:ext>
            </p:extLst>
          </p:nvPr>
        </p:nvGraphicFramePr>
        <p:xfrm>
          <a:off x="6509277" y="2237827"/>
          <a:ext cx="2491215" cy="363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2780940563"/>
              </p:ext>
            </p:extLst>
          </p:nvPr>
        </p:nvGraphicFramePr>
        <p:xfrm>
          <a:off x="3060403" y="2237827"/>
          <a:ext cx="2491200" cy="363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Šipka doprava 17"/>
          <p:cNvSpPr/>
          <p:nvPr/>
        </p:nvSpPr>
        <p:spPr>
          <a:xfrm>
            <a:off x="1022005" y="1196752"/>
            <a:ext cx="7099988" cy="1239912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Skupina 18"/>
          <p:cNvGrpSpPr/>
          <p:nvPr/>
        </p:nvGrpSpPr>
        <p:grpSpPr>
          <a:xfrm>
            <a:off x="395536" y="1568725"/>
            <a:ext cx="2505878" cy="495964"/>
            <a:chOff x="0" y="371973"/>
            <a:chExt cx="2505878" cy="495964"/>
          </a:xfrm>
        </p:grpSpPr>
        <p:sp>
          <p:nvSpPr>
            <p:cNvPr id="26" name="Zaoblený obdélník 25"/>
            <p:cNvSpPr/>
            <p:nvPr/>
          </p:nvSpPr>
          <p:spPr>
            <a:xfrm>
              <a:off x="0" y="371973"/>
              <a:ext cx="2505878" cy="495964"/>
            </a:xfrm>
            <a:prstGeom prst="roundRect">
              <a:avLst/>
            </a:prstGeom>
            <a:solidFill>
              <a:srgbClr val="527F2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aoblený obdélník 5"/>
            <p:cNvSpPr/>
            <p:nvPr/>
          </p:nvSpPr>
          <p:spPr>
            <a:xfrm>
              <a:off x="24211" y="396184"/>
              <a:ext cx="2457456" cy="4475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/>
                <a:t>Před jídlem</a:t>
              </a:r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3319060" y="1568725"/>
            <a:ext cx="2505878" cy="495964"/>
            <a:chOff x="2923524" y="371973"/>
            <a:chExt cx="2505878" cy="495964"/>
          </a:xfrm>
        </p:grpSpPr>
        <p:sp>
          <p:nvSpPr>
            <p:cNvPr id="24" name="Zaoblený obdélník 23"/>
            <p:cNvSpPr/>
            <p:nvPr/>
          </p:nvSpPr>
          <p:spPr>
            <a:xfrm>
              <a:off x="2923524" y="371973"/>
              <a:ext cx="2505878" cy="495964"/>
            </a:xfrm>
            <a:prstGeom prst="roundRect">
              <a:avLst/>
            </a:prstGeom>
            <a:solidFill>
              <a:srgbClr val="527F2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Zaoblený obdélník 7"/>
            <p:cNvSpPr/>
            <p:nvPr/>
          </p:nvSpPr>
          <p:spPr>
            <a:xfrm>
              <a:off x="2947735" y="396184"/>
              <a:ext cx="2457456" cy="4475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/>
                <a:t>Při jídle</a:t>
              </a: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6242585" y="1568725"/>
            <a:ext cx="2505878" cy="495964"/>
            <a:chOff x="5847049" y="371973"/>
            <a:chExt cx="2505878" cy="495964"/>
          </a:xfrm>
        </p:grpSpPr>
        <p:sp>
          <p:nvSpPr>
            <p:cNvPr id="22" name="Zaoblený obdélník 21"/>
            <p:cNvSpPr/>
            <p:nvPr/>
          </p:nvSpPr>
          <p:spPr>
            <a:xfrm>
              <a:off x="5847049" y="371973"/>
              <a:ext cx="2505878" cy="495964"/>
            </a:xfrm>
            <a:prstGeom prst="roundRect">
              <a:avLst/>
            </a:prstGeom>
            <a:solidFill>
              <a:srgbClr val="527F2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Zaoblený obdélník 9"/>
            <p:cNvSpPr/>
            <p:nvPr/>
          </p:nvSpPr>
          <p:spPr>
            <a:xfrm>
              <a:off x="5871260" y="396184"/>
              <a:ext cx="2457456" cy="4475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/>
                <a:t>Po jídle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19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KONZUMACE NÁPOJŮ PŘI JÍDLE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61 % obyvatel </a:t>
            </a:r>
            <a:r>
              <a:rPr lang="cs-CZ" sz="1200" cap="all" dirty="0" err="1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čr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obvykle v průběhu hlavního jídla konzumuje nějaký nealkoholický nápoj, nejčastěji proto, že to tak dělají od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dětství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571151882"/>
              </p:ext>
            </p:extLst>
          </p:nvPr>
        </p:nvGraphicFramePr>
        <p:xfrm>
          <a:off x="599700" y="1700808"/>
          <a:ext cx="2491200" cy="420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405564151"/>
              </p:ext>
            </p:extLst>
          </p:nvPr>
        </p:nvGraphicFramePr>
        <p:xfrm>
          <a:off x="4747828" y="1779380"/>
          <a:ext cx="3610744" cy="4193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567188" y="5847655"/>
            <a:ext cx="1950738" cy="46166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konzumují během hlavního jídla nealkoholické nápoje; N = 305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55776" y="5940262"/>
            <a:ext cx="132579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502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3679560" y="3072028"/>
            <a:ext cx="479608" cy="245195"/>
          </a:xfrm>
          <a:prstGeom prst="rightArrow">
            <a:avLst/>
          </a:prstGeom>
          <a:solidFill>
            <a:srgbClr val="527F22"/>
          </a:solidFill>
          <a:ln>
            <a:solidFill>
              <a:srgbClr val="527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3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KONZUMACE NÁPOJŮ PO JÍDLE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Lidé, kteří pijí až delší čas po jídle, minimálně 15 minut, nejčastěji volí tuto dobu, protože to považují za lepší pro strávení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jídla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075305366"/>
              </p:ext>
            </p:extLst>
          </p:nvPr>
        </p:nvGraphicFramePr>
        <p:xfrm>
          <a:off x="467544" y="2463042"/>
          <a:ext cx="2633433" cy="3748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693468" y="2075872"/>
            <a:ext cx="1779574" cy="464188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15 minut po jídle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35878" y="1709804"/>
            <a:ext cx="5179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Důvody (ne)konzumace nealkoholických nápojů PO JÍDLE</a:t>
            </a: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3690076508"/>
              </p:ext>
            </p:extLst>
          </p:nvPr>
        </p:nvGraphicFramePr>
        <p:xfrm>
          <a:off x="2555776" y="2463042"/>
          <a:ext cx="2633433" cy="3748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Zaoblený obdélník 8"/>
          <p:cNvSpPr/>
          <p:nvPr/>
        </p:nvSpPr>
        <p:spPr>
          <a:xfrm>
            <a:off x="2720418" y="2066441"/>
            <a:ext cx="1779574" cy="464188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15-29 minut po jídle</a:t>
            </a: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3870575616"/>
              </p:ext>
            </p:extLst>
          </p:nvPr>
        </p:nvGraphicFramePr>
        <p:xfrm>
          <a:off x="4644008" y="2456115"/>
          <a:ext cx="2633433" cy="3748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Zaoblený obdélník 10"/>
          <p:cNvSpPr/>
          <p:nvPr/>
        </p:nvSpPr>
        <p:spPr>
          <a:xfrm>
            <a:off x="4803520" y="2068104"/>
            <a:ext cx="1779574" cy="464188"/>
          </a:xfrm>
          <a:prstGeom prst="roundRect">
            <a:avLst/>
          </a:prstGeom>
          <a:solidFill>
            <a:srgbClr val="527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30-60 minut po jídle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6878499" y="2062488"/>
            <a:ext cx="1779574" cy="46418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Nikdy po jídle nepiji</a:t>
            </a: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951129904"/>
              </p:ext>
            </p:extLst>
          </p:nvPr>
        </p:nvGraphicFramePr>
        <p:xfrm>
          <a:off x="6651041" y="2488446"/>
          <a:ext cx="2633433" cy="3748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5004048" y="5970766"/>
            <a:ext cx="3496112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ví, kdy obvykle konzumují nápoje po hlavním jídle nebo je vůbec nekonzumují; N = 247 / 78 / 54 / </a:t>
            </a:r>
            <a:r>
              <a:rPr lang="cs-CZ" sz="8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16!</a:t>
            </a:r>
          </a:p>
        </p:txBody>
      </p:sp>
    </p:spTree>
    <p:extLst>
      <p:ext uri="{BB962C8B-B14F-4D97-AF65-F5344CB8AC3E}">
        <p14:creationId xmlns:p14="http://schemas.microsoft.com/office/powerpoint/2010/main" val="35571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VÝBĚR NÁPOJE K JÍDLU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Výběr vhodného nápoje k jídlu obvykle řeší 17 % populace, dalších 40 % ho řeší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/>
            </a:r>
            <a:b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</a:b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pouze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 případě některých jídel. Lidé, kteří výběr alespoň někdy řeší, to dělají nejčastěji z důvodu, aby se nápoj hodil k jídlu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 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864584743"/>
              </p:ext>
            </p:extLst>
          </p:nvPr>
        </p:nvGraphicFramePr>
        <p:xfrm>
          <a:off x="395536" y="1916832"/>
          <a:ext cx="3960440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aoblený obdélníkový bublinový popisek 9"/>
          <p:cNvSpPr/>
          <p:nvPr/>
        </p:nvSpPr>
        <p:spPr>
          <a:xfrm>
            <a:off x="755576" y="4962967"/>
            <a:ext cx="2160240" cy="1231807"/>
          </a:xfrm>
          <a:prstGeom prst="wedgeRoundRectCallout">
            <a:avLst>
              <a:gd name="adj1" fmla="val -16064"/>
              <a:gd name="adj2" fmla="val -85795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Vhodný výběr nápoje statisticky významně častěji obvykle řeší:</a:t>
            </a:r>
          </a:p>
          <a:p>
            <a:pPr algn="ctr"/>
            <a:endParaRPr lang="cs-CZ" sz="900" dirty="0">
              <a:solidFill>
                <a:schemeClr val="tx1">
                  <a:lumMod val="7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Lidé starší 55 let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Obyvatelé Prahy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Lidé s vysokoškolským vzděláním</a:t>
            </a: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275690921"/>
              </p:ext>
            </p:extLst>
          </p:nvPr>
        </p:nvGraphicFramePr>
        <p:xfrm>
          <a:off x="5076056" y="1916832"/>
          <a:ext cx="3610744" cy="3642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097018" y="4491844"/>
            <a:ext cx="132579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271088" y="5394702"/>
            <a:ext cx="154938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řeší výběr nápoje; N = 288</a:t>
            </a:r>
          </a:p>
        </p:txBody>
      </p:sp>
      <p:sp>
        <p:nvSpPr>
          <p:cNvPr id="10" name="Zaoblený obdélníkový bublinový popisek 17"/>
          <p:cNvSpPr/>
          <p:nvPr/>
        </p:nvSpPr>
        <p:spPr>
          <a:xfrm>
            <a:off x="4047760" y="4946907"/>
            <a:ext cx="1455522" cy="1263926"/>
          </a:xfrm>
          <a:prstGeom prst="wedgeRoundRectCallout">
            <a:avLst>
              <a:gd name="adj1" fmla="val 47719"/>
              <a:gd name="adj2" fmla="val -77255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Pro dobré zažívání se zabývá výběrem nápoje k jídlu 37 % z těch, kteří výběr alespoň někdy řeší, což odpovídá 21 % populace. </a:t>
            </a:r>
          </a:p>
        </p:txBody>
      </p:sp>
      <p:sp>
        <p:nvSpPr>
          <p:cNvPr id="11" name="Šipka doprava 10"/>
          <p:cNvSpPr/>
          <p:nvPr/>
        </p:nvSpPr>
        <p:spPr>
          <a:xfrm>
            <a:off x="4462777" y="2967781"/>
            <a:ext cx="479608" cy="245195"/>
          </a:xfrm>
          <a:prstGeom prst="rightArrow">
            <a:avLst/>
          </a:prstGeom>
          <a:solidFill>
            <a:srgbClr val="527F22"/>
          </a:solidFill>
          <a:ln>
            <a:solidFill>
              <a:srgbClr val="527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2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OBLÍBENÉ KOMBINACE JÍDLA A PITÍ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Nejoblíbenější kombinací jídla a alkoholického nápoje je podle obyvatel </a:t>
            </a:r>
            <a:r>
              <a:rPr lang="cs-CZ" sz="1200" cap="all" dirty="0" err="1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čr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jednoznačně </a:t>
            </a:r>
            <a:r>
              <a:rPr lang="cs-CZ" sz="1200" cap="all" dirty="0" err="1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vepřo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 knedlo zelo s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pivem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241208190"/>
              </p:ext>
            </p:extLst>
          </p:nvPr>
        </p:nvGraphicFramePr>
        <p:xfrm>
          <a:off x="3797376" y="1661231"/>
          <a:ext cx="4630216" cy="4310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569075420"/>
              </p:ext>
            </p:extLst>
          </p:nvPr>
        </p:nvGraphicFramePr>
        <p:xfrm>
          <a:off x="243484" y="1647262"/>
          <a:ext cx="4630216" cy="437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347864" y="5970766"/>
            <a:ext cx="132579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502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364614" y="5847655"/>
            <a:ext cx="2214852" cy="46166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alespoň někdy konzumují k jídlu alkoholické nápoje; N = 320</a:t>
            </a: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430140527"/>
              </p:ext>
            </p:extLst>
          </p:nvPr>
        </p:nvGraphicFramePr>
        <p:xfrm>
          <a:off x="7247734" y="4164777"/>
          <a:ext cx="1335532" cy="133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154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1"/>
            <a:ext cx="8112033" cy="468000"/>
          </a:xfrm>
        </p:spPr>
        <p:txBody>
          <a:bodyPr/>
          <a:lstStyle/>
          <a:p>
            <a:r>
              <a:rPr lang="cs-CZ" sz="2000" dirty="0">
                <a:solidFill>
                  <a:srgbClr val="4E4E4E"/>
                </a:solidFill>
              </a:rPr>
              <a:t>VÝBĚR NÁPOJE K ZAPITÍ LÉKŮ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9054" y="1183571"/>
            <a:ext cx="80614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Výběr nápoje k zapití léků alespoň občas řeší 59 % populace,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a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to nejčastěji podle vlastní intuice nebo na základě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informací v </a:t>
            </a:r>
            <a:r>
              <a:rPr lang="cs-CZ" sz="12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příbalovém 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letáku</a:t>
            </a:r>
            <a:r>
              <a:rPr lang="cs-CZ" sz="1200" cap="all" dirty="0" smtClean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. </a:t>
            </a:r>
            <a:endParaRPr lang="en-US" sz="12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887125388"/>
              </p:ext>
            </p:extLst>
          </p:nvPr>
        </p:nvGraphicFramePr>
        <p:xfrm>
          <a:off x="395536" y="1954671"/>
          <a:ext cx="3960440" cy="323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010611" y="5081317"/>
            <a:ext cx="132579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Všichni respondenti; N = 502</a:t>
            </a:r>
          </a:p>
        </p:txBody>
      </p:sp>
      <p:sp>
        <p:nvSpPr>
          <p:cNvPr id="7" name="Zaoblený obdélníkový bublinový popisek 9"/>
          <p:cNvSpPr/>
          <p:nvPr/>
        </p:nvSpPr>
        <p:spPr>
          <a:xfrm>
            <a:off x="755576" y="5061052"/>
            <a:ext cx="1873419" cy="638089"/>
          </a:xfrm>
          <a:prstGeom prst="wedgeRoundRectCallout">
            <a:avLst>
              <a:gd name="adj1" fmla="val -2796"/>
              <a:gd name="adj2" fmla="val -126303"/>
              <a:gd name="adj3" fmla="val 16667"/>
            </a:avLst>
          </a:prstGeom>
          <a:solidFill>
            <a:srgbClr val="CEE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>
                    <a:lumMod val="75000"/>
                  </a:schemeClr>
                </a:solidFill>
              </a:rPr>
              <a:t>Alespoň občas řeší výběr nápoje k zapití léků statisticky významně častěji ženy (67 %).</a:t>
            </a: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4285573748"/>
              </p:ext>
            </p:extLst>
          </p:nvPr>
        </p:nvGraphicFramePr>
        <p:xfrm>
          <a:off x="5076056" y="1954671"/>
          <a:ext cx="3610744" cy="3642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7271088" y="5432541"/>
            <a:ext cx="1549384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i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Respondenti, kteří řeší výběr nápoje; N = 297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4394092" y="2990815"/>
            <a:ext cx="479608" cy="245195"/>
          </a:xfrm>
          <a:prstGeom prst="rightArrow">
            <a:avLst/>
          </a:prstGeom>
          <a:solidFill>
            <a:srgbClr val="527F22"/>
          </a:solidFill>
          <a:ln>
            <a:solidFill>
              <a:srgbClr val="527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7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ěrečná zpráva MAGNESIA AD-TRIX_140401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le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Závěrečná zpráva MAGNESIA AD-TRIX_140401</Template>
  <TotalTime>23726</TotalTime>
  <Words>679</Words>
  <Application>Microsoft Office PowerPoint</Application>
  <PresentationFormat>Předvádění na obrazovce (4:3)</PresentationFormat>
  <Paragraphs>109</Paragraphs>
  <Slides>13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Závěrečná zpráva MAGNESIA AD-TRIX_140401</vt:lpstr>
      <vt:lpstr>ZAPÍJENÍ JÍDLA A LÉKŮ zpráva z průzkumu</vt:lpstr>
      <vt:lpstr>Metodika </vt:lpstr>
      <vt:lpstr>základní cs výzkumu + demografie</vt:lpstr>
      <vt:lpstr>OBVYKLÁ DOBA KONZUMACE NÁPOJŮ</vt:lpstr>
      <vt:lpstr>KONZUMACE NÁPOJŮ PŘI JÍDLE</vt:lpstr>
      <vt:lpstr>KONZUMACE NÁPOJŮ PO JÍDLE</vt:lpstr>
      <vt:lpstr>VÝBĚR NÁPOJE K JÍDLU</vt:lpstr>
      <vt:lpstr>OBLÍBENÉ KOMBINACE JÍDLA A PITÍ</vt:lpstr>
      <vt:lpstr>VÝBĚR NÁPOJE K ZAPITÍ LÉKŮ</vt:lpstr>
      <vt:lpstr>DŮLEŽITOST DRUHU A MNOŽSTVÍ NÁPOJE K ZAPITÍ LÉKŮ </vt:lpstr>
      <vt:lpstr>NÁPOJE K ZAPÍJENÍ LÉKŮ </vt:lpstr>
      <vt:lpstr>NEVHODNÉ NÁPOJE K ZAPÍJENÍ LÉKŮ</vt:lpstr>
      <vt:lpstr>DĚKUJEME ZA POZORNOST!</vt:lpstr>
    </vt:vector>
  </TitlesOfParts>
  <Company>MÉDEA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průzkum dehydratace</dc:title>
  <dc:creator>pperlikova</dc:creator>
  <cp:lastModifiedBy>pperlikova</cp:lastModifiedBy>
  <cp:revision>4236</cp:revision>
  <cp:lastPrinted>2019-11-01T14:30:50Z</cp:lastPrinted>
  <dcterms:created xsi:type="dcterms:W3CDTF">2014-04-07T11:54:03Z</dcterms:created>
  <dcterms:modified xsi:type="dcterms:W3CDTF">2020-08-24T11:19:25Z</dcterms:modified>
</cp:coreProperties>
</file>