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charts/chart7.xml" ContentType="application/vnd.openxmlformats-officedocument.drawingml.chart+xml"/>
  <Override PartName="/ppt/theme/themeOverride7.xml" ContentType="application/vnd.openxmlformats-officedocument.themeOverride+xml"/>
  <Override PartName="/ppt/charts/chart8.xml" ContentType="application/vnd.openxmlformats-officedocument.drawingml.chart+xml"/>
  <Override PartName="/ppt/theme/themeOverride8.xml" ContentType="application/vnd.openxmlformats-officedocument.themeOverride+xml"/>
  <Override PartName="/ppt/notesSlides/notesSlide3.xml" ContentType="application/vnd.openxmlformats-officedocument.presentationml.notesSlide+xml"/>
  <Override PartName="/ppt/charts/chart9.xml" ContentType="application/vnd.openxmlformats-officedocument.drawingml.chart+xml"/>
  <Override PartName="/ppt/theme/themeOverride9.xml" ContentType="application/vnd.openxmlformats-officedocument.themeOverride+xml"/>
  <Override PartName="/ppt/charts/chart10.xml" ContentType="application/vnd.openxmlformats-officedocument.drawingml.chart+xml"/>
  <Override PartName="/ppt/theme/themeOverride10.xml" ContentType="application/vnd.openxmlformats-officedocument.themeOverride+xml"/>
  <Override PartName="/ppt/notesSlides/notesSlide4.xml" ContentType="application/vnd.openxmlformats-officedocument.presentationml.notesSlide+xml"/>
  <Override PartName="/ppt/charts/chart11.xml" ContentType="application/vnd.openxmlformats-officedocument.drawingml.chart+xml"/>
  <Override PartName="/ppt/theme/themeOverride11.xml" ContentType="application/vnd.openxmlformats-officedocument.themeOverride+xml"/>
  <Override PartName="/ppt/charts/chart12.xml" ContentType="application/vnd.openxmlformats-officedocument.drawingml.chart+xml"/>
  <Override PartName="/ppt/theme/themeOverride12.xml" ContentType="application/vnd.openxmlformats-officedocument.themeOverride+xml"/>
  <Override PartName="/ppt/charts/chart13.xml" ContentType="application/vnd.openxmlformats-officedocument.drawingml.chart+xml"/>
  <Override PartName="/ppt/theme/themeOverride13.xml" ContentType="application/vnd.openxmlformats-officedocument.themeOverride+xml"/>
  <Override PartName="/ppt/charts/chart14.xml" ContentType="application/vnd.openxmlformats-officedocument.drawingml.chart+xml"/>
  <Override PartName="/ppt/theme/themeOverride14.xml" ContentType="application/vnd.openxmlformats-officedocument.themeOverride+xml"/>
  <Override PartName="/ppt/notesSlides/notesSlide5.xml" ContentType="application/vnd.openxmlformats-officedocument.presentationml.notesSlide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theme/themeOverride15.xml" ContentType="application/vnd.openxmlformats-officedocument.themeOverride+xml"/>
  <Override PartName="/ppt/notesSlides/notesSlide6.xml" ContentType="application/vnd.openxmlformats-officedocument.presentationml.notesSlide+xml"/>
  <Override PartName="/ppt/charts/chart17.xml" ContentType="application/vnd.openxmlformats-officedocument.drawingml.chart+xml"/>
  <Override PartName="/ppt/theme/themeOverride16.xml" ContentType="application/vnd.openxmlformats-officedocument.themeOverride+xml"/>
  <Override PartName="/ppt/charts/chart18.xml" ContentType="application/vnd.openxmlformats-officedocument.drawingml.chart+xml"/>
  <Override PartName="/ppt/theme/themeOverride17.xml" ContentType="application/vnd.openxmlformats-officedocument.themeOverride+xml"/>
  <Override PartName="/ppt/charts/chart19.xml" ContentType="application/vnd.openxmlformats-officedocument.drawingml.chart+xml"/>
  <Override PartName="/ppt/notesSlides/notesSlide7.xml" ContentType="application/vnd.openxmlformats-officedocument.presentationml.notesSlide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theme/themeOverride18.xml" ContentType="application/vnd.openxmlformats-officedocument.themeOverride+xml"/>
  <Override PartName="/ppt/notesSlides/notesSlide8.xml" ContentType="application/vnd.openxmlformats-officedocument.presentationml.notesSlide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notesSlides/notesSlide9.xml" ContentType="application/vnd.openxmlformats-officedocument.presentationml.notesSlide+xml"/>
  <Override PartName="/ppt/charts/chart24.xml" ContentType="application/vnd.openxmlformats-officedocument.drawingml.chart+xml"/>
  <Override PartName="/ppt/theme/themeOverride19.xml" ContentType="application/vnd.openxmlformats-officedocument.themeOverride+xml"/>
  <Override PartName="/ppt/notesSlides/notesSlide10.xml" ContentType="application/vnd.openxmlformats-officedocument.presentationml.notesSlide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theme/themeOverride20.xml" ContentType="application/vnd.openxmlformats-officedocument.themeOverr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5"/>
  </p:notesMasterIdLst>
  <p:handoutMasterIdLst>
    <p:handoutMasterId r:id="rId16"/>
  </p:handoutMasterIdLst>
  <p:sldIdLst>
    <p:sldId id="271" r:id="rId2"/>
    <p:sldId id="1272" r:id="rId3"/>
    <p:sldId id="1929" r:id="rId4"/>
    <p:sldId id="1877" r:id="rId5"/>
    <p:sldId id="1930" r:id="rId6"/>
    <p:sldId id="1931" r:id="rId7"/>
    <p:sldId id="1932" r:id="rId8"/>
    <p:sldId id="1933" r:id="rId9"/>
    <p:sldId id="1934" r:id="rId10"/>
    <p:sldId id="1935" r:id="rId11"/>
    <p:sldId id="1936" r:id="rId12"/>
    <p:sldId id="1937" r:id="rId13"/>
    <p:sldId id="1928" r:id="rId14"/>
  </p:sldIdLst>
  <p:sldSz cx="9144000" cy="6858000" type="screen4x3"/>
  <p:notesSz cx="9928225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" userDrawn="1">
          <p15:clr>
            <a:srgbClr val="A4A3A4"/>
          </p15:clr>
        </p15:guide>
        <p15:guide id="2" pos="5239" userDrawn="1">
          <p15:clr>
            <a:srgbClr val="A4A3A4"/>
          </p15:clr>
        </p15:guide>
        <p15:guide id="3" pos="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42">
          <p15:clr>
            <a:srgbClr val="A4A3A4"/>
          </p15:clr>
        </p15:guide>
        <p15:guide id="2" pos="3129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lexander Dvořáček" initials="advr" lastIdx="4" clrIdx="0"/>
  <p:cmAuthor id="1" name="Alena Opočenská" initials="AO" lastIdx="2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27F22"/>
    <a:srgbClr val="CEEAB0"/>
    <a:srgbClr val="6699FF"/>
    <a:srgbClr val="CCFF99"/>
    <a:srgbClr val="4E4E4E"/>
    <a:srgbClr val="000000"/>
    <a:srgbClr val="FFCC99"/>
    <a:srgbClr val="FF9999"/>
    <a:srgbClr val="CCECFF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233" autoAdjust="0"/>
    <p:restoredTop sz="95401" autoAdjust="0"/>
  </p:normalViewPr>
  <p:slideViewPr>
    <p:cSldViewPr>
      <p:cViewPr>
        <p:scale>
          <a:sx n="90" d="100"/>
          <a:sy n="90" d="100"/>
        </p:scale>
        <p:origin x="-762" y="-522"/>
      </p:cViewPr>
      <p:guideLst>
        <p:guide orient="horz" pos="28"/>
        <p:guide pos="5239"/>
        <p:guide pos="22"/>
      </p:guideLst>
    </p:cSldViewPr>
  </p:slideViewPr>
  <p:outlineViewPr>
    <p:cViewPr>
      <p:scale>
        <a:sx n="33" d="100"/>
        <a:sy n="33" d="100"/>
      </p:scale>
      <p:origin x="0" y="8952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howGuides="1">
      <p:cViewPr varScale="1">
        <p:scale>
          <a:sx n="114" d="100"/>
          <a:sy n="114" d="100"/>
        </p:scale>
        <p:origin x="-2130" y="-114"/>
      </p:cViewPr>
      <p:guideLst>
        <p:guide orient="horz" pos="2142"/>
        <p:guide pos="312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0.xml"/><Relationship Id="rId3" Type="http://schemas.openxmlformats.org/officeDocument/2006/relationships/slide" Target="slides/slide5.xml"/><Relationship Id="rId7" Type="http://schemas.openxmlformats.org/officeDocument/2006/relationships/slide" Target="slides/slide9.xml"/><Relationship Id="rId2" Type="http://schemas.openxmlformats.org/officeDocument/2006/relationships/slide" Target="slides/slide4.xml"/><Relationship Id="rId1" Type="http://schemas.openxmlformats.org/officeDocument/2006/relationships/slide" Target="slides/slide1.xml"/><Relationship Id="rId6" Type="http://schemas.openxmlformats.org/officeDocument/2006/relationships/slide" Target="slides/slide8.xml"/><Relationship Id="rId11" Type="http://schemas.openxmlformats.org/officeDocument/2006/relationships/slide" Target="slides/slide13.xml"/><Relationship Id="rId5" Type="http://schemas.openxmlformats.org/officeDocument/2006/relationships/slide" Target="slides/slide7.xml"/><Relationship Id="rId10" Type="http://schemas.openxmlformats.org/officeDocument/2006/relationships/slide" Target="slides/slide12.xml"/><Relationship Id="rId4" Type="http://schemas.openxmlformats.org/officeDocument/2006/relationships/slide" Target="slides/slide6.xml"/><Relationship Id="rId9" Type="http://schemas.openxmlformats.org/officeDocument/2006/relationships/slide" Target="slides/slide1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10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0.xlsx"/><Relationship Id="rId1" Type="http://schemas.openxmlformats.org/officeDocument/2006/relationships/themeOverride" Target="../theme/themeOverride10.xml"/></Relationships>
</file>

<file path=ppt/charts/_rels/chart1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1.xlsx"/><Relationship Id="rId1" Type="http://schemas.openxmlformats.org/officeDocument/2006/relationships/themeOverride" Target="../theme/themeOverride11.xml"/></Relationships>
</file>

<file path=ppt/charts/_rels/chart1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2.xlsx"/><Relationship Id="rId1" Type="http://schemas.openxmlformats.org/officeDocument/2006/relationships/themeOverride" Target="../theme/themeOverride12.xml"/></Relationships>
</file>

<file path=ppt/charts/_rels/chart1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3.xlsx"/><Relationship Id="rId1" Type="http://schemas.openxmlformats.org/officeDocument/2006/relationships/themeOverride" Target="../theme/themeOverride13.xml"/></Relationships>
</file>

<file path=ppt/charts/_rels/chart1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4.xlsx"/><Relationship Id="rId1" Type="http://schemas.openxmlformats.org/officeDocument/2006/relationships/themeOverride" Target="../theme/themeOverride14.xm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6.xlsx"/><Relationship Id="rId1" Type="http://schemas.openxmlformats.org/officeDocument/2006/relationships/themeOverride" Target="../theme/themeOverride15.xml"/></Relationships>
</file>

<file path=ppt/charts/_rels/chart1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7.xlsx"/><Relationship Id="rId1" Type="http://schemas.openxmlformats.org/officeDocument/2006/relationships/themeOverride" Target="../theme/themeOverride16.xml"/></Relationships>
</file>

<file path=ppt/charts/_rels/chart1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8.xlsx"/><Relationship Id="rId1" Type="http://schemas.openxmlformats.org/officeDocument/2006/relationships/themeOverride" Target="../theme/themeOverride17.xm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9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0.xlsx"/></Relationships>
</file>

<file path=ppt/charts/_rels/chart2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1.xlsx"/><Relationship Id="rId1" Type="http://schemas.openxmlformats.org/officeDocument/2006/relationships/themeOverride" Target="../theme/themeOverride18.xm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2.xlsx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3.xlsx"/></Relationships>
</file>

<file path=ppt/charts/_rels/chart2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4.xlsx"/><Relationship Id="rId1" Type="http://schemas.openxmlformats.org/officeDocument/2006/relationships/themeOverride" Target="../theme/themeOverride19.xm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5.xlsx"/></Relationships>
</file>

<file path=ppt/charts/_rels/chart2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6.xlsx"/><Relationship Id="rId1" Type="http://schemas.openxmlformats.org/officeDocument/2006/relationships/themeOverride" Target="../theme/themeOverride20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6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7.xlsx"/><Relationship Id="rId1" Type="http://schemas.openxmlformats.org/officeDocument/2006/relationships/themeOverride" Target="../theme/themeOverride7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8.xlsx"/><Relationship Id="rId1" Type="http://schemas.openxmlformats.org/officeDocument/2006/relationships/themeOverride" Target="../theme/themeOverride8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9.xlsx"/><Relationship Id="rId1" Type="http://schemas.openxmlformats.org/officeDocument/2006/relationships/themeOverride" Target="../theme/themeOverrid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Pohlaví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270440251572419"/>
          <c:y val="0.3056954735568248"/>
          <c:w val="0.5094339622641505"/>
          <c:h val="0.50086291028008845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dPt>
            <c:idx val="1"/>
            <c:bubble3D val="0"/>
            <c:spPr>
              <a:solidFill>
                <a:srgbClr val="BDE296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312-4CF4-A06C-4C4EC0D49194}"/>
              </c:ext>
            </c:extLst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700" b="0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>
                    <a:solidFill>
                      <a:schemeClr val="tx2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List1!$A$2:$A$3</c:f>
              <c:strCache>
                <c:ptCount val="2"/>
                <c:pt idx="0">
                  <c:v>Muži</c:v>
                </c:pt>
                <c:pt idx="1">
                  <c:v>Ženy</c:v>
                </c:pt>
              </c:strCache>
            </c:strRef>
          </c:cat>
          <c:val>
            <c:numRef>
              <c:f>List1!$B$2:$B$3</c:f>
              <c:numCache>
                <c:formatCode>###0.0%</c:formatCode>
                <c:ptCount val="2"/>
                <c:pt idx="0">
                  <c:v>0.50873858130531358</c:v>
                </c:pt>
                <c:pt idx="1">
                  <c:v>0.4912614186946857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1312-4CF4-A06C-4C4EC0D4919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6.2266787717070247E-2"/>
          <c:y val="0.90592623902353397"/>
          <c:w val="0.8697761340448914"/>
          <c:h val="6.3440642356112908E-2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1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Důvody konzumace nealkoholických</a:t>
            </a:r>
            <a:r>
              <a:rPr lang="cs-CZ" sz="11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nápojů během jídla</a:t>
            </a:r>
          </a:p>
          <a:p>
            <a:pPr>
              <a:defRPr/>
            </a:pPr>
            <a:r>
              <a:rPr lang="cs-CZ" sz="1000" b="0" i="1" u="none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Jen ti, kteří konzumují nápoje během jídla</a:t>
            </a:r>
            <a:endParaRPr lang="cs-CZ" sz="1000" b="0" i="1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16315335565190997"/>
          <c:y val="3.0282242421511168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7737611618954717"/>
          <c:y val="0.19823954826144069"/>
          <c:w val="0.41605083543174981"/>
          <c:h val="0.725872162050502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List1!$A$2:$A$10</c:f>
              <c:strCache>
                <c:ptCount val="9"/>
                <c:pt idx="0">
                  <c:v>Dělám to tak od dětství</c:v>
                </c:pt>
                <c:pt idx="1">
                  <c:v>Pro lepší strávení jídla</c:v>
                </c:pt>
                <c:pt idx="2">
                  <c:v>Řídím se druhem jídla, které jím</c:v>
                </c:pt>
                <c:pt idx="3">
                  <c:v>Je to zdravé</c:v>
                </c:pt>
                <c:pt idx="4">
                  <c:v>Dělá to tak můj partner/partnerka</c:v>
                </c:pt>
                <c:pt idx="5">
                  <c:v>Poradil mi to někdo blízký, rodina</c:v>
                </c:pt>
                <c:pt idx="6">
                  <c:v>Poradil mi to lékař</c:v>
                </c:pt>
                <c:pt idx="7">
                  <c:v>Jiná odpověď</c:v>
                </c:pt>
                <c:pt idx="8">
                  <c:v>Nevím, neřeším to</c:v>
                </c:pt>
              </c:strCache>
            </c:strRef>
          </c:cat>
          <c:val>
            <c:numRef>
              <c:f>List1!$B$2:$B$10</c:f>
              <c:numCache>
                <c:formatCode>###0.0%</c:formatCode>
                <c:ptCount val="9"/>
                <c:pt idx="0">
                  <c:v>0.40685638779439093</c:v>
                </c:pt>
                <c:pt idx="1">
                  <c:v>0.34555605386125732</c:v>
                </c:pt>
                <c:pt idx="2">
                  <c:v>0.26629560877124431</c:v>
                </c:pt>
                <c:pt idx="3">
                  <c:v>3.0446303746805885E-2</c:v>
                </c:pt>
                <c:pt idx="4">
                  <c:v>2.5045686939307185E-2</c:v>
                </c:pt>
                <c:pt idx="5">
                  <c:v>2.3000017382818386E-2</c:v>
                </c:pt>
                <c:pt idx="6">
                  <c:v>1.1274389885617775E-2</c:v>
                </c:pt>
                <c:pt idx="7">
                  <c:v>5.4980674240635796E-2</c:v>
                </c:pt>
                <c:pt idx="8">
                  <c:v>0.23099210193131076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64926976"/>
        <c:axId val="188008704"/>
      </c:barChart>
      <c:catAx>
        <c:axId val="16492697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88008704"/>
        <c:crosses val="autoZero"/>
        <c:auto val="1"/>
        <c:lblAlgn val="ctr"/>
        <c:lblOffset val="100"/>
        <c:noMultiLvlLbl val="0"/>
      </c:catAx>
      <c:valAx>
        <c:axId val="188008704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64926976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52077952998994093"/>
          <c:y val="5.2576079976832897E-2"/>
          <c:w val="0.37264741499024279"/>
          <c:h val="0.8715356907528883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Pt>
            <c:idx val="10"/>
            <c:invertIfNegative val="0"/>
            <c:bubble3D val="0"/>
            <c:spPr>
              <a:solidFill>
                <a:srgbClr val="FFFFFF">
                  <a:lumMod val="6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951-42A5-BB8E-1BC13CF81637}"/>
              </c:ext>
            </c:extLst>
          </c:dPt>
          <c:dPt>
            <c:idx val="1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D951-42A5-BB8E-1BC13CF81637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List1!$A$2:$A$12</c:f>
              <c:strCache>
                <c:ptCount val="11"/>
                <c:pt idx="0">
                  <c:v>Dělám to tak od dětství</c:v>
                </c:pt>
                <c:pt idx="1">
                  <c:v>Pro lepší strávení jídla</c:v>
                </c:pt>
                <c:pt idx="2">
                  <c:v>Řídím se druhem jídla, které jsem jedl/a</c:v>
                </c:pt>
                <c:pt idx="3">
                  <c:v>Je to zdravé</c:v>
                </c:pt>
                <c:pt idx="4">
                  <c:v>Dělá to tak můj partner/partnerka</c:v>
                </c:pt>
                <c:pt idx="5">
                  <c:v>Mám žízeň</c:v>
                </c:pt>
                <c:pt idx="6">
                  <c:v>Poradil mi to někdo blízký, rodina</c:v>
                </c:pt>
                <c:pt idx="7">
                  <c:v>Zapití jídla</c:v>
                </c:pt>
                <c:pt idx="8">
                  <c:v>Nemám potřebu pít</c:v>
                </c:pt>
                <c:pt idx="9">
                  <c:v>Jiná odpověď</c:v>
                </c:pt>
                <c:pt idx="10">
                  <c:v>Nevím, neřeším to</c:v>
                </c:pt>
              </c:strCache>
            </c:strRef>
          </c:cat>
          <c:val>
            <c:numRef>
              <c:f>List1!$B$2:$B$12</c:f>
              <c:numCache>
                <c:formatCode>###0.0%</c:formatCode>
                <c:ptCount val="11"/>
                <c:pt idx="0">
                  <c:v>0.3604231454449815</c:v>
                </c:pt>
                <c:pt idx="1">
                  <c:v>0.28515943013403616</c:v>
                </c:pt>
                <c:pt idx="2">
                  <c:v>0.20648573132759779</c:v>
                </c:pt>
                <c:pt idx="3">
                  <c:v>6.8084695545547136E-2</c:v>
                </c:pt>
                <c:pt idx="4">
                  <c:v>2.0547079798880184E-2</c:v>
                </c:pt>
                <c:pt idx="5">
                  <c:v>1.8042915919503574E-2</c:v>
                </c:pt>
                <c:pt idx="6">
                  <c:v>1.7080395434157368E-2</c:v>
                </c:pt>
                <c:pt idx="7">
                  <c:v>1.5266979727659637E-2</c:v>
                </c:pt>
                <c:pt idx="8">
                  <c:v>3.1301125922805293E-3</c:v>
                </c:pt>
                <c:pt idx="9">
                  <c:v>2.5029301057121665E-2</c:v>
                </c:pt>
                <c:pt idx="10">
                  <c:v>0.27393505217099423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53971456"/>
        <c:axId val="187984128"/>
      </c:barChart>
      <c:catAx>
        <c:axId val="25397145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87984128"/>
        <c:crosses val="autoZero"/>
        <c:auto val="1"/>
        <c:lblAlgn val="ctr"/>
        <c:lblOffset val="100"/>
        <c:noMultiLvlLbl val="0"/>
      </c:catAx>
      <c:valAx>
        <c:axId val="187984128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53971456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52077952998994093"/>
          <c:y val="5.2576079976832897E-2"/>
          <c:w val="0.37264741499024279"/>
          <c:h val="0.8715356907528883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Pt>
            <c:idx val="8"/>
            <c:invertIfNegative val="0"/>
            <c:bubble3D val="0"/>
            <c:spPr>
              <a:solidFill>
                <a:srgbClr val="FFFFFF">
                  <a:lumMod val="6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0AE-4803-9149-51861860D463}"/>
              </c:ext>
            </c:extLst>
          </c:dPt>
          <c:dPt>
            <c:idx val="11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90AE-4803-9149-51861860D463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List1!$A$2:$A$10</c:f>
              <c:strCache>
                <c:ptCount val="9"/>
                <c:pt idx="0">
                  <c:v>Pro lepší strávení jídla</c:v>
                </c:pt>
                <c:pt idx="1">
                  <c:v>Řídím se druhem jídla, které jsem jedl/a</c:v>
                </c:pt>
                <c:pt idx="2">
                  <c:v>Dělám to tak od dětství</c:v>
                </c:pt>
                <c:pt idx="3">
                  <c:v>Dělá to tak můj partner/partnerka</c:v>
                </c:pt>
                <c:pt idx="4">
                  <c:v>Je to zdravé</c:v>
                </c:pt>
                <c:pt idx="5">
                  <c:v>Poradil mi to lékař</c:v>
                </c:pt>
                <c:pt idx="6">
                  <c:v>Nemám potřebu pít</c:v>
                </c:pt>
                <c:pt idx="7">
                  <c:v>Jiná odpověď</c:v>
                </c:pt>
                <c:pt idx="8">
                  <c:v>Nevím, neřeším to</c:v>
                </c:pt>
              </c:strCache>
            </c:strRef>
          </c:cat>
          <c:val>
            <c:numRef>
              <c:f>List1!$B$2:$B$10</c:f>
              <c:numCache>
                <c:formatCode>###0.0%</c:formatCode>
                <c:ptCount val="9"/>
                <c:pt idx="0">
                  <c:v>0.28848738568623811</c:v>
                </c:pt>
                <c:pt idx="1">
                  <c:v>0.21324270623291303</c:v>
                </c:pt>
                <c:pt idx="2">
                  <c:v>0.13886411674131735</c:v>
                </c:pt>
                <c:pt idx="3">
                  <c:v>0.11873688263200365</c:v>
                </c:pt>
                <c:pt idx="4">
                  <c:v>2.999954769081303E-2</c:v>
                </c:pt>
                <c:pt idx="5">
                  <c:v>1.4679496202535587E-2</c:v>
                </c:pt>
                <c:pt idx="6">
                  <c:v>8.7204468584059901E-3</c:v>
                </c:pt>
                <c:pt idx="7">
                  <c:v>8.2471648080731513E-2</c:v>
                </c:pt>
                <c:pt idx="8">
                  <c:v>0.36298549493574939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54536704"/>
        <c:axId val="188012736"/>
      </c:barChart>
      <c:catAx>
        <c:axId val="25453670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88012736"/>
        <c:crosses val="autoZero"/>
        <c:auto val="1"/>
        <c:lblAlgn val="ctr"/>
        <c:lblOffset val="100"/>
        <c:noMultiLvlLbl val="0"/>
      </c:catAx>
      <c:valAx>
        <c:axId val="18801273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54536704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9184391628721902"/>
          <c:y val="5.2576079976832897E-2"/>
          <c:w val="0.40158302869296464"/>
          <c:h val="0.8715356907528883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Pt>
            <c:idx val="8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805C-4BC7-BEAC-AFAD7D0C09BE}"/>
              </c:ext>
            </c:extLst>
          </c:dPt>
          <c:dPt>
            <c:idx val="11"/>
            <c:invertIfNegative val="0"/>
            <c:bubble3D val="0"/>
            <c:spPr>
              <a:solidFill>
                <a:srgbClr val="FFFFFF">
                  <a:lumMod val="6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805C-4BC7-BEAC-AFAD7D0C09BE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List1!$A$2:$A$13</c:f>
              <c:strCache>
                <c:ptCount val="12"/>
                <c:pt idx="0">
                  <c:v>Pro lepší strávení jídla</c:v>
                </c:pt>
                <c:pt idx="1">
                  <c:v>Dělám to tak od dětství</c:v>
                </c:pt>
                <c:pt idx="2">
                  <c:v>Řídím se druhem jídla, které jsem jedl/a</c:v>
                </c:pt>
                <c:pt idx="3">
                  <c:v>Je to zdravé</c:v>
                </c:pt>
                <c:pt idx="4">
                  <c:v>Mám žízeň</c:v>
                </c:pt>
                <c:pt idx="5">
                  <c:v>Dělá to tak můj partner/partnerka</c:v>
                </c:pt>
                <c:pt idx="6">
                  <c:v>Poradil mi to někdo blízký, rodina</c:v>
                </c:pt>
                <c:pt idx="7">
                  <c:v>Poradil mi to lékař</c:v>
                </c:pt>
                <c:pt idx="8">
                  <c:v>Zapití jídla</c:v>
                </c:pt>
                <c:pt idx="9">
                  <c:v>Nemám potřebu pít</c:v>
                </c:pt>
                <c:pt idx="10">
                  <c:v>Jiná odpověď</c:v>
                </c:pt>
                <c:pt idx="11">
                  <c:v>Nevím, neřeším to</c:v>
                </c:pt>
              </c:strCache>
            </c:strRef>
          </c:cat>
          <c:val>
            <c:numRef>
              <c:f>List1!$B$2:$B$13</c:f>
              <c:numCache>
                <c:formatCode>0%</c:formatCode>
                <c:ptCount val="12"/>
                <c:pt idx="0">
                  <c:v>0.22816426346693944</c:v>
                </c:pt>
                <c:pt idx="1">
                  <c:v>0.18890879273952257</c:v>
                </c:pt>
                <c:pt idx="2">
                  <c:v>0.17800018461402856</c:v>
                </c:pt>
                <c:pt idx="3">
                  <c:v>0.10663356978748932</c:v>
                </c:pt>
                <c:pt idx="4">
                  <c:v>5.9578726385526824E-2</c:v>
                </c:pt>
                <c:pt idx="5">
                  <c:v>2.5422908000418534E-2</c:v>
                </c:pt>
                <c:pt idx="6">
                  <c:v>2.3573897022921071E-2</c:v>
                </c:pt>
                <c:pt idx="7">
                  <c:v>1.0073911985580277E-2</c:v>
                </c:pt>
                <c:pt idx="8">
                  <c:v>0</c:v>
                </c:pt>
                <c:pt idx="9">
                  <c:v>0</c:v>
                </c:pt>
                <c:pt idx="10">
                  <c:v>1.561684586285416E-2</c:v>
                </c:pt>
                <c:pt idx="11">
                  <c:v>0.39194677288856578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54612992"/>
        <c:axId val="188012160"/>
      </c:barChart>
      <c:catAx>
        <c:axId val="2546129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88012160"/>
        <c:crosses val="autoZero"/>
        <c:auto val="1"/>
        <c:lblAlgn val="ctr"/>
        <c:lblOffset val="100"/>
        <c:noMultiLvlLbl val="0"/>
      </c:catAx>
      <c:valAx>
        <c:axId val="188012160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54612992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52077952998994093"/>
          <c:y val="5.2576079976832897E-2"/>
          <c:w val="0.37264741499024279"/>
          <c:h val="0.8715356907528883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C00000"/>
            </a:solidFill>
          </c:spPr>
          <c:invertIfNegative val="0"/>
          <c:dPt>
            <c:idx val="6"/>
            <c:invertIfNegative val="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9096-4ED1-8585-820020CAAC26}"/>
              </c:ext>
            </c:extLst>
          </c:dPt>
          <c:dPt>
            <c:idx val="7"/>
            <c:invertIfNegative val="0"/>
            <c:bubble3D val="0"/>
            <c:spPr>
              <a:solidFill>
                <a:srgbClr val="FFFFFF">
                  <a:lumMod val="6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9096-4ED1-8585-820020CAAC26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List1!$A$2:$A$9</c:f>
              <c:strCache>
                <c:ptCount val="8"/>
                <c:pt idx="0">
                  <c:v>Je to zdravé</c:v>
                </c:pt>
                <c:pt idx="1">
                  <c:v>Pro lepší strávení jídla</c:v>
                </c:pt>
                <c:pt idx="2">
                  <c:v>Nemám potřebu pít</c:v>
                </c:pt>
                <c:pt idx="3">
                  <c:v>Dělám to tak od dětství</c:v>
                </c:pt>
                <c:pt idx="4">
                  <c:v>Řídím se druhem jídla, které jsem jedl/a</c:v>
                </c:pt>
                <c:pt idx="5">
                  <c:v>Poradil mi to lékař</c:v>
                </c:pt>
                <c:pt idx="6">
                  <c:v>Poradil mi to někdo blízký, rodina</c:v>
                </c:pt>
                <c:pt idx="7">
                  <c:v>Nevím, neřeším to</c:v>
                </c:pt>
              </c:strCache>
            </c:strRef>
          </c:cat>
          <c:val>
            <c:numRef>
              <c:f>List1!$B$2:$B$9</c:f>
              <c:numCache>
                <c:formatCode>###0.0%</c:formatCode>
                <c:ptCount val="8"/>
                <c:pt idx="0">
                  <c:v>0.18919535543875315</c:v>
                </c:pt>
                <c:pt idx="1">
                  <c:v>0.18507136272992455</c:v>
                </c:pt>
                <c:pt idx="2">
                  <c:v>0.16073944361061521</c:v>
                </c:pt>
                <c:pt idx="3">
                  <c:v>0.10000429145145792</c:v>
                </c:pt>
                <c:pt idx="4">
                  <c:v>5.9584918742239992E-2</c:v>
                </c:pt>
                <c:pt idx="5">
                  <c:v>3.0990961828327047E-2</c:v>
                </c:pt>
                <c:pt idx="6">
                  <c:v>3.0498730525435277E-2</c:v>
                </c:pt>
                <c:pt idx="7">
                  <c:v>0.42457446551148903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54823424"/>
        <c:axId val="253486784"/>
      </c:barChart>
      <c:catAx>
        <c:axId val="25482342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53486784"/>
        <c:crosses val="autoZero"/>
        <c:auto val="1"/>
        <c:lblAlgn val="ctr"/>
        <c:lblOffset val="100"/>
        <c:noMultiLvlLbl val="0"/>
      </c:catAx>
      <c:valAx>
        <c:axId val="253486784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54823424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100" dirty="0"/>
              <a:t>Řešíte obvykle to, jaký nápoj je vhodné si dát k nějakému jídlu</a:t>
            </a:r>
            <a:r>
              <a:rPr lang="cs-CZ" sz="1100" baseline="0" dirty="0"/>
              <a:t>?</a:t>
            </a:r>
            <a:endParaRPr lang="en-US" sz="1100" dirty="0"/>
          </a:p>
        </c:rich>
      </c:tx>
      <c:layout>
        <c:manualLayout>
          <c:xMode val="edge"/>
          <c:yMode val="edge"/>
          <c:x val="0.13382902216988893"/>
          <c:y val="1.964799457405932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970301279655798"/>
          <c:y val="0.23150040750250164"/>
          <c:w val="0.43899465715930552"/>
          <c:h val="0.53795652192747134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rgbClr val="527F2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65-48CD-840A-9A0F442A44F2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65-48CD-840A-9A0F442A44F2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265-48CD-840A-9A0F442A44F2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265-48CD-840A-9A0F442A44F2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265-48CD-840A-9A0F442A44F2}"/>
              </c:ext>
            </c:extLst>
          </c:dPt>
          <c:dPt>
            <c:idx val="5"/>
            <c:bubble3D val="0"/>
            <c:spPr>
              <a:solidFill>
                <a:srgbClr val="CC99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265-48CD-840A-9A0F442A44F2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Ano, ale jen v případě určitých jídel</c:v>
                </c:pt>
                <c:pt idx="2">
                  <c:v>Ne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0.17367306443646224</c:v>
                </c:pt>
                <c:pt idx="1">
                  <c:v>0.40074605883303493</c:v>
                </c:pt>
                <c:pt idx="2">
                  <c:v>0.42558087673050216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265-48CD-840A-9A0F442A4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67872837361505289"/>
          <c:y val="0.26722169930709105"/>
          <c:w val="0.29345148518851433"/>
          <c:h val="0.51272076146344447"/>
        </c:manualLayout>
      </c:layout>
      <c:overlay val="0"/>
      <c:txPr>
        <a:bodyPr/>
        <a:lstStyle/>
        <a:p>
          <a:pPr>
            <a:defRPr sz="11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1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Důvody řešení</a:t>
            </a:r>
            <a:r>
              <a:rPr lang="cs-CZ" sz="11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výběru nápoje k jídlu </a:t>
            </a:r>
          </a:p>
          <a:p>
            <a:pPr>
              <a:defRPr/>
            </a:pPr>
            <a:r>
              <a:rPr lang="cs-CZ" sz="1000" b="0" i="1" u="none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Jen ti, kteří řeší výběr nápoje</a:t>
            </a:r>
            <a:endParaRPr lang="cs-CZ" sz="1000" b="0" i="1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18073975889733529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7737611618954717"/>
          <c:y val="0.19823954826144069"/>
          <c:w val="0.41605083543174981"/>
          <c:h val="0.725872162050502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11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11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11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List1!$A$2:$A$6</c:f>
              <c:strCache>
                <c:ptCount val="5"/>
                <c:pt idx="0">
                  <c:v>Hodí se k danému jídlu</c:v>
                </c:pt>
                <c:pt idx="1">
                  <c:v>Chutná mi</c:v>
                </c:pt>
                <c:pt idx="2">
                  <c:v>Ze zvyku, jsem zvyklý/á na daný nápoj</c:v>
                </c:pt>
                <c:pt idx="3">
                  <c:v>Pro dobré zažívání, trávení</c:v>
                </c:pt>
                <c:pt idx="4">
                  <c:v>Ze zdravotních důvodů</c:v>
                </c:pt>
              </c:strCache>
            </c:strRef>
          </c:cat>
          <c:val>
            <c:numRef>
              <c:f>List1!$B$2:$B$6</c:f>
              <c:numCache>
                <c:formatCode>###0.0%</c:formatCode>
                <c:ptCount val="5"/>
                <c:pt idx="0">
                  <c:v>0.66968463011719781</c:v>
                </c:pt>
                <c:pt idx="1">
                  <c:v>0.45443567975427002</c:v>
                </c:pt>
                <c:pt idx="2">
                  <c:v>0.39820265333996885</c:v>
                </c:pt>
                <c:pt idx="3">
                  <c:v>0.36660585554096525</c:v>
                </c:pt>
                <c:pt idx="4">
                  <c:v>9.72481441520055E-2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53968384"/>
        <c:axId val="164066368"/>
      </c:barChart>
      <c:catAx>
        <c:axId val="2539683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64066368"/>
        <c:crosses val="autoZero"/>
        <c:auto val="1"/>
        <c:lblAlgn val="ctr"/>
        <c:lblOffset val="100"/>
        <c:noMultiLvlLbl val="0"/>
      </c:catAx>
      <c:valAx>
        <c:axId val="164066368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53968384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Nejoblíbenější</a:t>
            </a:r>
            <a:r>
              <a:rPr lang="cs-CZ" sz="11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kombinace jídla </a:t>
            </a:r>
            <a:br>
              <a:rPr lang="cs-CZ" sz="11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cs-CZ" sz="11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a </a:t>
            </a:r>
            <a:r>
              <a:rPr lang="cs-CZ" sz="1100" b="1" u="sng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alkoholického</a:t>
            </a:r>
            <a:r>
              <a:rPr lang="cs-CZ" sz="11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nápoje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000" b="0" i="1" baseline="0" dirty="0">
                <a:effectLst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Jen ti, kteří alespoň někdy pijí k jídlu alkoholický nápoj</a:t>
            </a:r>
            <a:endParaRPr lang="cs-CZ" sz="1000" dirty="0">
              <a:effectLst/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endParaRPr lang="cs-CZ" sz="11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17556718736231747"/>
          <c:y val="9.3776305856435246E-3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7779872952998568"/>
          <c:y val="0.17595712135250616"/>
          <c:w val="0.31562812076581703"/>
          <c:h val="0.7825747129791077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Pt>
            <c:idx val="17"/>
            <c:invertIfNegative val="0"/>
            <c:bubble3D val="0"/>
            <c:spPr>
              <a:solidFill>
                <a:srgbClr val="FFFFFF">
                  <a:lumMod val="6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229-44C3-B0F8-03A0DC372AA7}"/>
              </c:ext>
            </c:extLst>
          </c:dPt>
          <c:dLbls>
            <c:dLbl>
              <c:idx val="13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7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List1!$A$2:$A$19</c:f>
              <c:strCache>
                <c:ptCount val="18"/>
                <c:pt idx="0">
                  <c:v>Vepřo knedlo zelo + pivo</c:v>
                </c:pt>
                <c:pt idx="1">
                  <c:v>Ryba + víno</c:v>
                </c:pt>
                <c:pt idx="2">
                  <c:v>Kachna, husa + pivo</c:v>
                </c:pt>
                <c:pt idx="3">
                  <c:v>Guláš + pivo</c:v>
                </c:pt>
                <c:pt idx="4">
                  <c:v>Italské jídlo (těstoviny, rizoto, pizza) + víno</c:v>
                </c:pt>
                <c:pt idx="5">
                  <c:v>Vepřové maso + pivo</c:v>
                </c:pt>
                <c:pt idx="6">
                  <c:v>Sýr + víno</c:v>
                </c:pt>
                <c:pt idx="7">
                  <c:v>Klobásy, uzeniny + pivo</c:v>
                </c:pt>
                <c:pt idx="8">
                  <c:v>Pivo + cokoliv</c:v>
                </c:pt>
                <c:pt idx="9">
                  <c:v>Řízek + pivo</c:v>
                </c:pt>
                <c:pt idx="10">
                  <c:v>Tatarák + pivo</c:v>
                </c:pt>
                <c:pt idx="11">
                  <c:v>Grilované maso, steak + pivo</c:v>
                </c:pt>
                <c:pt idx="12">
                  <c:v>Tučné jídlo + pivo</c:v>
                </c:pt>
                <c:pt idx="13">
                  <c:v>Zvěřina + víno</c:v>
                </c:pt>
                <c:pt idx="14">
                  <c:v>Bramborák + pivo</c:v>
                </c:pt>
                <c:pt idx="15">
                  <c:v>Steak, hovězí maso + víno</c:v>
                </c:pt>
                <c:pt idx="16">
                  <c:v>Jiná odpověď</c:v>
                </c:pt>
                <c:pt idx="17">
                  <c:v>Nevím</c:v>
                </c:pt>
              </c:strCache>
            </c:strRef>
          </c:cat>
          <c:val>
            <c:numRef>
              <c:f>List1!$B$2:$B$19</c:f>
              <c:numCache>
                <c:formatCode>0%</c:formatCode>
                <c:ptCount val="18"/>
                <c:pt idx="0">
                  <c:v>0.26362690671039862</c:v>
                </c:pt>
                <c:pt idx="1">
                  <c:v>0.14646803972037517</c:v>
                </c:pt>
                <c:pt idx="2">
                  <c:v>0.14371444859873261</c:v>
                </c:pt>
                <c:pt idx="3">
                  <c:v>0.12622146837922707</c:v>
                </c:pt>
                <c:pt idx="4">
                  <c:v>0.12441306568585615</c:v>
                </c:pt>
                <c:pt idx="5">
                  <c:v>0.11283599347183974</c:v>
                </c:pt>
                <c:pt idx="6">
                  <c:v>0.10492175186854681</c:v>
                </c:pt>
                <c:pt idx="7">
                  <c:v>9.0916244581333364E-2</c:v>
                </c:pt>
                <c:pt idx="8">
                  <c:v>8.5469313987633008E-2</c:v>
                </c:pt>
                <c:pt idx="9">
                  <c:v>6.9958161579465092E-2</c:v>
                </c:pt>
                <c:pt idx="10">
                  <c:v>5.6269351172479221E-2</c:v>
                </c:pt>
                <c:pt idx="11">
                  <c:v>4.8645959127674207E-2</c:v>
                </c:pt>
                <c:pt idx="12">
                  <c:v>4.5934707208039327E-2</c:v>
                </c:pt>
                <c:pt idx="13">
                  <c:v>3.9562001922236509E-2</c:v>
                </c:pt>
                <c:pt idx="14">
                  <c:v>3.8850215952202935E-2</c:v>
                </c:pt>
                <c:pt idx="15">
                  <c:v>3.6002591308370184E-2</c:v>
                </c:pt>
                <c:pt idx="16">
                  <c:v>4.7482784614695212E-2</c:v>
                </c:pt>
                <c:pt idx="17">
                  <c:v>0.17937558607252768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60464128"/>
        <c:axId val="238219200"/>
      </c:barChart>
      <c:catAx>
        <c:axId val="26046412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6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38219200"/>
        <c:crosses val="autoZero"/>
        <c:auto val="1"/>
        <c:lblAlgn val="ctr"/>
        <c:lblOffset val="100"/>
        <c:noMultiLvlLbl val="0"/>
      </c:catAx>
      <c:valAx>
        <c:axId val="238219200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60464128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1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Nejoblíbenější</a:t>
            </a:r>
            <a:r>
              <a:rPr lang="cs-CZ" sz="11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kombinace jídla </a:t>
            </a:r>
            <a:br>
              <a:rPr lang="cs-CZ" sz="11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cs-CZ" sz="11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a </a:t>
            </a:r>
            <a:r>
              <a:rPr lang="cs-CZ" sz="1100" b="1" u="sng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nealkoholického</a:t>
            </a:r>
            <a:r>
              <a:rPr lang="cs-CZ" sz="11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nápoje</a:t>
            </a:r>
            <a:endParaRPr lang="cs-CZ" sz="11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22794724911321632"/>
          <c:y val="1.518463767705084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7779872952998568"/>
          <c:y val="0.17595712135250616"/>
          <c:w val="0.31562812076581703"/>
          <c:h val="0.78257471297910774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Pt>
            <c:idx val="15"/>
            <c:invertIfNegative val="0"/>
            <c:bubble3D val="0"/>
            <c:spPr>
              <a:solidFill>
                <a:srgbClr val="FFFFFF">
                  <a:lumMod val="6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B5C-44EC-A343-576AED6CDCAE}"/>
              </c:ext>
            </c:extLst>
          </c:dPt>
          <c:dLbls>
            <c:dLbl>
              <c:idx val="13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7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7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List1!$A$2:$A$17</c:f>
              <c:strCache>
                <c:ptCount val="16"/>
                <c:pt idx="0">
                  <c:v>Voda + jakékoliv jídlo</c:v>
                </c:pt>
                <c:pt idx="1">
                  <c:v>Voda + zdravé jídlo (salát, ryba)</c:v>
                </c:pt>
                <c:pt idx="2">
                  <c:v>Kolové nápoje + nezdravé jídlo (hamburger, hranolky, apod.)</c:v>
                </c:pt>
                <c:pt idx="3">
                  <c:v>Voda + italské jídlo (pizza, těstoviny, rizoto)</c:v>
                </c:pt>
                <c:pt idx="4">
                  <c:v>Čaj + slané jídlo</c:v>
                </c:pt>
                <c:pt idx="5">
                  <c:v>Voda + nezdravé jídlo</c:v>
                </c:pt>
                <c:pt idx="6">
                  <c:v>Čaj + sladké jídlo</c:v>
                </c:pt>
                <c:pt idx="7">
                  <c:v>Mléko + sladké jídlo</c:v>
                </c:pt>
                <c:pt idx="8">
                  <c:v>Mléko + slané jídlo</c:v>
                </c:pt>
                <c:pt idx="9">
                  <c:v>Voda + tradiční jídlo (svíčková, omáčky atd.)</c:v>
                </c:pt>
                <c:pt idx="10">
                  <c:v>Voda + sladké jídlo</c:v>
                </c:pt>
                <c:pt idx="11">
                  <c:v>Čaj + snídaně</c:v>
                </c:pt>
                <c:pt idx="12">
                  <c:v>Káva + dezert/sladké</c:v>
                </c:pt>
                <c:pt idx="13">
                  <c:v>Limonáda/šťáva + tradiční jídlo</c:v>
                </c:pt>
                <c:pt idx="14">
                  <c:v>Jiná odpověď</c:v>
                </c:pt>
                <c:pt idx="15">
                  <c:v>Nevím</c:v>
                </c:pt>
              </c:strCache>
            </c:strRef>
          </c:cat>
          <c:val>
            <c:numRef>
              <c:f>List1!$B$2:$B$17</c:f>
              <c:numCache>
                <c:formatCode>###0.0%</c:formatCode>
                <c:ptCount val="16"/>
                <c:pt idx="0">
                  <c:v>0.17822525990755719</c:v>
                </c:pt>
                <c:pt idx="1">
                  <c:v>0.14709355683830239</c:v>
                </c:pt>
                <c:pt idx="2">
                  <c:v>0.13585319613221936</c:v>
                </c:pt>
                <c:pt idx="3">
                  <c:v>7.2086488779577476E-2</c:v>
                </c:pt>
                <c:pt idx="4">
                  <c:v>6.8346915435616495E-2</c:v>
                </c:pt>
                <c:pt idx="5">
                  <c:v>6.4066580845214285E-2</c:v>
                </c:pt>
                <c:pt idx="6">
                  <c:v>6.1756980811957227E-2</c:v>
                </c:pt>
                <c:pt idx="7">
                  <c:v>4.5991302533181344E-2</c:v>
                </c:pt>
                <c:pt idx="8">
                  <c:v>4.4477383723868016E-2</c:v>
                </c:pt>
                <c:pt idx="9">
                  <c:v>4.3080614277625794E-2</c:v>
                </c:pt>
                <c:pt idx="10">
                  <c:v>3.9436516532418073E-2</c:v>
                </c:pt>
                <c:pt idx="11">
                  <c:v>2.8568686957566213E-2</c:v>
                </c:pt>
                <c:pt idx="12">
                  <c:v>2.8506278358739326E-2</c:v>
                </c:pt>
                <c:pt idx="13">
                  <c:v>2.4815883441515765E-2</c:v>
                </c:pt>
                <c:pt idx="14">
                  <c:v>0.11832781790820468</c:v>
                </c:pt>
                <c:pt idx="15">
                  <c:v>0.39848978321077361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54611456"/>
        <c:axId val="238221504"/>
      </c:barChart>
      <c:catAx>
        <c:axId val="25461145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6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238221504"/>
        <c:crosses val="autoZero"/>
        <c:auto val="1"/>
        <c:lblAlgn val="ctr"/>
        <c:lblOffset val="100"/>
        <c:noMultiLvlLbl val="0"/>
      </c:catAx>
      <c:valAx>
        <c:axId val="238221504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54611456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900"/>
            </a:pPr>
            <a:r>
              <a:rPr lang="cs-CZ" sz="900" dirty="0"/>
              <a:t>Pití alkoholu k jídlu</a:t>
            </a:r>
            <a:endParaRPr lang="en-US" sz="900" dirty="0"/>
          </a:p>
        </c:rich>
      </c:tx>
      <c:layout>
        <c:manualLayout>
          <c:xMode val="edge"/>
          <c:yMode val="edge"/>
          <c:x val="0.1245463467022183"/>
          <c:y val="1.964806940642959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1406295986605792E-2"/>
          <c:y val="0.24865987112543053"/>
          <c:w val="0.52737634414889578"/>
          <c:h val="0.68319208219288763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rgbClr val="527F2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65-48CD-840A-9A0F442A44F2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65-48CD-840A-9A0F442A44F2}"/>
              </c:ext>
            </c:extLst>
          </c:dPt>
          <c:dPt>
            <c:idx val="2"/>
            <c:bubble3D val="0"/>
            <c:spPr>
              <a:solidFill>
                <a:schemeClr val="bg1">
                  <a:lumMod val="6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265-48CD-840A-9A0F442A44F2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265-48CD-840A-9A0F442A44F2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265-48CD-840A-9A0F442A44F2}"/>
              </c:ext>
            </c:extLst>
          </c:dPt>
          <c:dPt>
            <c:idx val="5"/>
            <c:bubble3D val="0"/>
            <c:spPr>
              <a:solidFill>
                <a:srgbClr val="CC99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265-48CD-840A-9A0F442A44F2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>
                    <a:solidFill>
                      <a:schemeClr val="bg1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List1!$A$2:$A$3</c:f>
              <c:strCache>
                <c:ptCount val="2"/>
                <c:pt idx="0">
                  <c:v>Ano</c:v>
                </c:pt>
                <c:pt idx="1">
                  <c:v>Ne</c:v>
                </c:pt>
              </c:strCache>
            </c:strRef>
          </c:cat>
          <c:val>
            <c:numRef>
              <c:f>List1!$B$2:$B$3</c:f>
              <c:numCache>
                <c:formatCode>###0.0%</c:formatCode>
                <c:ptCount val="2"/>
                <c:pt idx="0">
                  <c:v>0.63727161793083609</c:v>
                </c:pt>
                <c:pt idx="1">
                  <c:v>0.36272838206916269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265-48CD-840A-9A0F442A4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68896755136368859"/>
          <c:y val="0.3396090459645898"/>
          <c:w val="0.28254341135585326"/>
          <c:h val="0.51608880578925576"/>
        </c:manualLayout>
      </c:layout>
      <c:overlay val="0"/>
    </c:legend>
    <c:plotVisOnly val="1"/>
    <c:dispBlanksAs val="zero"/>
    <c:showDLblsOverMax val="0"/>
  </c:chart>
  <c:txPr>
    <a:bodyPr/>
    <a:lstStyle/>
    <a:p>
      <a:pPr>
        <a:defRPr sz="800"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Věk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3.7440586311665851E-2"/>
          <c:y val="0.23145450568678916"/>
          <c:w val="0.92702783585538362"/>
          <c:h val="0.550087021888338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List1!$A$2:$A$4</c:f>
              <c:strCache>
                <c:ptCount val="3"/>
                <c:pt idx="0">
                  <c:v>18-35</c:v>
                </c:pt>
                <c:pt idx="1">
                  <c:v>36-55</c:v>
                </c:pt>
                <c:pt idx="2">
                  <c:v>56 a více let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0.372944734454494</c:v>
                </c:pt>
                <c:pt idx="1">
                  <c:v>0.41440047616851111</c:v>
                </c:pt>
                <c:pt idx="2">
                  <c:v>0.21265478937699389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65B-411F-9536-7E2AD1364BC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68838656"/>
        <c:axId val="157080896"/>
      </c:barChart>
      <c:catAx>
        <c:axId val="16883865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57080896"/>
        <c:crosses val="autoZero"/>
        <c:auto val="1"/>
        <c:lblAlgn val="ctr"/>
        <c:lblOffset val="100"/>
        <c:noMultiLvlLbl val="0"/>
      </c:catAx>
      <c:valAx>
        <c:axId val="157080896"/>
        <c:scaling>
          <c:orientation val="minMax"/>
        </c:scaling>
        <c:delete val="1"/>
        <c:axPos val="l"/>
        <c:numFmt formatCode="0%" sourceLinked="0"/>
        <c:majorTickMark val="out"/>
        <c:minorTickMark val="none"/>
        <c:tickLblPos val="none"/>
        <c:crossAx val="168838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100" dirty="0"/>
              <a:t>Řešíte obvykle to, jakým nápojem zapijete léky?</a:t>
            </a:r>
            <a:endParaRPr lang="en-US" sz="1100" dirty="0"/>
          </a:p>
        </c:rich>
      </c:tx>
      <c:layout>
        <c:manualLayout>
          <c:xMode val="edge"/>
          <c:yMode val="edge"/>
          <c:x val="0.13382902216988893"/>
          <c:y val="1.964799457405932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970301279655798"/>
          <c:y val="0.23150040750250164"/>
          <c:w val="0.43899465715930552"/>
          <c:h val="0.53795652192747134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rgbClr val="527F2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65-48CD-840A-9A0F442A44F2}"/>
              </c:ext>
            </c:extLst>
          </c:dPt>
          <c:dPt>
            <c:idx val="1"/>
            <c:bubble3D val="0"/>
            <c:spPr>
              <a:solidFill>
                <a:srgbClr val="92D05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65-48CD-840A-9A0F442A44F2}"/>
              </c:ext>
            </c:extLst>
          </c:dPt>
          <c:dPt>
            <c:idx val="2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265-48CD-840A-9A0F442A44F2}"/>
              </c:ext>
            </c:extLst>
          </c:dPt>
          <c:dPt>
            <c:idx val="3"/>
            <c:bubble3D val="0"/>
            <c:spPr>
              <a:solidFill>
                <a:schemeClr val="bg1">
                  <a:lumMod val="6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265-48CD-840A-9A0F442A44F2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265-48CD-840A-9A0F442A44F2}"/>
              </c:ext>
            </c:extLst>
          </c:dPt>
          <c:dPt>
            <c:idx val="5"/>
            <c:bubble3D val="0"/>
            <c:spPr>
              <a:solidFill>
                <a:srgbClr val="CC99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265-48CD-840A-9A0F442A44F2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List1!$A$2:$A$5</c:f>
              <c:strCache>
                <c:ptCount val="4"/>
                <c:pt idx="0">
                  <c:v>Ano</c:v>
                </c:pt>
                <c:pt idx="1">
                  <c:v>Ano, ale jen v případě určitých jídel</c:v>
                </c:pt>
                <c:pt idx="2">
                  <c:v>Ne</c:v>
                </c:pt>
                <c:pt idx="3">
                  <c:v>Nikdy neberu léky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0.46279940404525827</c:v>
                </c:pt>
                <c:pt idx="1">
                  <c:v>0.1283621760685974</c:v>
                </c:pt>
                <c:pt idx="2">
                  <c:v>0.31328060157053939</c:v>
                </c:pt>
                <c:pt idx="3">
                  <c:v>9.555781831560442E-2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265-48CD-840A-9A0F442A4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67872837361505289"/>
          <c:y val="0.26722169930709105"/>
          <c:w val="0.29345148518851433"/>
          <c:h val="0.60310153650411746"/>
        </c:manualLayout>
      </c:layout>
      <c:overlay val="0"/>
      <c:txPr>
        <a:bodyPr/>
        <a:lstStyle/>
        <a:p>
          <a:pPr>
            <a:defRPr sz="105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1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Důvody řešení</a:t>
            </a:r>
            <a:r>
              <a:rPr lang="cs-CZ" sz="11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výběru nápoje </a:t>
            </a:r>
            <a:br>
              <a:rPr lang="cs-CZ" sz="11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</a:br>
            <a:r>
              <a:rPr lang="cs-CZ" sz="11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k zapití léků</a:t>
            </a:r>
          </a:p>
          <a:p>
            <a:pPr>
              <a:defRPr/>
            </a:pPr>
            <a:r>
              <a:rPr lang="cs-CZ" sz="1000" b="0" i="1" u="none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Jen ti, kteří řeší výběr nápoje</a:t>
            </a:r>
            <a:endParaRPr lang="cs-CZ" sz="1000" b="0" i="1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18073975889733529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7737611618954717"/>
          <c:y val="0.19823954826144069"/>
          <c:w val="0.41605083543174981"/>
          <c:h val="0.725872162050502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11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11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11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List1!$A$2:$A$8</c:f>
              <c:strCache>
                <c:ptCount val="7"/>
                <c:pt idx="0">
                  <c:v>Podle vlastní intuice</c:v>
                </c:pt>
                <c:pt idx="1">
                  <c:v>Na základě informací v příbalovém letáku</c:v>
                </c:pt>
                <c:pt idx="2">
                  <c:v>Poradil mi to lékař</c:v>
                </c:pt>
                <c:pt idx="3">
                  <c:v>Poradil mi to lékárník</c:v>
                </c:pt>
                <c:pt idx="4">
                  <c:v>Poradil mi to někdo blízký, rodina</c:v>
                </c:pt>
                <c:pt idx="5">
                  <c:v>Na základě informací na internetu</c:v>
                </c:pt>
                <c:pt idx="6">
                  <c:v>Jiná odpověď</c:v>
                </c:pt>
              </c:strCache>
            </c:strRef>
          </c:cat>
          <c:val>
            <c:numRef>
              <c:f>List1!$B$2:$B$8</c:f>
              <c:numCache>
                <c:formatCode>###0.0%</c:formatCode>
                <c:ptCount val="7"/>
                <c:pt idx="0">
                  <c:v>0.54272913750531504</c:v>
                </c:pt>
                <c:pt idx="1">
                  <c:v>0.33675493580042476</c:v>
                </c:pt>
                <c:pt idx="2">
                  <c:v>0.26439261124654395</c:v>
                </c:pt>
                <c:pt idx="3">
                  <c:v>0.21928373426432113</c:v>
                </c:pt>
                <c:pt idx="4">
                  <c:v>6.6637480030454013E-2</c:v>
                </c:pt>
                <c:pt idx="5">
                  <c:v>1.8512755363904076E-2</c:v>
                </c:pt>
                <c:pt idx="6">
                  <c:v>4.3398202896979814E-2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33958912"/>
        <c:axId val="157078016"/>
      </c:barChart>
      <c:catAx>
        <c:axId val="23395891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57078016"/>
        <c:crosses val="autoZero"/>
        <c:auto val="1"/>
        <c:lblAlgn val="ctr"/>
        <c:lblOffset val="100"/>
        <c:noMultiLvlLbl val="0"/>
      </c:catAx>
      <c:valAx>
        <c:axId val="157078016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33958912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100" dirty="0"/>
              <a:t>Myslíte</a:t>
            </a:r>
            <a:r>
              <a:rPr lang="cs-CZ" sz="1100" baseline="0" dirty="0"/>
              <a:t> si, že hraje nějakou roli, jaký </a:t>
            </a:r>
            <a:r>
              <a:rPr lang="cs-CZ" sz="1100" u="sng" baseline="0" dirty="0"/>
              <a:t>nápoj</a:t>
            </a:r>
            <a:r>
              <a:rPr lang="cs-CZ" sz="1100" baseline="0" dirty="0"/>
              <a:t> pro zapití léků zvolíte?</a:t>
            </a:r>
            <a:endParaRPr lang="en-US" sz="1100" dirty="0"/>
          </a:p>
        </c:rich>
      </c:tx>
      <c:layout>
        <c:manualLayout>
          <c:xMode val="edge"/>
          <c:yMode val="edge"/>
          <c:x val="0.1245463467022183"/>
          <c:y val="1.964806940642959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1406295986605792E-2"/>
          <c:y val="0.24865987112543053"/>
          <c:w val="0.52737634414889578"/>
          <c:h val="0.68319208219288763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rgbClr val="527F2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65-48CD-840A-9A0F442A44F2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65-48CD-840A-9A0F442A44F2}"/>
              </c:ext>
            </c:extLst>
          </c:dPt>
          <c:dPt>
            <c:idx val="2"/>
            <c:bubble3D val="0"/>
            <c:spPr>
              <a:solidFill>
                <a:schemeClr val="bg1">
                  <a:lumMod val="6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265-48CD-840A-9A0F442A44F2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265-48CD-840A-9A0F442A44F2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265-48CD-840A-9A0F442A44F2}"/>
              </c:ext>
            </c:extLst>
          </c:dPt>
          <c:dPt>
            <c:idx val="5"/>
            <c:bubble3D val="0"/>
            <c:spPr>
              <a:solidFill>
                <a:srgbClr val="CC99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265-48CD-840A-9A0F442A44F2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0.64570910134214898</c:v>
                </c:pt>
                <c:pt idx="1">
                  <c:v>0.15722663417836397</c:v>
                </c:pt>
                <c:pt idx="2">
                  <c:v>0.19706426447948622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265-48CD-840A-9A0F442A4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68896755136368859"/>
          <c:y val="0.3396090459645898"/>
          <c:w val="0.28254341135585326"/>
          <c:h val="0.51608880578925576"/>
        </c:manualLayout>
      </c:layout>
      <c:overlay val="0"/>
      <c:txPr>
        <a:bodyPr/>
        <a:lstStyle/>
        <a:p>
          <a:pPr>
            <a:defRPr sz="11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100" b="1" i="0" baseline="0" dirty="0">
                <a:effectLst/>
              </a:rPr>
              <a:t>Myslíte si, že hraje nějakou roli, jakým </a:t>
            </a:r>
            <a:r>
              <a:rPr lang="cs-CZ" sz="1100" b="1" i="0" u="sng" baseline="0" dirty="0">
                <a:effectLst/>
              </a:rPr>
              <a:t>množstvím nápoje </a:t>
            </a:r>
            <a:r>
              <a:rPr lang="cs-CZ" sz="1100" b="1" i="0" baseline="0" dirty="0">
                <a:effectLst/>
              </a:rPr>
              <a:t>zapijete léky?</a:t>
            </a:r>
            <a:endParaRPr lang="cs-CZ" sz="1100" dirty="0">
              <a:effectLst/>
            </a:endParaRPr>
          </a:p>
        </c:rich>
      </c:tx>
      <c:layout>
        <c:manualLayout>
          <c:xMode val="edge"/>
          <c:yMode val="edge"/>
          <c:x val="0.1245463467022183"/>
          <c:y val="1.9648069406429595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1406295986605792E-2"/>
          <c:y val="0.24865987112543053"/>
          <c:w val="0.52737634414889578"/>
          <c:h val="0.68319208219288763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rgbClr val="527F2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65-48CD-840A-9A0F442A44F2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65-48CD-840A-9A0F442A44F2}"/>
              </c:ext>
            </c:extLst>
          </c:dPt>
          <c:dPt>
            <c:idx val="2"/>
            <c:bubble3D val="0"/>
            <c:spPr>
              <a:solidFill>
                <a:schemeClr val="bg1">
                  <a:lumMod val="6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265-48CD-840A-9A0F442A44F2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265-48CD-840A-9A0F442A44F2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265-48CD-840A-9A0F442A44F2}"/>
              </c:ext>
            </c:extLst>
          </c:dPt>
          <c:dPt>
            <c:idx val="5"/>
            <c:bubble3D val="0"/>
            <c:spPr>
              <a:solidFill>
                <a:srgbClr val="CC99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265-48CD-840A-9A0F442A44F2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0.56348280391177108</c:v>
                </c:pt>
                <c:pt idx="1">
                  <c:v>0.25462469285396166</c:v>
                </c:pt>
                <c:pt idx="2">
                  <c:v>0.18189250323426637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265-48CD-840A-9A0F442A4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68896755136368859"/>
          <c:y val="0.3396090459645898"/>
          <c:w val="0.28254341135585326"/>
          <c:h val="0.51608880578925576"/>
        </c:manualLayout>
      </c:layout>
      <c:overlay val="0"/>
      <c:txPr>
        <a:bodyPr/>
        <a:lstStyle/>
        <a:p>
          <a:pPr>
            <a:defRPr sz="110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11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Nejobvyklejší nápoj k zapíjení léků</a:t>
            </a:r>
          </a:p>
        </c:rich>
      </c:tx>
      <c:layout>
        <c:manualLayout>
          <c:xMode val="edge"/>
          <c:yMode val="edge"/>
          <c:x val="0.18038562844869085"/>
          <c:y val="1.8530812948223157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7737611618954717"/>
          <c:y val="0.12963008898194828"/>
          <c:w val="0.41605083543174981"/>
          <c:h val="0.82890174534966565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11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11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11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List1!$A$2:$A$9</c:f>
              <c:strCache>
                <c:ptCount val="8"/>
                <c:pt idx="0">
                  <c:v>Neslazená voda z vodovodu</c:v>
                </c:pt>
                <c:pt idx="1">
                  <c:v>Voda se šťávou/sirupem</c:v>
                </c:pt>
                <c:pt idx="2">
                  <c:v>Čaj</c:v>
                </c:pt>
                <c:pt idx="3">
                  <c:v>Balená neslazená minerální voda</c:v>
                </c:pt>
                <c:pt idx="4">
                  <c:v>Balená neslazená voda</c:v>
                </c:pt>
                <c:pt idx="5">
                  <c:v>Sladké nápoje</c:v>
                </c:pt>
                <c:pt idx="6">
                  <c:v>Káva</c:v>
                </c:pt>
                <c:pt idx="7">
                  <c:v>Jiná odpověď</c:v>
                </c:pt>
              </c:strCache>
            </c:strRef>
          </c:cat>
          <c:val>
            <c:numRef>
              <c:f>List1!$B$2:$B$9</c:f>
              <c:numCache>
                <c:formatCode>###0.0%</c:formatCode>
                <c:ptCount val="8"/>
                <c:pt idx="0">
                  <c:v>0.53446494452657012</c:v>
                </c:pt>
                <c:pt idx="1">
                  <c:v>0.13651919351831551</c:v>
                </c:pt>
                <c:pt idx="2">
                  <c:v>0.11336790485418398</c:v>
                </c:pt>
                <c:pt idx="3">
                  <c:v>6.2899420261197228E-2</c:v>
                </c:pt>
                <c:pt idx="4">
                  <c:v>5.9993323070536439E-2</c:v>
                </c:pt>
                <c:pt idx="5">
                  <c:v>5.7146328727802356E-2</c:v>
                </c:pt>
                <c:pt idx="6">
                  <c:v>6.6118671700175101E-3</c:v>
                </c:pt>
                <c:pt idx="7">
                  <c:v>2.5535484313858835E-2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33441280"/>
        <c:axId val="188010432"/>
      </c:barChart>
      <c:catAx>
        <c:axId val="23344128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11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88010432"/>
        <c:crosses val="autoZero"/>
        <c:auto val="1"/>
        <c:lblAlgn val="ctr"/>
        <c:lblOffset val="100"/>
        <c:noMultiLvlLbl val="0"/>
      </c:catAx>
      <c:valAx>
        <c:axId val="188010432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33441280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cs-CZ" sz="1100" dirty="0"/>
              <a:t>Existují podle vás nějaké léky, které není vhodné kombinovat s určitými nápoji?</a:t>
            </a:r>
            <a:endParaRPr lang="en-US" sz="1100" dirty="0"/>
          </a:p>
        </c:rich>
      </c:tx>
      <c:layout>
        <c:manualLayout>
          <c:xMode val="edge"/>
          <c:yMode val="edge"/>
          <c:x val="0.13382902216988893"/>
          <c:y val="1.9647994574059326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7970301279655798"/>
          <c:y val="0.23150040750250164"/>
          <c:w val="0.43899465715930552"/>
          <c:h val="0.53795652192747134"/>
        </c:manualLayout>
      </c:layout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Prodej</c:v>
                </c:pt>
              </c:strCache>
            </c:strRef>
          </c:tx>
          <c:dPt>
            <c:idx val="0"/>
            <c:bubble3D val="0"/>
            <c:spPr>
              <a:solidFill>
                <a:srgbClr val="527F22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265-48CD-840A-9A0F442A44F2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265-48CD-840A-9A0F442A44F2}"/>
              </c:ext>
            </c:extLst>
          </c:dPt>
          <c:dPt>
            <c:idx val="2"/>
            <c:bubble3D val="0"/>
            <c:spPr>
              <a:solidFill>
                <a:schemeClr val="bg1">
                  <a:lumMod val="6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7265-48CD-840A-9A0F442A44F2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7265-48CD-840A-9A0F442A44F2}"/>
              </c:ext>
            </c:extLst>
          </c:dPt>
          <c:dPt>
            <c:idx val="4"/>
            <c:bubble3D val="0"/>
            <c:spPr>
              <a:solidFill>
                <a:schemeClr val="bg1">
                  <a:lumMod val="75000"/>
                </a:scheme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7265-48CD-840A-9A0F442A44F2}"/>
              </c:ext>
            </c:extLst>
          </c:dPt>
          <c:dPt>
            <c:idx val="5"/>
            <c:bubble3D val="0"/>
            <c:spPr>
              <a:solidFill>
                <a:srgbClr val="CC99F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7265-48CD-840A-9A0F442A44F2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200" b="1">
                    <a:solidFill>
                      <a:schemeClr val="bg1"/>
                    </a:solidFill>
                    <a:latin typeface="Verdana" panose="020B0604030504040204" pitchFamily="34" charset="0"/>
                    <a:ea typeface="Verdana" panose="020B0604030504040204" pitchFamily="34" charset="0"/>
                    <a:cs typeface="Verdana" panose="020B0604030504040204" pitchFamily="34" charset="0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0.48822547654920379</c:v>
                </c:pt>
                <c:pt idx="1">
                  <c:v>6.0790155089115158E-2</c:v>
                </c:pt>
                <c:pt idx="2">
                  <c:v>0.45098436836168049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7265-48CD-840A-9A0F442A44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l"/>
      <c:layout>
        <c:manualLayout>
          <c:xMode val="edge"/>
          <c:yMode val="edge"/>
          <c:x val="0.67872837361505289"/>
          <c:y val="0.26722169930709105"/>
          <c:w val="0.29345148518851433"/>
          <c:h val="0.51272076146344447"/>
        </c:manualLayout>
      </c:layout>
      <c:overlay val="0"/>
      <c:txPr>
        <a:bodyPr/>
        <a:lstStyle/>
        <a:p>
          <a:pPr>
            <a:defRPr sz="105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11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Nevhodné kombinace</a:t>
            </a:r>
            <a:r>
              <a:rPr lang="cs-CZ" sz="1100" b="1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 léků a nápojů</a:t>
            </a:r>
          </a:p>
          <a:p>
            <a:pPr>
              <a:defRPr/>
            </a:pPr>
            <a:r>
              <a:rPr lang="cs-CZ" sz="1000" b="0" i="1" u="none" baseline="0" dirty="0">
                <a:latin typeface="Verdana" pitchFamily="34" charset="0"/>
                <a:ea typeface="Verdana" pitchFamily="34" charset="0"/>
                <a:cs typeface="Verdana" pitchFamily="34" charset="0"/>
              </a:rPr>
              <a:t>Jen ti, kteří si myslí, že existují nějaké nevhodné kombinace</a:t>
            </a:r>
            <a:endParaRPr lang="cs-CZ" sz="1000" b="0" i="1" u="none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c:rich>
      </c:tx>
      <c:layout>
        <c:manualLayout>
          <c:xMode val="edge"/>
          <c:yMode val="edge"/>
          <c:x val="0.18073975889733529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57937726961534797"/>
          <c:y val="0.16044621034170806"/>
          <c:w val="0.31404968061983901"/>
          <c:h val="0.79516016077578677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Lbls>
            <c:dLbl>
              <c:idx val="13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8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8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List1!$A$2:$A$15</c:f>
              <c:strCache>
                <c:ptCount val="14"/>
                <c:pt idx="0">
                  <c:v>Léky + alkohol</c:v>
                </c:pt>
                <c:pt idx="1">
                  <c:v>Antibiotika + mléko</c:v>
                </c:pt>
                <c:pt idx="2">
                  <c:v>Antibiotika + kyselé</c:v>
                </c:pt>
                <c:pt idx="3">
                  <c:v>Antibiotika + alkohol</c:v>
                </c:pt>
                <c:pt idx="4">
                  <c:v>Léky + káva</c:v>
                </c:pt>
                <c:pt idx="5">
                  <c:v>Léky + mléko</c:v>
                </c:pt>
                <c:pt idx="6">
                  <c:v>Léky + kyselé</c:v>
                </c:pt>
                <c:pt idx="7">
                  <c:v>Léky + sladké šťávy, ovocné nápoje</c:v>
                </c:pt>
                <c:pt idx="8">
                  <c:v>Analgetika + alkohol</c:v>
                </c:pt>
                <c:pt idx="9">
                  <c:v>Antidepresiva + alkohol</c:v>
                </c:pt>
                <c:pt idx="10">
                  <c:v>Léky + kolové nápoje</c:v>
                </c:pt>
                <c:pt idx="11">
                  <c:v>Léky + čaj</c:v>
                </c:pt>
                <c:pt idx="12">
                  <c:v>Léky + energetické nápoj</c:v>
                </c:pt>
                <c:pt idx="13">
                  <c:v>Jiná odpověď</c:v>
                </c:pt>
              </c:strCache>
            </c:strRef>
          </c:cat>
          <c:val>
            <c:numRef>
              <c:f>List1!$B$2:$B$15</c:f>
              <c:numCache>
                <c:formatCode>0%</c:formatCode>
                <c:ptCount val="14"/>
                <c:pt idx="0">
                  <c:v>0.47389180758645366</c:v>
                </c:pt>
                <c:pt idx="1">
                  <c:v>0.16951999811824003</c:v>
                </c:pt>
                <c:pt idx="2">
                  <c:v>8.3663549375292551E-2</c:v>
                </c:pt>
                <c:pt idx="3">
                  <c:v>7.9687635183958563E-2</c:v>
                </c:pt>
                <c:pt idx="4">
                  <c:v>7.7992450904036434E-2</c:v>
                </c:pt>
                <c:pt idx="5">
                  <c:v>7.0623959288794599E-2</c:v>
                </c:pt>
                <c:pt idx="6">
                  <c:v>6.583998036075088E-2</c:v>
                </c:pt>
                <c:pt idx="7">
                  <c:v>5.4884881462883013E-2</c:v>
                </c:pt>
                <c:pt idx="8">
                  <c:v>4.4262005476768361E-2</c:v>
                </c:pt>
                <c:pt idx="9">
                  <c:v>3.3771941320012912E-2</c:v>
                </c:pt>
                <c:pt idx="10">
                  <c:v>3.0425664272166961E-2</c:v>
                </c:pt>
                <c:pt idx="11">
                  <c:v>2.582480358658417E-2</c:v>
                </c:pt>
                <c:pt idx="12">
                  <c:v>1.8265627664891329E-2</c:v>
                </c:pt>
                <c:pt idx="13">
                  <c:v>0.22275449121328988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68780032"/>
        <c:axId val="395053312"/>
      </c:barChart>
      <c:catAx>
        <c:axId val="26878003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8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395053312"/>
        <c:crosses val="autoZero"/>
        <c:auto val="1"/>
        <c:lblAlgn val="ctr"/>
        <c:lblOffset val="100"/>
        <c:noMultiLvlLbl val="0"/>
      </c:catAx>
      <c:valAx>
        <c:axId val="395053312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68780032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Velikost místa bydliště</a:t>
            </a:r>
          </a:p>
        </c:rich>
      </c:tx>
      <c:layout>
        <c:manualLayout>
          <c:xMode val="edge"/>
          <c:yMode val="edge"/>
          <c:x val="0.27488044257708744"/>
          <c:y val="3.0204977224752804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3.7440502971288751E-2"/>
          <c:y val="0.17589873389966912"/>
          <c:w val="0.92702783585538362"/>
          <c:h val="0.550087021888338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Do 4 999 obyvatel</c:v>
                </c:pt>
                <c:pt idx="1">
                  <c:v>5000 - 19 999 obyvatel</c:v>
                </c:pt>
                <c:pt idx="2">
                  <c:v>20 000 - 99 999 obyvatel</c:v>
                </c:pt>
                <c:pt idx="3">
                  <c:v>100 000 a více obyvatel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0.37850567748273894</c:v>
                </c:pt>
                <c:pt idx="1">
                  <c:v>0.18040131739373894</c:v>
                </c:pt>
                <c:pt idx="2">
                  <c:v>0.21547105313130366</c:v>
                </c:pt>
                <c:pt idx="3">
                  <c:v>0.22562195199221763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99C-4136-9EEB-5657EC841D1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53967872"/>
        <c:axId val="187983552"/>
      </c:barChart>
      <c:catAx>
        <c:axId val="25396787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cs-CZ"/>
          </a:p>
        </c:txPr>
        <c:crossAx val="187983552"/>
        <c:crosses val="autoZero"/>
        <c:auto val="1"/>
        <c:lblAlgn val="ctr"/>
        <c:lblOffset val="100"/>
        <c:noMultiLvlLbl val="0"/>
      </c:catAx>
      <c:valAx>
        <c:axId val="187983552"/>
        <c:scaling>
          <c:orientation val="minMax"/>
        </c:scaling>
        <c:delete val="1"/>
        <c:axPos val="l"/>
        <c:numFmt formatCode="0%" sourceLinked="0"/>
        <c:majorTickMark val="out"/>
        <c:minorTickMark val="none"/>
        <c:tickLblPos val="none"/>
        <c:crossAx val="25396787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Vzdělání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0.52556833962892957"/>
          <c:y val="0.17589873389966923"/>
          <c:w val="0.43889984446172625"/>
          <c:h val="0.77367587626123779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75000"/>
              </a:srgbClr>
            </a:solidFill>
          </c:spPr>
          <c:invertIfNegative val="0"/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 sz="80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Základní a nižší</c:v>
                </c:pt>
                <c:pt idx="1">
                  <c:v>Středoškolské bez maturity / vyučen</c:v>
                </c:pt>
                <c:pt idx="2">
                  <c:v>Středoškolské s maturitou </c:v>
                </c:pt>
                <c:pt idx="3">
                  <c:v>Vysokoškolské nebo vyšší odborné</c:v>
                </c:pt>
              </c:strCache>
            </c:strRef>
          </c:cat>
          <c:val>
            <c:numRef>
              <c:f>List1!$B$2:$B$5</c:f>
              <c:numCache>
                <c:formatCode>###0.0%</c:formatCode>
                <c:ptCount val="4"/>
                <c:pt idx="0">
                  <c:v>7.303615739789851E-2</c:v>
                </c:pt>
                <c:pt idx="1">
                  <c:v>0.36076638360796059</c:v>
                </c:pt>
                <c:pt idx="2">
                  <c:v>0.36558015354930723</c:v>
                </c:pt>
                <c:pt idx="3">
                  <c:v>0.20061730544483239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3B5-4D3B-89E6-AD1FA5B7BC8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168839168"/>
        <c:axId val="187985856"/>
      </c:barChart>
      <c:catAx>
        <c:axId val="168839168"/>
        <c:scaling>
          <c:orientation val="maxMin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cs-CZ"/>
          </a:p>
        </c:txPr>
        <c:crossAx val="187985856"/>
        <c:crosses val="autoZero"/>
        <c:auto val="1"/>
        <c:lblAlgn val="ctr"/>
        <c:lblOffset val="100"/>
        <c:noMultiLvlLbl val="0"/>
      </c:catAx>
      <c:valAx>
        <c:axId val="187985856"/>
        <c:scaling>
          <c:orientation val="minMax"/>
          <c:max val="0.8"/>
        </c:scaling>
        <c:delete val="1"/>
        <c:axPos val="t"/>
        <c:numFmt formatCode="0%" sourceLinked="0"/>
        <c:majorTickMark val="out"/>
        <c:minorTickMark val="none"/>
        <c:tickLblPos val="none"/>
        <c:crossAx val="16883916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050"/>
      </a:pPr>
      <a:endParaRPr lang="cs-CZ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cs-CZ" sz="900" dirty="0"/>
              <a:t>Region bydliště</a:t>
            </a:r>
          </a:p>
        </c:rich>
      </c:tx>
      <c:layout/>
      <c:overlay val="0"/>
    </c:title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327044025157243"/>
          <c:y val="0.3056954735568248"/>
          <c:w val="0.5094339622641505"/>
          <c:h val="0.50086291028008845"/>
        </c:manualLayout>
      </c:layout>
      <c:pie3D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Řada 1</c:v>
                </c:pt>
              </c:strCache>
            </c:strRef>
          </c:tx>
          <c:spPr>
            <a:solidFill>
              <a:srgbClr val="BDE296">
                <a:lumMod val="50000"/>
              </a:srgbClr>
            </a:solidFill>
          </c:spPr>
          <c:dPt>
            <c:idx val="0"/>
            <c:bubble3D val="0"/>
            <c:spPr>
              <a:solidFill>
                <a:srgbClr val="BDE296">
                  <a:lumMod val="60000"/>
                  <a:lumOff val="40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0ED-4829-B965-95357A964BF9}"/>
              </c:ext>
            </c:extLst>
          </c:dPt>
          <c:dPt>
            <c:idx val="2"/>
            <c:bubble3D val="0"/>
            <c:spPr>
              <a:solidFill>
                <a:srgbClr val="BDE296">
                  <a:lumMod val="7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0ED-4829-B965-95357A964BF9}"/>
              </c:ext>
            </c:extLst>
          </c:dPt>
          <c:dLbls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700" b="0">
                      <a:solidFill>
                        <a:schemeClr val="bg1"/>
                      </a:solidFill>
                    </a:defRPr>
                  </a:pPr>
                  <a:endParaRPr lang="cs-CZ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 b="0">
                    <a:solidFill>
                      <a:schemeClr val="tx2"/>
                    </a:solidFill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List1!$A$2:$A$4</c:f>
              <c:strCache>
                <c:ptCount val="3"/>
                <c:pt idx="0">
                  <c:v>Praha</c:v>
                </c:pt>
                <c:pt idx="1">
                  <c:v>Čechy (bez Prahy)</c:v>
                </c:pt>
                <c:pt idx="2">
                  <c:v>Morava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0.10961538261537551</c:v>
                </c:pt>
                <c:pt idx="1">
                  <c:v>0.54119608246178086</c:v>
                </c:pt>
                <c:pt idx="2">
                  <c:v>0.34918853492284341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0ED-4829-B965-95357A964BF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3.7735849056604008E-2"/>
          <c:y val="0.91287047640469443"/>
          <c:w val="0.94339622641509702"/>
          <c:h val="6.3440642356112908E-2"/>
        </c:manualLayout>
      </c:layout>
      <c:overlay val="0"/>
      <c:txPr>
        <a:bodyPr/>
        <a:lstStyle/>
        <a:p>
          <a:pPr>
            <a:defRPr sz="800">
              <a:latin typeface="+mn-lt"/>
            </a:defRPr>
          </a:pPr>
          <a:endParaRPr lang="cs-CZ"/>
        </a:p>
      </c:txPr>
    </c:legend>
    <c:plotVisOnly val="1"/>
    <c:dispBlanksAs val="zero"/>
    <c:showDLblsOverMax val="0"/>
  </c:chart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737611618954739"/>
          <c:y val="0.12717186489232821"/>
          <c:w val="0.41605083543174981"/>
          <c:h val="0.872828103274720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6042-4CE7-8516-4FEBB0771A52}"/>
              </c:ext>
            </c:extLst>
          </c:dPt>
          <c:dPt>
            <c:idx val="5"/>
            <c:invertIfNegative val="0"/>
            <c:bubble3D val="0"/>
            <c:spPr>
              <a:solidFill>
                <a:srgbClr val="FFFFFF">
                  <a:lumMod val="6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6042-4CE7-8516-4FEBB0771A52}"/>
              </c:ext>
            </c:extLst>
          </c:dPt>
          <c:dPt>
            <c:idx val="6"/>
            <c:invertIfNegative val="0"/>
            <c:bubble3D val="0"/>
            <c:spPr>
              <a:solidFill>
                <a:srgbClr val="FFFFFF">
                  <a:lumMod val="6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6042-4CE7-8516-4FEBB0771A52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List1!$A$2:$A$7</c:f>
              <c:strCache>
                <c:ptCount val="6"/>
                <c:pt idx="0">
                  <c:v>Méně než 15 minut před jídlem</c:v>
                </c:pt>
                <c:pt idx="1">
                  <c:v>15-29 minut před jídlem</c:v>
                </c:pt>
                <c:pt idx="2">
                  <c:v>30-44 minut před jídlem</c:v>
                </c:pt>
                <c:pt idx="3">
                  <c:v>45-60 minut před jídlem</c:v>
                </c:pt>
                <c:pt idx="4">
                  <c:v>Nikdy před jídlem nepiji</c:v>
                </c:pt>
                <c:pt idx="5">
                  <c:v>Nevím, neřeším to</c:v>
                </c:pt>
              </c:strCache>
            </c:strRef>
          </c:cat>
          <c:val>
            <c:numRef>
              <c:f>List1!$B$2:$B$7</c:f>
              <c:numCache>
                <c:formatCode>###0.0%</c:formatCode>
                <c:ptCount val="6"/>
                <c:pt idx="0">
                  <c:v>0.23685394992387362</c:v>
                </c:pt>
                <c:pt idx="1">
                  <c:v>0.16075353885048838</c:v>
                </c:pt>
                <c:pt idx="2">
                  <c:v>5.1452587690197442E-2</c:v>
                </c:pt>
                <c:pt idx="3">
                  <c:v>4.0319084598198163E-2</c:v>
                </c:pt>
                <c:pt idx="4">
                  <c:v>0.13332738280339607</c:v>
                </c:pt>
                <c:pt idx="5">
                  <c:v>0.37729345613384557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59830784"/>
        <c:axId val="157075712"/>
      </c:barChart>
      <c:catAx>
        <c:axId val="25983078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57075712"/>
        <c:crosses val="autoZero"/>
        <c:auto val="1"/>
        <c:lblAlgn val="ctr"/>
        <c:lblOffset val="100"/>
        <c:noMultiLvlLbl val="0"/>
      </c:catAx>
      <c:valAx>
        <c:axId val="157075712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59830784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737611618954739"/>
          <c:y val="0.12717186489232821"/>
          <c:w val="0.41605083543174981"/>
          <c:h val="0.872828103274720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Pt>
            <c:idx val="4"/>
            <c:invertIfNegative val="0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882-4B74-B005-1A0861BAE0D0}"/>
              </c:ext>
            </c:extLst>
          </c:dPt>
          <c:dPt>
            <c:idx val="5"/>
            <c:invertIfNegative val="0"/>
            <c:bubble3D val="0"/>
            <c:spPr>
              <a:solidFill>
                <a:srgbClr val="FFFFFF">
                  <a:lumMod val="6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882-4B74-B005-1A0861BAE0D0}"/>
              </c:ext>
            </c:extLst>
          </c:dPt>
          <c:dPt>
            <c:idx val="6"/>
            <c:invertIfNegative val="0"/>
            <c:bubble3D val="0"/>
            <c:spPr>
              <a:solidFill>
                <a:srgbClr val="FFFFFF">
                  <a:lumMod val="6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882-4B74-B005-1A0861BAE0D0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List1!$A$2:$A$7</c:f>
              <c:strCache>
                <c:ptCount val="6"/>
                <c:pt idx="0">
                  <c:v>Do 15 minut po jídle</c:v>
                </c:pt>
                <c:pt idx="1">
                  <c:v>15-29 minut po jídle</c:v>
                </c:pt>
                <c:pt idx="2">
                  <c:v>30-44 minut po jídle</c:v>
                </c:pt>
                <c:pt idx="3">
                  <c:v>45-60 minut před jídlem</c:v>
                </c:pt>
                <c:pt idx="4">
                  <c:v>Nikdy po jídle nepiji</c:v>
                </c:pt>
                <c:pt idx="5">
                  <c:v>Nevím, neřeším to</c:v>
                </c:pt>
              </c:strCache>
            </c:strRef>
          </c:cat>
          <c:val>
            <c:numRef>
              <c:f>List1!$B$2:$B$7</c:f>
              <c:numCache>
                <c:formatCode>###0.0%</c:formatCode>
                <c:ptCount val="6"/>
                <c:pt idx="0">
                  <c:v>0.4912251645505708</c:v>
                </c:pt>
                <c:pt idx="1">
                  <c:v>0.15533524495180548</c:v>
                </c:pt>
                <c:pt idx="2">
                  <c:v>5.633071454879466E-2</c:v>
                </c:pt>
                <c:pt idx="3">
                  <c:v>5.0626519935754691E-2</c:v>
                </c:pt>
                <c:pt idx="4">
                  <c:v>3.1324995990076182E-2</c:v>
                </c:pt>
                <c:pt idx="5">
                  <c:v>0.21515736002299746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68312320"/>
        <c:axId val="157079168"/>
      </c:barChart>
      <c:catAx>
        <c:axId val="168312320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57079168"/>
        <c:crosses val="autoZero"/>
        <c:auto val="1"/>
        <c:lblAlgn val="ctr"/>
        <c:lblOffset val="100"/>
        <c:noMultiLvlLbl val="0"/>
      </c:catAx>
      <c:valAx>
        <c:axId val="157079168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68312320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7737611618954739"/>
          <c:y val="0.12717186489232821"/>
          <c:w val="0.41605083543174981"/>
          <c:h val="0.8728281032747209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108-469C-B1C6-B1E84D1BD63C}"/>
              </c:ext>
            </c:extLst>
          </c:dPt>
          <c:dPt>
            <c:idx val="2"/>
            <c:invertIfNegative val="0"/>
            <c:bubble3D val="0"/>
            <c:spPr>
              <a:solidFill>
                <a:srgbClr val="FFFFFF">
                  <a:lumMod val="6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108-469C-B1C6-B1E84D1BD63C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Nevím, neřeším to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0.6083947363884642</c:v>
                </c:pt>
                <c:pt idx="1">
                  <c:v>0.30277652633323443</c:v>
                </c:pt>
                <c:pt idx="2">
                  <c:v>8.8828737278300471E-2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253968896"/>
        <c:axId val="187988160"/>
      </c:barChart>
      <c:catAx>
        <c:axId val="253968896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87988160"/>
        <c:crosses val="autoZero"/>
        <c:auto val="1"/>
        <c:lblAlgn val="ctr"/>
        <c:lblOffset val="100"/>
        <c:noMultiLvlLbl val="0"/>
      </c:catAx>
      <c:valAx>
        <c:axId val="187988160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253968896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1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pPr>
            <a:r>
              <a:rPr lang="cs-CZ" sz="1100" b="1" i="0" baseline="0" dirty="0">
                <a:effectLst/>
              </a:rPr>
              <a:t>Konzumujete obvykle v průběhu hlavního jídla nějaké nealkoholické nápoje?</a:t>
            </a:r>
            <a:endParaRPr lang="cs-CZ" sz="1100" dirty="0">
              <a:effectLst/>
            </a:endParaRPr>
          </a:p>
        </c:rich>
      </c:tx>
      <c:layout>
        <c:manualLayout>
          <c:xMode val="edge"/>
          <c:yMode val="edge"/>
          <c:x val="0.14708212909441234"/>
          <c:y val="1.942080631007993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47737611618954739"/>
          <c:y val="0.22427590594111013"/>
          <c:w val="0.41605083543174981"/>
          <c:h val="0.77572409405888998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6DAA2D">
                <a:lumMod val="75000"/>
              </a:srgbClr>
            </a:solidFill>
          </c:spPr>
          <c:invertIfNegative val="0"/>
          <c:dPt>
            <c:idx val="1"/>
            <c:invertIfNegative val="0"/>
            <c:bubble3D val="0"/>
            <c:spPr>
              <a:solidFill>
                <a:srgbClr val="C00000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EB7-468A-934F-1B129BB0C699}"/>
              </c:ext>
            </c:extLst>
          </c:dPt>
          <c:dPt>
            <c:idx val="2"/>
            <c:invertIfNegative val="0"/>
            <c:bubble3D val="0"/>
            <c:spPr>
              <a:solidFill>
                <a:srgbClr val="FFFFFF">
                  <a:lumMod val="65000"/>
                </a:srgbClr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EB7-468A-934F-1B129BB0C699}"/>
              </c:ext>
            </c:extLst>
          </c:dPt>
          <c:dLbls>
            <c:dLbl>
              <c:idx val="13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4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15"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FB5C-44EC-A343-576AED6CDCAE}"/>
                </c:ext>
                <c:ext xmlns:c15="http://schemas.microsoft.com/office/drawing/2012/chart" uri="{CE6537A1-D6FC-4f65-9D91-7224C49458BB}"/>
              </c:extLst>
            </c:dLbl>
            <c:dLbl>
              <c:idx val="27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9"/>
              <c:numFmt formatCode="0.0%" sourceLinked="0"/>
              <c:spPr>
                <a:noFill/>
                <a:ln>
                  <a:noFill/>
                </a:ln>
                <a:effectLst/>
              </c:spPr>
              <c:txPr>
                <a:bodyPr/>
                <a:lstStyle/>
                <a:p>
                  <a:pPr algn="ctr">
                    <a:defRPr lang="cs-CZ" sz="900" b="1" i="0" u="none" strike="noStrike" kern="1200" baseline="0">
                      <a:solidFill>
                        <a:schemeClr val="accent4"/>
                      </a:solidFill>
                      <a:latin typeface="Verdana" pitchFamily="34" charset="0"/>
                      <a:ea typeface="Verdana" pitchFamily="34" charset="0"/>
                      <a:cs typeface="Verdana" pitchFamily="34" charset="0"/>
                    </a:defRPr>
                  </a:pPr>
                  <a:endParaRPr lang="cs-CZ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 algn="ctr">
                  <a:defRPr lang="cs-CZ" sz="900" b="1" i="0" u="none" strike="noStrike" kern="1200" baseline="0">
                    <a:solidFill>
                      <a:schemeClr val="accent4"/>
                    </a:solidFill>
                    <a:latin typeface="Verdana" pitchFamily="34" charset="0"/>
                    <a:ea typeface="Verdana" pitchFamily="34" charset="0"/>
                    <a:cs typeface="Verdana" pitchFamily="34" charset="0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List1!$A$2:$A$4</c:f>
              <c:strCache>
                <c:ptCount val="3"/>
                <c:pt idx="0">
                  <c:v>Ano</c:v>
                </c:pt>
                <c:pt idx="1">
                  <c:v>Ne</c:v>
                </c:pt>
                <c:pt idx="2">
                  <c:v>Nevím, neřeším to</c:v>
                </c:pt>
              </c:strCache>
            </c:strRef>
          </c:cat>
          <c:val>
            <c:numRef>
              <c:f>List1!$B$2:$B$4</c:f>
              <c:numCache>
                <c:formatCode>###0.0%</c:formatCode>
                <c:ptCount val="3"/>
                <c:pt idx="0">
                  <c:v>0.6083947363884642</c:v>
                </c:pt>
                <c:pt idx="1">
                  <c:v>0.30277652633323443</c:v>
                </c:pt>
                <c:pt idx="2">
                  <c:v>8.8828737278300471E-2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FB5C-44EC-A343-576AED6CDCA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164923392"/>
        <c:axId val="154632768"/>
      </c:barChart>
      <c:catAx>
        <c:axId val="164923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sz="900" b="0">
                <a:solidFill>
                  <a:schemeClr val="tx1">
                    <a:lumMod val="50000"/>
                  </a:schemeClr>
                </a:solidFill>
                <a:latin typeface="Verdana" pitchFamily="34" charset="0"/>
              </a:defRPr>
            </a:pPr>
            <a:endParaRPr lang="cs-CZ"/>
          </a:p>
        </c:txPr>
        <c:crossAx val="154632768"/>
        <c:crosses val="autoZero"/>
        <c:auto val="1"/>
        <c:lblAlgn val="ctr"/>
        <c:lblOffset val="100"/>
        <c:noMultiLvlLbl val="0"/>
      </c:catAx>
      <c:valAx>
        <c:axId val="154632768"/>
        <c:scaling>
          <c:orientation val="minMax"/>
          <c:max val="1"/>
          <c:min val="0"/>
        </c:scaling>
        <c:delete val="1"/>
        <c:axPos val="b"/>
        <c:numFmt formatCode="0%" sourceLinked="0"/>
        <c:majorTickMark val="out"/>
        <c:minorTickMark val="none"/>
        <c:tickLblPos val="none"/>
        <c:crossAx val="164923392"/>
        <c:crosses val="max"/>
        <c:crossBetween val="between"/>
      </c:valAx>
      <c:spPr>
        <a:noFill/>
      </c:spPr>
    </c:plotArea>
    <c:plotVisOnly val="1"/>
    <c:dispBlanksAs val="gap"/>
    <c:showDLblsOverMax val="0"/>
  </c:chart>
  <c:spPr>
    <a:noFill/>
    <a:ln w="38100">
      <a:noFill/>
    </a:ln>
    <a:effectLst/>
  </c:spPr>
  <c:txPr>
    <a:bodyPr/>
    <a:lstStyle/>
    <a:p>
      <a:pPr>
        <a:defRPr sz="1800"/>
      </a:pPr>
      <a:endParaRPr lang="cs-CZ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3700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r">
              <a:defRPr sz="1200"/>
            </a:lvl1pPr>
          </a:lstStyle>
          <a:p>
            <a:fld id="{52B5D401-AC88-404D-831C-2EB2B4A421F1}" type="datetimeFigureOut">
              <a:rPr lang="cs-CZ" smtClean="0"/>
              <a:pPr/>
              <a:t>24.08.2020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3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3700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r">
              <a:defRPr sz="1200"/>
            </a:lvl1pPr>
          </a:lstStyle>
          <a:p>
            <a:fld id="{6EF5915F-3B21-42C9-8BC6-14F39586C90C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652949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3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3700" y="0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/>
          <a:lstStyle>
            <a:lvl1pPr algn="r">
              <a:defRPr sz="1200"/>
            </a:lvl1pPr>
          </a:lstStyle>
          <a:p>
            <a:fld id="{ECAC3CE6-10D7-4ECA-9EE6-CB165BC4D7C1}" type="datetimeFigureOut">
              <a:rPr lang="cs-CZ" smtClean="0"/>
              <a:pPr/>
              <a:t>24.08.2020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13" tIns="45705" rIns="91413" bIns="45705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823" y="3228897"/>
            <a:ext cx="7942580" cy="3058954"/>
          </a:xfrm>
          <a:prstGeom prst="rect">
            <a:avLst/>
          </a:prstGeom>
        </p:spPr>
        <p:txBody>
          <a:bodyPr vert="horz" lIns="91413" tIns="45705" rIns="91413" bIns="45705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3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l">
              <a:defRPr sz="1200"/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3700" y="6456613"/>
            <a:ext cx="4302231" cy="339884"/>
          </a:xfrm>
          <a:prstGeom prst="rect">
            <a:avLst/>
          </a:prstGeom>
        </p:spPr>
        <p:txBody>
          <a:bodyPr vert="horz" lIns="91413" tIns="45705" rIns="91413" bIns="45705" rtlCol="0" anchor="b"/>
          <a:lstStyle>
            <a:lvl1pPr algn="r">
              <a:defRPr sz="1200"/>
            </a:lvl1pPr>
          </a:lstStyle>
          <a:p>
            <a:fld id="{A7349DA9-BD81-423A-A0BE-E4DCEA2E9DD3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574556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855985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78559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42094873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1.wmf"/><Relationship Id="rId5" Type="http://schemas.openxmlformats.org/officeDocument/2006/relationships/image" Target="../media/image2.jpeg"/><Relationship Id="rId4" Type="http://schemas.openxmlformats.org/officeDocument/2006/relationships/image" Target="../media/image5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jpeg"/><Relationship Id="rId5" Type="http://schemas.openxmlformats.org/officeDocument/2006/relationships/image" Target="../media/image1.wmf"/><Relationship Id="rId4" Type="http://schemas.openxmlformats.org/officeDocument/2006/relationships/image" Target="../media/image5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Úvodní snímek_el. ver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FAA9F5FA-7977-49C2-92F0-E2663F3D13EB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grpSp>
        <p:nvGrpSpPr>
          <p:cNvPr id="2" name="Skupina 19"/>
          <p:cNvGrpSpPr/>
          <p:nvPr userDrawn="1"/>
        </p:nvGrpSpPr>
        <p:grpSpPr>
          <a:xfrm>
            <a:off x="1214414" y="2786059"/>
            <a:ext cx="6715171" cy="1285884"/>
            <a:chOff x="358499" y="281647"/>
            <a:chExt cx="8421166" cy="5929353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grpSpPr>
        <p:sp>
          <p:nvSpPr>
            <p:cNvPr id="21" name="Zaoblený obdélník 20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2" name="Obdélník 21"/>
            <p:cNvSpPr/>
            <p:nvPr userDrawn="1"/>
          </p:nvSpPr>
          <p:spPr>
            <a:xfrm>
              <a:off x="6922274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80" name="Podnadpis 2"/>
          <p:cNvSpPr>
            <a:spLocks noGrp="1"/>
          </p:cNvSpPr>
          <p:nvPr>
            <p:ph type="subTitle" idx="1"/>
          </p:nvPr>
        </p:nvSpPr>
        <p:spPr>
          <a:xfrm>
            <a:off x="1323953" y="5040000"/>
            <a:ext cx="6480000" cy="70960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1400" b="0" kern="1200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/>
                <a:latin typeface="Verdana" pitchFamily="34" charset="0"/>
                <a:ea typeface="+mj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  <a:ln>
            <a:noFill/>
          </a:ln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>
                <a:ln w="12700">
                  <a:noFill/>
                  <a:prstDash val="solid"/>
                </a:ln>
                <a:solidFill>
                  <a:schemeClr val="bg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pic>
        <p:nvPicPr>
          <p:cNvPr id="24" name="Obrázek 23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40527" y="6429420"/>
            <a:ext cx="1101725" cy="298450"/>
          </a:xfrm>
          <a:prstGeom prst="rect">
            <a:avLst/>
          </a:prstGeom>
        </p:spPr>
      </p:pic>
      <p:grpSp>
        <p:nvGrpSpPr>
          <p:cNvPr id="39" name="Skupina 38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42" name="Obdélník 41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43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45" name="Obdélník 44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6" name="Obdélník 45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7" name="Obdélník 46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8" name="Obdélník 47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9" name="Obdélník 48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0" name="Obdélník 49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1" name="Obdélník 50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60" name="Obdélník 59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61" name="Zástupný symbol pro text 38"/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27" name="Obrázek 26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ODĚLOVACÍ STRÁN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779F4EFA-3619-4900-A375-D148A9F9A6C5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</p:spPr>
        <p:txBody>
          <a:bodyPr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grpSp>
        <p:nvGrpSpPr>
          <p:cNvPr id="47" name="Skupina 46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grpSp>
          <p:nvGrpSpPr>
            <p:cNvPr id="48" name="Skupina 47"/>
            <p:cNvGrpSpPr/>
            <p:nvPr userDrawn="1"/>
          </p:nvGrpSpPr>
          <p:grpSpPr>
            <a:xfrm>
              <a:off x="1" y="6357982"/>
              <a:ext cx="9144000" cy="428604"/>
              <a:chOff x="1" y="6357982"/>
              <a:chExt cx="9144000" cy="428604"/>
            </a:xfrm>
          </p:grpSpPr>
          <p:sp>
            <p:nvSpPr>
              <p:cNvPr id="50" name="Obdélník 49"/>
              <p:cNvSpPr/>
              <p:nvPr/>
            </p:nvSpPr>
            <p:spPr>
              <a:xfrm>
                <a:off x="1" y="6357982"/>
                <a:ext cx="9144000" cy="4286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grpSp>
            <p:nvGrpSpPr>
              <p:cNvPr id="51" name="Skupina 50"/>
              <p:cNvGrpSpPr/>
              <p:nvPr userDrawn="1"/>
            </p:nvGrpSpPr>
            <p:grpSpPr>
              <a:xfrm>
                <a:off x="785818" y="6357982"/>
                <a:ext cx="5500694" cy="428604"/>
                <a:chOff x="571472" y="6072206"/>
                <a:chExt cx="4572032" cy="571504"/>
              </a:xfrm>
            </p:grpSpPr>
            <p:sp>
              <p:nvSpPr>
                <p:cNvPr id="61" name="Obdélník 60"/>
                <p:cNvSpPr/>
                <p:nvPr/>
              </p:nvSpPr>
              <p:spPr>
                <a:xfrm>
                  <a:off x="571472" y="6072206"/>
                  <a:ext cx="571504" cy="571504"/>
                </a:xfrm>
                <a:prstGeom prst="rect">
                  <a:avLst/>
                </a:prstGeom>
                <a:solidFill>
                  <a:srgbClr val="009FB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2" name="Obdélník 61"/>
                <p:cNvSpPr/>
                <p:nvPr/>
              </p:nvSpPr>
              <p:spPr>
                <a:xfrm>
                  <a:off x="1142976" y="6072206"/>
                  <a:ext cx="571504" cy="571504"/>
                </a:xfrm>
                <a:prstGeom prst="rect">
                  <a:avLst/>
                </a:prstGeom>
                <a:solidFill>
                  <a:srgbClr val="00427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3" name="Obdélník 62"/>
                <p:cNvSpPr/>
                <p:nvPr/>
              </p:nvSpPr>
              <p:spPr>
                <a:xfrm>
                  <a:off x="1714480" y="6072206"/>
                  <a:ext cx="571504" cy="571504"/>
                </a:xfrm>
                <a:prstGeom prst="rect">
                  <a:avLst/>
                </a:prstGeom>
                <a:solidFill>
                  <a:srgbClr val="83C9C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4" name="Obdélník 63"/>
                <p:cNvSpPr/>
                <p:nvPr/>
              </p:nvSpPr>
              <p:spPr>
                <a:xfrm>
                  <a:off x="2285984" y="6072206"/>
                  <a:ext cx="571504" cy="571504"/>
                </a:xfrm>
                <a:prstGeom prst="rect">
                  <a:avLst/>
                </a:prstGeom>
                <a:solidFill>
                  <a:srgbClr val="7C78A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5" name="Obdélník 64"/>
                <p:cNvSpPr/>
                <p:nvPr/>
              </p:nvSpPr>
              <p:spPr>
                <a:xfrm>
                  <a:off x="2857488" y="6072206"/>
                  <a:ext cx="571504" cy="571504"/>
                </a:xfrm>
                <a:prstGeom prst="rect">
                  <a:avLst/>
                </a:prstGeom>
                <a:solidFill>
                  <a:srgbClr val="B9203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6" name="Obdélník 65"/>
                <p:cNvSpPr/>
                <p:nvPr/>
              </p:nvSpPr>
              <p:spPr>
                <a:xfrm>
                  <a:off x="3428992" y="6072206"/>
                  <a:ext cx="571504" cy="571504"/>
                </a:xfrm>
                <a:prstGeom prst="rect">
                  <a:avLst/>
                </a:prstGeom>
                <a:solidFill>
                  <a:srgbClr val="F49F2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7" name="Obdélník 66"/>
                <p:cNvSpPr/>
                <p:nvPr/>
              </p:nvSpPr>
              <p:spPr>
                <a:xfrm>
                  <a:off x="4000496" y="6072206"/>
                  <a:ext cx="571504" cy="571504"/>
                </a:xfrm>
                <a:prstGeom prst="rect">
                  <a:avLst/>
                </a:prstGeom>
                <a:solidFill>
                  <a:srgbClr val="77AD1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68" name="Obdélník 67"/>
                <p:cNvSpPr/>
                <p:nvPr/>
              </p:nvSpPr>
              <p:spPr>
                <a:xfrm>
                  <a:off x="4572000" y="6072206"/>
                  <a:ext cx="571504" cy="571504"/>
                </a:xfrm>
                <a:prstGeom prst="rect">
                  <a:avLst/>
                </a:prstGeom>
                <a:solidFill>
                  <a:srgbClr val="00A27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</p:grpSp>
        </p:grpSp>
        <p:pic>
          <p:nvPicPr>
            <p:cNvPr id="49" name="Obrázek 48" descr="research.wmf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7956376" y="6453336"/>
              <a:ext cx="874380" cy="236864"/>
            </a:xfrm>
            <a:prstGeom prst="rect">
              <a:avLst/>
            </a:prstGeom>
          </p:spPr>
        </p:pic>
      </p:grpSp>
      <p:sp>
        <p:nvSpPr>
          <p:cNvPr id="69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21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BF1BE794-195A-4F58-9C4B-E8A39F0570D5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0" name="Podnadpis 2"/>
          <p:cNvSpPr>
            <a:spLocks noGrp="1"/>
          </p:cNvSpPr>
          <p:nvPr>
            <p:ph type="subTitle" idx="1"/>
          </p:nvPr>
        </p:nvSpPr>
        <p:spPr>
          <a:xfrm>
            <a:off x="1323953" y="5040000"/>
            <a:ext cx="6480000" cy="70960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1400" b="0" kern="1200" cap="none" spc="0" dirty="0">
                <a:ln w="12700">
                  <a:noFill/>
                  <a:prstDash val="solid"/>
                </a:ln>
                <a:solidFill>
                  <a:schemeClr val="bg2">
                    <a:lumMod val="75000"/>
                  </a:schemeClr>
                </a:solidFill>
                <a:effectLst/>
                <a:latin typeface="Verdana" pitchFamily="34" charset="0"/>
                <a:ea typeface="+mj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  <a:endParaRPr lang="cs-CZ" dirty="0"/>
          </a:p>
        </p:txBody>
      </p:sp>
      <p:sp>
        <p:nvSpPr>
          <p:cNvPr id="90" name="Nadpis 1"/>
          <p:cNvSpPr>
            <a:spLocks noGrp="1"/>
          </p:cNvSpPr>
          <p:nvPr>
            <p:ph type="ctrTitle"/>
          </p:nvPr>
        </p:nvSpPr>
        <p:spPr>
          <a:xfrm>
            <a:off x="1323952" y="2938459"/>
            <a:ext cx="6480000" cy="933472"/>
          </a:xfrm>
        </p:spPr>
        <p:txBody>
          <a:bodyPr>
            <a:normAutofit/>
          </a:bodyPr>
          <a:lstStyle>
            <a:lvl1pPr algn="ctr">
              <a:lnSpc>
                <a:spcPct val="100000"/>
              </a:lnSpc>
              <a:defRPr sz="2400" b="1" cap="none" spc="0">
                <a:ln w="12700">
                  <a:noFill/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pic>
        <p:nvPicPr>
          <p:cNvPr id="25" name="Obrázek 24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640527" y="6429420"/>
            <a:ext cx="1101725" cy="298450"/>
          </a:xfrm>
          <a:prstGeom prst="rect">
            <a:avLst/>
          </a:prstGeom>
        </p:spPr>
      </p:pic>
      <p:sp>
        <p:nvSpPr>
          <p:cNvPr id="23" name="Zástupný symbol pro obrázek 24"/>
          <p:cNvSpPr>
            <a:spLocks noGrp="1"/>
          </p:cNvSpPr>
          <p:nvPr>
            <p:ph type="pic" sz="quarter" idx="13" hasCustomPrompt="1"/>
          </p:nvPr>
        </p:nvSpPr>
        <p:spPr>
          <a:xfrm>
            <a:off x="3462339" y="928688"/>
            <a:ext cx="2214569" cy="500048"/>
          </a:xfrm>
          <a:prstGeom prst="rect">
            <a:avLst/>
          </a:prstGeom>
        </p:spPr>
        <p:txBody>
          <a:bodyPr>
            <a:noAutofit/>
          </a:bodyPr>
          <a:lstStyle>
            <a:lvl1pPr algn="ctr">
              <a:buNone/>
              <a:defRPr sz="1100">
                <a:solidFill>
                  <a:schemeClr val="tx1">
                    <a:lumMod val="60000"/>
                    <a:lumOff val="40000"/>
                  </a:schemeClr>
                </a:solidFill>
                <a:latin typeface="Verdana" pitchFamily="34" charset="0"/>
              </a:defRPr>
            </a:lvl1pPr>
          </a:lstStyle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1100" b="0" i="0" u="none" strike="noStrike" kern="0" cap="none" spc="0" normalizeH="0" baseline="0" noProof="0" dirty="0">
                <a:ln>
                  <a:noFill/>
                </a:ln>
                <a:solidFill>
                  <a:srgbClr val="4E4E4E">
                    <a:lumMod val="60000"/>
                    <a:lumOff val="40000"/>
                  </a:srgbClr>
                </a:solidFill>
                <a:effectLst/>
                <a:uLnTx/>
                <a:uFillTx/>
              </a:rPr>
              <a:t>vložte logo klienta</a:t>
            </a:r>
          </a:p>
        </p:txBody>
      </p:sp>
      <p:grpSp>
        <p:nvGrpSpPr>
          <p:cNvPr id="20" name="Skupina 19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22" name="Obdélník 21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24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27" name="Obdélník 26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28" name="Obdélník 27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29" name="Obdélník 28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0" name="Obdélník 29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1" name="Obdélník 30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2" name="Obdélník 31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3" name="Obdélník 32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4" name="Obdélník 33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35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6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Obrázek 36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Skupina 21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23" name="Zaoblený obdélník 22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7" name="Obdélník 26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17685" y="1600201"/>
            <a:ext cx="7429552" cy="4114816"/>
          </a:xfrm>
        </p:spPr>
        <p:txBody>
          <a:bodyPr bIns="4680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200" b="0" spc="0" baseline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11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FontTx/>
              <a:buBlip>
                <a:blip r:embed="rId4"/>
              </a:buBlip>
              <a:defRPr sz="10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buFont typeface="Courier New" pitchFamily="49" charset="0"/>
              <a:buChar char="o"/>
              <a:defRPr sz="9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defRPr sz="8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67BB4789-35F1-4D5E-90B1-01D99ACE57C5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24" name="Přímá spojovací čára 23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28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17685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29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grpSp>
        <p:nvGrpSpPr>
          <p:cNvPr id="45" name="Skupina 44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47" name="Obdélník 46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48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50" name="Obdélník 49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1" name="Obdélník 50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2" name="Obdélník 51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3" name="Obdélník 52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4" name="Obdélník 53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5" name="Obdélník 54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6" name="Obdélník 55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7" name="Obdélník 56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58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0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1" name="Obrázek 30" descr="research.wmf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RESEARCH_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177082" y="428616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26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cxnSp>
        <p:nvCxnSpPr>
          <p:cNvPr id="27" name="Přímá spojovací čára 26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3400" y="1628800"/>
            <a:ext cx="4038600" cy="4525963"/>
          </a:xfrm>
        </p:spPr>
        <p:txBody>
          <a:bodyPr vert="horz" lIns="91440" tIns="45720" rIns="91440" bIns="46800" rtlCol="0">
            <a:noAutofit/>
          </a:bodyPr>
          <a:lstStyle>
            <a:lvl1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0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28800"/>
            <a:ext cx="4038600" cy="4525963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0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0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31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27088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7" name="Zástupný symbol pro text 36"/>
          <p:cNvSpPr>
            <a:spLocks noGrp="1"/>
          </p:cNvSpPr>
          <p:nvPr>
            <p:ph type="body" sz="quarter" idx="14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grpSp>
        <p:nvGrpSpPr>
          <p:cNvPr id="47" name="Skupina 46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49" name="Obdélník 48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50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52" name="Obdélník 51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3" name="Obdélník 52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4" name="Obdélník 53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5" name="Obdélník 54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6" name="Obdélník 55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7" name="Obdélník 56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8" name="Obdélník 57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59" name="Obdélník 58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39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29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Obrázek 29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Skupina 8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cxnSp>
        <p:nvCxnSpPr>
          <p:cNvPr id="27" name="Přímá spojovací čára 26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 vert="horz" lIns="91440" tIns="45720" rIns="91440" bIns="46800" rtlCol="0">
            <a:noAutofit/>
          </a:bodyPr>
          <a:lstStyle>
            <a:lvl1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2188839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AD0AD14A-52E4-452C-A3EC-797B6A61A778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9" name="Zástupný symbol pro text 30"/>
          <p:cNvSpPr>
            <a:spLocks noGrp="1"/>
          </p:cNvSpPr>
          <p:nvPr>
            <p:ph type="body" sz="quarter" idx="13"/>
          </p:nvPr>
        </p:nvSpPr>
        <p:spPr>
          <a:xfrm>
            <a:off x="827088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1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2" name="Zástupný symbol pro obsah 3"/>
          <p:cNvSpPr>
            <a:spLocks noGrp="1"/>
          </p:cNvSpPr>
          <p:nvPr>
            <p:ph sz="half" idx="14"/>
          </p:nvPr>
        </p:nvSpPr>
        <p:spPr>
          <a:xfrm>
            <a:off x="4648200" y="3937324"/>
            <a:ext cx="4038600" cy="2188839"/>
          </a:xfrm>
        </p:spPr>
        <p:txBody>
          <a:bodyPr>
            <a:normAutofit/>
          </a:bodyPr>
          <a:lstStyle>
            <a:lvl1pPr>
              <a:buFontTx/>
              <a:buBlip>
                <a:blip r:embed="rId3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4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Tx/>
              <a:buBlip>
                <a:blip r:embed="rId5"/>
              </a:buBlip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b="0" kern="1200" spc="0" baseline="0" dirty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33" name="Zástupný symbol pro text 36"/>
          <p:cNvSpPr>
            <a:spLocks noGrp="1"/>
          </p:cNvSpPr>
          <p:nvPr>
            <p:ph type="body" sz="quarter" idx="15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grpSp>
        <p:nvGrpSpPr>
          <p:cNvPr id="35" name="Skupina 34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37" name="Obdélník 36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38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40" name="Obdélník 39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1" name="Obdélník 40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2" name="Obdélník 41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3" name="Obdélník 42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4" name="Obdélník 43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5" name="Obdélník 44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6" name="Obdélník 45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7" name="Obdélník 46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48" name="Zástupný symbol pro text 38"/>
          <p:cNvSpPr>
            <a:spLocks noGrp="1"/>
          </p:cNvSpPr>
          <p:nvPr>
            <p:ph type="body" sz="quarter" idx="16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4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9" name="Obrázek 48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_Obsah + obráz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Skupina 8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10" name="Zaoblený obdélník 9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1" name="Obdélník 10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cxnSp>
        <p:nvCxnSpPr>
          <p:cNvPr id="27" name="Přímá spojovací čára 26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8" name="Obrázek 27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784800" y="1600200"/>
            <a:ext cx="4928400" cy="4525963"/>
          </a:xfrm>
        </p:spPr>
        <p:txBody>
          <a:bodyPr/>
          <a:lstStyle>
            <a:lvl1pPr>
              <a:buFontTx/>
              <a:buBlip>
                <a:blip r:embed="rId3"/>
              </a:buBlip>
              <a:defRPr lang="cs-CZ" sz="1200" b="0" kern="1200" spc="0" baseline="0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1pPr>
            <a:lvl2pPr>
              <a:buFontTx/>
              <a:buBlip>
                <a:blip r:embed="rId4"/>
              </a:buBlip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2pPr>
            <a:lvl3pPr>
              <a:buFontTx/>
              <a:buBlip>
                <a:blip r:embed="rId5"/>
              </a:buBlip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3pPr>
            <a:lvl4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buFont typeface="Courier New" pitchFamily="49" charset="0"/>
              <a:buChar char="o"/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4pPr>
            <a:lvl5pPr indent="-228600" algn="l" defTabSz="914400" rtl="0" eaLnBrk="1" latinLnBrk="0" hangingPunct="1">
              <a:spcBef>
                <a:spcPts val="0"/>
              </a:spcBef>
              <a:spcAft>
                <a:spcPts val="600"/>
              </a:spcAft>
              <a:defRPr lang="cs-CZ" sz="1100" kern="1200" spc="0" baseline="0" dirty="0" smtClean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Klepnutím lze upravit styly předlohy textu.</a:t>
            </a:r>
          </a:p>
          <a:p>
            <a:pPr marL="342900" lvl="1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Druhá úroveň</a:t>
            </a:r>
          </a:p>
          <a:p>
            <a:pPr marL="342900" lvl="2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Třetí úroveň</a:t>
            </a:r>
          </a:p>
          <a:p>
            <a:pPr marL="342900" lvl="3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Čtvrtá úroveň</a:t>
            </a:r>
          </a:p>
          <a:p>
            <a:pPr marL="342900" lvl="4" indent="-3429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</a:pPr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290E0613-6F99-4D1D-A840-429A0C6B6FA7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9AE6D080-A9D8-41CC-B170-85CB8EAE0492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24" name="Zástupný symbol pro obrázek 23"/>
          <p:cNvSpPr>
            <a:spLocks noGrp="1"/>
          </p:cNvSpPr>
          <p:nvPr>
            <p:ph type="pic" sz="quarter" idx="13"/>
          </p:nvPr>
        </p:nvSpPr>
        <p:spPr>
          <a:xfrm>
            <a:off x="5929200" y="1602000"/>
            <a:ext cx="2430000" cy="4525200"/>
          </a:xfrm>
        </p:spPr>
        <p:txBody>
          <a:bodyPr/>
          <a:lstStyle/>
          <a:p>
            <a:r>
              <a:rPr lang="cs-CZ"/>
              <a:t>Klepnutím na ikonu přidáte obrázek.</a:t>
            </a:r>
            <a:endParaRPr lang="cs-CZ" dirty="0"/>
          </a:p>
        </p:txBody>
      </p:sp>
      <p:sp>
        <p:nvSpPr>
          <p:cNvPr id="30" name="Zástupný symbol pro text 30"/>
          <p:cNvSpPr>
            <a:spLocks noGrp="1"/>
          </p:cNvSpPr>
          <p:nvPr>
            <p:ph type="body" sz="quarter" idx="14"/>
          </p:nvPr>
        </p:nvSpPr>
        <p:spPr>
          <a:xfrm>
            <a:off x="827088" y="1196975"/>
            <a:ext cx="7489825" cy="360363"/>
          </a:xfrm>
        </p:spPr>
        <p:txBody>
          <a:bodyPr>
            <a:noAutofit/>
          </a:bodyPr>
          <a:lstStyle>
            <a:lvl1pPr>
              <a:buNone/>
              <a:defRPr sz="1200" cap="all" baseline="0">
                <a:solidFill>
                  <a:srgbClr val="6EAA2E"/>
                </a:solidFill>
                <a:latin typeface="Verdana" pitchFamily="34" charset="0"/>
              </a:defRPr>
            </a:lvl1pPr>
          </a:lstStyle>
          <a:p>
            <a:pPr lvl="0"/>
            <a:r>
              <a:rPr lang="cs-CZ" dirty="0"/>
              <a:t>Klepnutím lze upravit styly předlohy</a:t>
            </a:r>
          </a:p>
        </p:txBody>
      </p:sp>
      <p:sp>
        <p:nvSpPr>
          <p:cNvPr id="32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all" spc="0" baseline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 dirty="0"/>
              <a:t>Klepnutím lze upravit styl předlohy nadpisů.</a:t>
            </a:r>
          </a:p>
        </p:txBody>
      </p:sp>
      <p:sp>
        <p:nvSpPr>
          <p:cNvPr id="33" name="Zástupný symbol pro text 36"/>
          <p:cNvSpPr>
            <a:spLocks noGrp="1"/>
          </p:cNvSpPr>
          <p:nvPr>
            <p:ph type="body" sz="quarter" idx="15" hasCustomPrompt="1"/>
          </p:nvPr>
        </p:nvSpPr>
        <p:spPr>
          <a:xfrm>
            <a:off x="7452320" y="6093296"/>
            <a:ext cx="1224136" cy="216024"/>
          </a:xfrm>
          <a:ln>
            <a:solidFill>
              <a:schemeClr val="tx1">
                <a:lumMod val="60000"/>
                <a:lumOff val="40000"/>
              </a:schemeClr>
            </a:solidFill>
          </a:ln>
        </p:spPr>
        <p:txBody>
          <a:bodyPr>
            <a:noAutofit/>
          </a:bodyPr>
          <a:lstStyle>
            <a:lvl1pPr>
              <a:buNone/>
              <a:defRPr sz="900" baseline="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pPr lvl="0"/>
            <a:r>
              <a:rPr lang="cs-CZ" dirty="0"/>
              <a:t>N = </a:t>
            </a:r>
          </a:p>
        </p:txBody>
      </p:sp>
      <p:grpSp>
        <p:nvGrpSpPr>
          <p:cNvPr id="26" name="Skupina 25"/>
          <p:cNvGrpSpPr/>
          <p:nvPr userDrawn="1"/>
        </p:nvGrpSpPr>
        <p:grpSpPr>
          <a:xfrm>
            <a:off x="1" y="6286520"/>
            <a:ext cx="9144000" cy="517348"/>
            <a:chOff x="1" y="6286520"/>
            <a:chExt cx="9144000" cy="517348"/>
          </a:xfrm>
        </p:grpSpPr>
        <p:grpSp>
          <p:nvGrpSpPr>
            <p:cNvPr id="29" name="Skupina 28"/>
            <p:cNvGrpSpPr/>
            <p:nvPr userDrawn="1"/>
          </p:nvGrpSpPr>
          <p:grpSpPr>
            <a:xfrm>
              <a:off x="1" y="6286520"/>
              <a:ext cx="9144000" cy="517348"/>
              <a:chOff x="1" y="6286520"/>
              <a:chExt cx="9144000" cy="517348"/>
            </a:xfrm>
          </p:grpSpPr>
          <p:sp>
            <p:nvSpPr>
              <p:cNvPr id="35" name="Obdélník 34"/>
              <p:cNvSpPr/>
              <p:nvPr/>
            </p:nvSpPr>
            <p:spPr>
              <a:xfrm>
                <a:off x="1" y="6357982"/>
                <a:ext cx="9144000" cy="4286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grpSp>
            <p:nvGrpSpPr>
              <p:cNvPr id="36" name="Skupina 50"/>
              <p:cNvGrpSpPr/>
              <p:nvPr userDrawn="1"/>
            </p:nvGrpSpPr>
            <p:grpSpPr>
              <a:xfrm>
                <a:off x="785818" y="6357982"/>
                <a:ext cx="5500694" cy="428604"/>
                <a:chOff x="571472" y="6072206"/>
                <a:chExt cx="4572032" cy="571504"/>
              </a:xfrm>
            </p:grpSpPr>
            <p:sp>
              <p:nvSpPr>
                <p:cNvPr id="38" name="Obdélník 37"/>
                <p:cNvSpPr/>
                <p:nvPr/>
              </p:nvSpPr>
              <p:spPr>
                <a:xfrm>
                  <a:off x="571472" y="6072206"/>
                  <a:ext cx="571504" cy="571504"/>
                </a:xfrm>
                <a:prstGeom prst="rect">
                  <a:avLst/>
                </a:prstGeom>
                <a:solidFill>
                  <a:srgbClr val="009FB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39" name="Obdélník 38"/>
                <p:cNvSpPr/>
                <p:nvPr/>
              </p:nvSpPr>
              <p:spPr>
                <a:xfrm>
                  <a:off x="1142976" y="6072206"/>
                  <a:ext cx="571504" cy="571504"/>
                </a:xfrm>
                <a:prstGeom prst="rect">
                  <a:avLst/>
                </a:prstGeom>
                <a:solidFill>
                  <a:srgbClr val="00427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0" name="Obdélník 39"/>
                <p:cNvSpPr/>
                <p:nvPr/>
              </p:nvSpPr>
              <p:spPr>
                <a:xfrm>
                  <a:off x="1714480" y="6072206"/>
                  <a:ext cx="571504" cy="571504"/>
                </a:xfrm>
                <a:prstGeom prst="rect">
                  <a:avLst/>
                </a:prstGeom>
                <a:solidFill>
                  <a:srgbClr val="83C9C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1" name="Obdélník 40"/>
                <p:cNvSpPr/>
                <p:nvPr/>
              </p:nvSpPr>
              <p:spPr>
                <a:xfrm>
                  <a:off x="2285984" y="6072206"/>
                  <a:ext cx="571504" cy="571504"/>
                </a:xfrm>
                <a:prstGeom prst="rect">
                  <a:avLst/>
                </a:prstGeom>
                <a:solidFill>
                  <a:srgbClr val="7C78A8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2" name="Obdélník 41"/>
                <p:cNvSpPr/>
                <p:nvPr/>
              </p:nvSpPr>
              <p:spPr>
                <a:xfrm>
                  <a:off x="2857488" y="6072206"/>
                  <a:ext cx="571504" cy="571504"/>
                </a:xfrm>
                <a:prstGeom prst="rect">
                  <a:avLst/>
                </a:prstGeom>
                <a:solidFill>
                  <a:srgbClr val="B9203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3" name="Obdélník 42"/>
                <p:cNvSpPr/>
                <p:nvPr/>
              </p:nvSpPr>
              <p:spPr>
                <a:xfrm>
                  <a:off x="3428992" y="6072206"/>
                  <a:ext cx="571504" cy="571504"/>
                </a:xfrm>
                <a:prstGeom prst="rect">
                  <a:avLst/>
                </a:prstGeom>
                <a:solidFill>
                  <a:srgbClr val="F49F22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4" name="Obdélník 43"/>
                <p:cNvSpPr/>
                <p:nvPr/>
              </p:nvSpPr>
              <p:spPr>
                <a:xfrm>
                  <a:off x="4000496" y="6072206"/>
                  <a:ext cx="571504" cy="571504"/>
                </a:xfrm>
                <a:prstGeom prst="rect">
                  <a:avLst/>
                </a:prstGeom>
                <a:solidFill>
                  <a:srgbClr val="77AD1C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  <p:sp>
              <p:nvSpPr>
                <p:cNvPr id="45" name="Obdélník 44"/>
                <p:cNvSpPr/>
                <p:nvPr/>
              </p:nvSpPr>
              <p:spPr>
                <a:xfrm>
                  <a:off x="4572000" y="6072206"/>
                  <a:ext cx="571504" cy="571504"/>
                </a:xfrm>
                <a:prstGeom prst="rect">
                  <a:avLst/>
                </a:prstGeom>
                <a:solidFill>
                  <a:srgbClr val="00A275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cs-CZ" dirty="0">
                    <a:latin typeface="Verdana" pitchFamily="34" charset="0"/>
                  </a:endParaRPr>
                </a:p>
              </p:txBody>
            </p:sp>
          </p:grpSp>
          <p:pic>
            <p:nvPicPr>
              <p:cNvPr id="37" name="Obrázek 7" descr="twitter ALI profilovka"/>
              <p:cNvPicPr>
                <a:picLocks noChangeAspect="1" noChangeArrowheads="1"/>
              </p:cNvPicPr>
              <p:nvPr userDrawn="1"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" t="6925" r="3169" b="20270"/>
              <a:stretch/>
            </p:blipFill>
            <p:spPr bwMode="auto">
              <a:xfrm>
                <a:off x="8028384" y="6286520"/>
                <a:ext cx="1115616" cy="51734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31" name="Obrázek 30" descr="research.wmf"/>
            <p:cNvPicPr>
              <a:picLocks noChangeAspect="1"/>
            </p:cNvPicPr>
            <p:nvPr userDrawn="1"/>
          </p:nvPicPr>
          <p:blipFill>
            <a:blip r:embed="rId2" cstate="print"/>
            <a:stretch>
              <a:fillRect/>
            </a:stretch>
          </p:blipFill>
          <p:spPr>
            <a:xfrm>
              <a:off x="7020272" y="6453336"/>
              <a:ext cx="874380" cy="236864"/>
            </a:xfrm>
            <a:prstGeom prst="rect">
              <a:avLst/>
            </a:prstGeom>
          </p:spPr>
        </p:pic>
      </p:grpSp>
      <p:sp>
        <p:nvSpPr>
          <p:cNvPr id="46" name="Zástupný symbol pro text 38"/>
          <p:cNvSpPr>
            <a:spLocks noGrp="1"/>
          </p:cNvSpPr>
          <p:nvPr>
            <p:ph type="body" sz="quarter" idx="16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34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RESEARCH_Zadní strana_el. verz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Obdélník 19"/>
          <p:cNvSpPr/>
          <p:nvPr userDrawn="1"/>
        </p:nvSpPr>
        <p:spPr>
          <a:xfrm>
            <a:off x="0" y="0"/>
            <a:ext cx="9144000" cy="6286520"/>
          </a:xfrm>
          <a:prstGeom prst="rect">
            <a:avLst/>
          </a:prstGeom>
          <a:gradFill flip="none" rotWithShape="1">
            <a:gsLst>
              <a:gs pos="0">
                <a:srgbClr val="77AD1C">
                  <a:shade val="30000"/>
                  <a:satMod val="115000"/>
                </a:srgbClr>
              </a:gs>
              <a:gs pos="50000">
                <a:srgbClr val="77AD1C">
                  <a:shade val="67500"/>
                  <a:satMod val="115000"/>
                </a:srgbClr>
              </a:gs>
              <a:gs pos="100000">
                <a:srgbClr val="77AD1C">
                  <a:shade val="100000"/>
                  <a:satMod val="115000"/>
                </a:srgbClr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sp>
        <p:nvSpPr>
          <p:cNvPr id="21" name="Obdélník 20"/>
          <p:cNvSpPr/>
          <p:nvPr userDrawn="1"/>
        </p:nvSpPr>
        <p:spPr>
          <a:xfrm>
            <a:off x="1" y="6357982"/>
            <a:ext cx="9144000" cy="428604"/>
          </a:xfrm>
          <a:prstGeom prst="rect">
            <a:avLst/>
          </a:prstGeom>
          <a:solidFill>
            <a:srgbClr val="77AD1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dirty="0">
              <a:latin typeface="Verdana" pitchFamily="34" charset="0"/>
            </a:endParaRPr>
          </a:p>
        </p:txBody>
      </p:sp>
      <p:grpSp>
        <p:nvGrpSpPr>
          <p:cNvPr id="6" name="Skupina 10"/>
          <p:cNvGrpSpPr/>
          <p:nvPr userDrawn="1"/>
        </p:nvGrpSpPr>
        <p:grpSpPr>
          <a:xfrm>
            <a:off x="785818" y="6357982"/>
            <a:ext cx="5500694" cy="428604"/>
            <a:chOff x="571472" y="6072206"/>
            <a:chExt cx="4572032" cy="571504"/>
          </a:xfrm>
        </p:grpSpPr>
        <p:sp>
          <p:nvSpPr>
            <p:cNvPr id="12" name="Obdélník 11"/>
            <p:cNvSpPr/>
            <p:nvPr/>
          </p:nvSpPr>
          <p:spPr>
            <a:xfrm>
              <a:off x="571472" y="6072206"/>
              <a:ext cx="571504" cy="571504"/>
            </a:xfrm>
            <a:prstGeom prst="rect">
              <a:avLst/>
            </a:prstGeom>
            <a:solidFill>
              <a:srgbClr val="009F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3" name="Obdélník 12"/>
            <p:cNvSpPr/>
            <p:nvPr/>
          </p:nvSpPr>
          <p:spPr>
            <a:xfrm>
              <a:off x="1142976" y="6072206"/>
              <a:ext cx="571504" cy="571504"/>
            </a:xfrm>
            <a:prstGeom prst="rect">
              <a:avLst/>
            </a:prstGeom>
            <a:solidFill>
              <a:srgbClr val="00427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4" name="Obdélník 13"/>
            <p:cNvSpPr/>
            <p:nvPr/>
          </p:nvSpPr>
          <p:spPr>
            <a:xfrm>
              <a:off x="1714480" y="6072206"/>
              <a:ext cx="571504" cy="571504"/>
            </a:xfrm>
            <a:prstGeom prst="rect">
              <a:avLst/>
            </a:prstGeom>
            <a:solidFill>
              <a:srgbClr val="83C9C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5" name="Obdélník 14"/>
            <p:cNvSpPr/>
            <p:nvPr/>
          </p:nvSpPr>
          <p:spPr>
            <a:xfrm>
              <a:off x="2285984" y="6072206"/>
              <a:ext cx="571504" cy="571504"/>
            </a:xfrm>
            <a:prstGeom prst="rect">
              <a:avLst/>
            </a:prstGeom>
            <a:solidFill>
              <a:srgbClr val="7C78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6" name="Obdélník 15"/>
            <p:cNvSpPr/>
            <p:nvPr/>
          </p:nvSpPr>
          <p:spPr>
            <a:xfrm>
              <a:off x="2857488" y="6072206"/>
              <a:ext cx="571504" cy="571504"/>
            </a:xfrm>
            <a:prstGeom prst="rect">
              <a:avLst/>
            </a:prstGeom>
            <a:solidFill>
              <a:srgbClr val="B9203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7" name="Obdélník 16"/>
            <p:cNvSpPr/>
            <p:nvPr/>
          </p:nvSpPr>
          <p:spPr>
            <a:xfrm>
              <a:off x="3428992" y="6072206"/>
              <a:ext cx="571504" cy="571504"/>
            </a:xfrm>
            <a:prstGeom prst="rect">
              <a:avLst/>
            </a:prstGeom>
            <a:solidFill>
              <a:srgbClr val="F49F2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8" name="Obdélník 17"/>
            <p:cNvSpPr/>
            <p:nvPr/>
          </p:nvSpPr>
          <p:spPr>
            <a:xfrm>
              <a:off x="4000496" y="6072206"/>
              <a:ext cx="571504" cy="5715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19" name="Obdélník 18"/>
            <p:cNvSpPr/>
            <p:nvPr/>
          </p:nvSpPr>
          <p:spPr>
            <a:xfrm>
              <a:off x="4572000" y="6072206"/>
              <a:ext cx="571504" cy="571504"/>
            </a:xfrm>
            <a:prstGeom prst="rect">
              <a:avLst/>
            </a:prstGeom>
            <a:solidFill>
              <a:srgbClr val="00A27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286000"/>
            <a:ext cx="8229600" cy="1143000"/>
          </a:xfr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467894DC-3377-4869-AE9D-5609C945635D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23ED72DB-90F1-4573-830B-ECB5752A4DE0}" type="slidenum">
              <a:rPr lang="cs-CZ" smtClean="0"/>
              <a:pPr/>
              <a:t>‹#›</a:t>
            </a:fld>
            <a:endParaRPr lang="cs-CZ" dirty="0"/>
          </a:p>
        </p:txBody>
      </p:sp>
      <p:sp>
        <p:nvSpPr>
          <p:cNvPr id="8" name="Nadpis 1"/>
          <p:cNvSpPr txBox="1">
            <a:spLocks/>
          </p:cNvSpPr>
          <p:nvPr userDrawn="1"/>
        </p:nvSpPr>
        <p:spPr>
          <a:xfrm>
            <a:off x="457200" y="4500578"/>
            <a:ext cx="8229600" cy="128587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cs-CZ" sz="2400" b="1" kern="1200" cap="none" spc="0" dirty="0" smtClean="0">
                <a:ln w="12700">
                  <a:noFill/>
                  <a:prstDash val="solid"/>
                </a:ln>
                <a:solidFill>
                  <a:schemeClr val="bg1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Myriad Pro" pitchFamily="34" charset="0"/>
                <a:ea typeface="+mj-ea"/>
                <a:cs typeface="Tahoma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cs-CZ" sz="2400" b="1" i="0" u="none" strike="noStrike" kern="1200" cap="none" spc="0" normalizeH="0" baseline="0" noProof="0" dirty="0">
              <a:ln w="12700">
                <a:noFill/>
                <a:prstDash val="solid"/>
              </a:ln>
              <a:solidFill>
                <a:schemeClr val="bg1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uLnTx/>
              <a:uFillTx/>
              <a:latin typeface="Verdana" pitchFamily="34" charset="0"/>
              <a:ea typeface="+mj-ea"/>
              <a:cs typeface="Tahoma" pitchFamily="34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MÉDEA RESEARCH, k.s.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Mikuleckého 1311/8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147 00 Praha 4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Tel.: +420 241 004 500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000" b="0" kern="1200" spc="0" baseline="0" noProof="0" dirty="0">
                <a:solidFill>
                  <a:schemeClr val="bg1"/>
                </a:solidFill>
                <a:effectLst/>
                <a:latin typeface="Verdana" pitchFamily="34" charset="0"/>
                <a:ea typeface="+mn-ea"/>
                <a:cs typeface="Arial" pitchFamily="34" charset="0"/>
              </a:rPr>
              <a:t>www.medea.cz</a:t>
            </a:r>
          </a:p>
        </p:txBody>
      </p:sp>
      <p:pic>
        <p:nvPicPr>
          <p:cNvPr id="23" name="Obrázek 22" descr="research.wm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643200" y="3857628"/>
            <a:ext cx="1857600" cy="5032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RESEARCH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Skupina 21"/>
          <p:cNvGrpSpPr/>
          <p:nvPr userDrawn="1"/>
        </p:nvGrpSpPr>
        <p:grpSpPr>
          <a:xfrm>
            <a:off x="174743" y="428604"/>
            <a:ext cx="8789835" cy="6000768"/>
            <a:chOff x="358499" y="281647"/>
            <a:chExt cx="8421166" cy="5929353"/>
          </a:xfrm>
        </p:grpSpPr>
        <p:sp>
          <p:nvSpPr>
            <p:cNvPr id="23" name="Zaoblený obdélník 22"/>
            <p:cNvSpPr/>
            <p:nvPr userDrawn="1"/>
          </p:nvSpPr>
          <p:spPr>
            <a:xfrm>
              <a:off x="358499" y="281647"/>
              <a:ext cx="8421166" cy="5929353"/>
            </a:xfrm>
            <a:prstGeom prst="roundRect">
              <a:avLst>
                <a:gd name="adj" fmla="val 934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sp>
          <p:nvSpPr>
            <p:cNvPr id="27" name="Obdélník 26"/>
            <p:cNvSpPr/>
            <p:nvPr userDrawn="1"/>
          </p:nvSpPr>
          <p:spPr>
            <a:xfrm>
              <a:off x="6922277" y="281647"/>
              <a:ext cx="1857388" cy="171451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</p:grp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17685" y="571480"/>
            <a:ext cx="7500990" cy="46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none"/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None/>
              <a:defRPr lang="cs-CZ" sz="2400" b="0" kern="1200" cap="none" spc="0" dirty="0" smtClean="0">
                <a:ln w="12700">
                  <a:noFill/>
                  <a:prstDash val="solid"/>
                </a:ln>
                <a:solidFill>
                  <a:schemeClr val="tx1">
                    <a:lumMod val="60000"/>
                    <a:lumOff val="40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Verdana" pitchFamily="34" charset="0"/>
                <a:ea typeface="+mj-ea"/>
                <a:cs typeface="Tahoma" pitchFamily="34" charset="0"/>
              </a:defRPr>
            </a:lvl1pPr>
          </a:lstStyle>
          <a:p>
            <a:r>
              <a:rPr lang="cs-CZ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57224" y="1600201"/>
            <a:ext cx="7429552" cy="4114816"/>
          </a:xfrm>
        </p:spPr>
        <p:txBody>
          <a:bodyPr bIns="46800">
            <a:noAutofit/>
          </a:bodyPr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Tx/>
              <a:buBlip>
                <a:blip r:embed="rId2"/>
              </a:buBlip>
              <a:defRPr sz="1600" b="0" spc="0" baseline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cs typeface="Arial" pitchFamily="34" charset="0"/>
              </a:defRPr>
            </a:lvl1pPr>
            <a:lvl2pPr>
              <a:spcBef>
                <a:spcPts val="0"/>
              </a:spcBef>
              <a:spcAft>
                <a:spcPts val="600"/>
              </a:spcAft>
              <a:buFontTx/>
              <a:buBlip>
                <a:blip r:embed="rId3"/>
              </a:buBlip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2pPr>
            <a:lvl3pPr>
              <a:spcBef>
                <a:spcPts val="0"/>
              </a:spcBef>
              <a:spcAft>
                <a:spcPts val="600"/>
              </a:spcAft>
              <a:buClr>
                <a:srgbClr val="FFC000"/>
              </a:buClr>
              <a:buFontTx/>
              <a:buBlip>
                <a:blip r:embed="rId4"/>
              </a:buBlip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3pPr>
            <a:lvl4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buFont typeface="Courier New" pitchFamily="49" charset="0"/>
              <a:buChar char="o"/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4pPr>
            <a:lvl5pPr>
              <a:spcBef>
                <a:spcPts val="0"/>
              </a:spcBef>
              <a:spcAft>
                <a:spcPts val="600"/>
              </a:spcAft>
              <a:buClr>
                <a:srgbClr val="77AD1C"/>
              </a:buClr>
              <a:defRPr sz="1200" spc="0" baseline="0">
                <a:solidFill>
                  <a:schemeClr val="bg2">
                    <a:lumMod val="75000"/>
                  </a:schemeClr>
                </a:solidFill>
                <a:latin typeface="Verdana" pitchFamily="34" charset="0"/>
                <a:cs typeface="Arial" pitchFamily="34" charset="0"/>
              </a:defRPr>
            </a:lvl5pPr>
          </a:lstStyle>
          <a:p>
            <a:pPr lvl="0"/>
            <a:r>
              <a:rPr lang="cs-CZ" dirty="0"/>
              <a:t>Klepnutím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fld id="{9701E3FF-FCDF-4742-A7AF-BC86ECEEDFD9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Verdana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  <a:latin typeface="Verdana" pitchFamily="34" charset="0"/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  <p:cxnSp>
        <p:nvCxnSpPr>
          <p:cNvPr id="24" name="Přímá spojovací čára 23"/>
          <p:cNvCxnSpPr/>
          <p:nvPr userDrawn="1"/>
        </p:nvCxnSpPr>
        <p:spPr>
          <a:xfrm>
            <a:off x="857224" y="1142984"/>
            <a:ext cx="7429552" cy="1588"/>
          </a:xfrm>
          <a:prstGeom prst="line">
            <a:avLst/>
          </a:prstGeom>
          <a:ln>
            <a:solidFill>
              <a:srgbClr val="77AD1C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5" name="Obrázek 24" descr="research.wm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069155" y="6500834"/>
            <a:ext cx="1101725" cy="298450"/>
          </a:xfrm>
          <a:prstGeom prst="rect">
            <a:avLst/>
          </a:prstGeom>
        </p:spPr>
      </p:pic>
      <p:grpSp>
        <p:nvGrpSpPr>
          <p:cNvPr id="29" name="Skupina 28"/>
          <p:cNvGrpSpPr/>
          <p:nvPr userDrawn="1"/>
        </p:nvGrpSpPr>
        <p:grpSpPr>
          <a:xfrm>
            <a:off x="1" y="6357982"/>
            <a:ext cx="9144000" cy="428604"/>
            <a:chOff x="1" y="6357982"/>
            <a:chExt cx="9144000" cy="428604"/>
          </a:xfrm>
        </p:grpSpPr>
        <p:sp>
          <p:nvSpPr>
            <p:cNvPr id="31" name="Obdélník 30"/>
            <p:cNvSpPr/>
            <p:nvPr/>
          </p:nvSpPr>
          <p:spPr>
            <a:xfrm>
              <a:off x="1" y="6357982"/>
              <a:ext cx="9144000" cy="428604"/>
            </a:xfrm>
            <a:prstGeom prst="rect">
              <a:avLst/>
            </a:prstGeom>
            <a:solidFill>
              <a:srgbClr val="77AD1C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>
                <a:latin typeface="Verdana" pitchFamily="34" charset="0"/>
              </a:endParaRPr>
            </a:p>
          </p:txBody>
        </p:sp>
        <p:grpSp>
          <p:nvGrpSpPr>
            <p:cNvPr id="32" name="Skupina 50"/>
            <p:cNvGrpSpPr/>
            <p:nvPr userDrawn="1"/>
          </p:nvGrpSpPr>
          <p:grpSpPr>
            <a:xfrm>
              <a:off x="785818" y="6357982"/>
              <a:ext cx="5500694" cy="428604"/>
              <a:chOff x="571472" y="6072206"/>
              <a:chExt cx="4572032" cy="571504"/>
            </a:xfrm>
          </p:grpSpPr>
          <p:sp>
            <p:nvSpPr>
              <p:cNvPr id="34" name="Obdélník 33"/>
              <p:cNvSpPr/>
              <p:nvPr/>
            </p:nvSpPr>
            <p:spPr>
              <a:xfrm>
                <a:off x="571472" y="6072206"/>
                <a:ext cx="571504" cy="571504"/>
              </a:xfrm>
              <a:prstGeom prst="rect">
                <a:avLst/>
              </a:prstGeom>
              <a:solidFill>
                <a:srgbClr val="009FB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5" name="Obdélník 34"/>
              <p:cNvSpPr/>
              <p:nvPr/>
            </p:nvSpPr>
            <p:spPr>
              <a:xfrm>
                <a:off x="1142976" y="6072206"/>
                <a:ext cx="571504" cy="571504"/>
              </a:xfrm>
              <a:prstGeom prst="rect">
                <a:avLst/>
              </a:prstGeom>
              <a:solidFill>
                <a:srgbClr val="00427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6" name="Obdélník 35"/>
              <p:cNvSpPr/>
              <p:nvPr/>
            </p:nvSpPr>
            <p:spPr>
              <a:xfrm>
                <a:off x="1714480" y="6072206"/>
                <a:ext cx="571504" cy="571504"/>
              </a:xfrm>
              <a:prstGeom prst="rect">
                <a:avLst/>
              </a:prstGeom>
              <a:solidFill>
                <a:srgbClr val="83C9C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7" name="Obdélník 36"/>
              <p:cNvSpPr/>
              <p:nvPr/>
            </p:nvSpPr>
            <p:spPr>
              <a:xfrm>
                <a:off x="2285984" y="6072206"/>
                <a:ext cx="571504" cy="571504"/>
              </a:xfrm>
              <a:prstGeom prst="rect">
                <a:avLst/>
              </a:prstGeom>
              <a:solidFill>
                <a:srgbClr val="7C78A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8" name="Obdélník 37"/>
              <p:cNvSpPr/>
              <p:nvPr/>
            </p:nvSpPr>
            <p:spPr>
              <a:xfrm>
                <a:off x="2857488" y="6072206"/>
                <a:ext cx="571504" cy="571504"/>
              </a:xfrm>
              <a:prstGeom prst="rect">
                <a:avLst/>
              </a:prstGeom>
              <a:solidFill>
                <a:srgbClr val="B9203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39" name="Obdélník 38"/>
              <p:cNvSpPr/>
              <p:nvPr/>
            </p:nvSpPr>
            <p:spPr>
              <a:xfrm>
                <a:off x="3428992" y="6072206"/>
                <a:ext cx="571504" cy="571504"/>
              </a:xfrm>
              <a:prstGeom prst="rect">
                <a:avLst/>
              </a:prstGeom>
              <a:solidFill>
                <a:srgbClr val="F49F2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0" name="Obdélník 39"/>
              <p:cNvSpPr/>
              <p:nvPr/>
            </p:nvSpPr>
            <p:spPr>
              <a:xfrm>
                <a:off x="4000496" y="6072206"/>
                <a:ext cx="571504" cy="571504"/>
              </a:xfrm>
              <a:prstGeom prst="rect">
                <a:avLst/>
              </a:prstGeom>
              <a:solidFill>
                <a:srgbClr val="77AD1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  <p:sp>
            <p:nvSpPr>
              <p:cNvPr id="41" name="Obdélník 40"/>
              <p:cNvSpPr/>
              <p:nvPr/>
            </p:nvSpPr>
            <p:spPr>
              <a:xfrm>
                <a:off x="4572000" y="6072206"/>
                <a:ext cx="571504" cy="571504"/>
              </a:xfrm>
              <a:prstGeom prst="rect">
                <a:avLst/>
              </a:prstGeom>
              <a:solidFill>
                <a:srgbClr val="00A27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cs-CZ" dirty="0">
                  <a:latin typeface="Verdana" pitchFamily="34" charset="0"/>
                </a:endParaRPr>
              </a:p>
            </p:txBody>
          </p:sp>
        </p:grpSp>
      </p:grpSp>
      <p:sp>
        <p:nvSpPr>
          <p:cNvPr id="42" name="Zástupný symbol pro text 38"/>
          <p:cNvSpPr>
            <a:spLocks noGrp="1"/>
          </p:cNvSpPr>
          <p:nvPr>
            <p:ph type="body" sz="quarter" idx="15" hasCustomPrompt="1"/>
          </p:nvPr>
        </p:nvSpPr>
        <p:spPr>
          <a:xfrm>
            <a:off x="763474" y="6380435"/>
            <a:ext cx="6192837" cy="288925"/>
          </a:xfrm>
        </p:spPr>
        <p:txBody>
          <a:bodyPr>
            <a:normAutofit/>
          </a:bodyPr>
          <a:lstStyle>
            <a:lvl1pPr>
              <a:buNone/>
              <a:defRPr sz="7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cs-CZ" dirty="0" err="1" smtClean="0"/>
              <a:t>Otázzka</a:t>
            </a:r>
            <a:endParaRPr lang="cs-CZ" dirty="0"/>
          </a:p>
        </p:txBody>
      </p:sp>
      <p:pic>
        <p:nvPicPr>
          <p:cNvPr id="43" name="Obrázek 7" descr="twitter ALI profilovka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7638985" y="188640"/>
            <a:ext cx="1397511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4" name="Obrázek 43" descr="research.wmf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956376" y="6453336"/>
            <a:ext cx="874380" cy="2368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037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7A557-FE65-4BDA-835E-47AE98C51EE8}" type="datetime1">
              <a:rPr lang="cs-CZ" smtClean="0"/>
              <a:t>24.08.2020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20DF0-BEB6-441B-BBC5-D40B6197CB0F}" type="slidenum">
              <a:rPr lang="cs-CZ" smtClean="0"/>
              <a:pPr/>
              <a:t>‹#›</a:t>
            </a:fld>
            <a:endParaRPr 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4" r:id="rId2"/>
    <p:sldLayoutId id="2147483721" r:id="rId3"/>
    <p:sldLayoutId id="2147483722" r:id="rId4"/>
    <p:sldLayoutId id="2147483735" r:id="rId5"/>
    <p:sldLayoutId id="2147483730" r:id="rId6"/>
    <p:sldLayoutId id="2147483731" r:id="rId7"/>
    <p:sldLayoutId id="2147483733" r:id="rId8"/>
    <p:sldLayoutId id="2147483736" r:id="rId9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2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2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chart" Target="../charts/chart5.xml"/><Relationship Id="rId3" Type="http://schemas.openxmlformats.org/officeDocument/2006/relationships/image" Target="../media/image6.jpeg"/><Relationship Id="rId7" Type="http://schemas.openxmlformats.org/officeDocument/2006/relationships/chart" Target="../charts/chart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6" Type="http://schemas.openxmlformats.org/officeDocument/2006/relationships/chart" Target="../charts/chart3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6" Type="http://schemas.openxmlformats.org/officeDocument/2006/relationships/chart" Target="../charts/chart14.xml"/><Relationship Id="rId5" Type="http://schemas.openxmlformats.org/officeDocument/2006/relationships/chart" Target="../charts/chart13.xml"/><Relationship Id="rId4" Type="http://schemas.openxmlformats.org/officeDocument/2006/relationships/chart" Target="../charts/char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1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5" Type="http://schemas.openxmlformats.org/officeDocument/2006/relationships/chart" Target="../charts/chart19.xml"/><Relationship Id="rId4" Type="http://schemas.openxmlformats.org/officeDocument/2006/relationships/chart" Target="../charts/chart1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4" Type="http://schemas.openxmlformats.org/officeDocument/2006/relationships/chart" Target="../charts/char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1214414" y="2928934"/>
            <a:ext cx="6715172" cy="933472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cs-CZ" sz="2200" dirty="0" smtClean="0">
                <a:solidFill>
                  <a:srgbClr val="4E4E4E"/>
                </a:solidFill>
              </a:rPr>
              <a:t>ZAPÍJENÍ JÍDLA A LÉKŮ</a:t>
            </a:r>
            <a:r>
              <a:rPr lang="cs-CZ" dirty="0">
                <a:solidFill>
                  <a:srgbClr val="4E4E4E"/>
                </a:solidFill>
              </a:rPr>
              <a:t/>
            </a:r>
            <a:br>
              <a:rPr lang="cs-CZ" dirty="0">
                <a:solidFill>
                  <a:srgbClr val="4E4E4E"/>
                </a:solidFill>
              </a:rPr>
            </a:br>
            <a:r>
              <a:rPr lang="cs-CZ" sz="2000" dirty="0" smtClean="0">
                <a:solidFill>
                  <a:srgbClr val="4E4E4E"/>
                </a:solidFill>
              </a:rPr>
              <a:t>zpráva </a:t>
            </a:r>
            <a:r>
              <a:rPr lang="cs-CZ" sz="2000" dirty="0">
                <a:solidFill>
                  <a:srgbClr val="4E4E4E"/>
                </a:solidFill>
              </a:rPr>
              <a:t>z </a:t>
            </a:r>
            <a:r>
              <a:rPr lang="cs-CZ" sz="2000" dirty="0" smtClean="0">
                <a:solidFill>
                  <a:srgbClr val="4E4E4E"/>
                </a:solidFill>
              </a:rPr>
              <a:t>průzkumu</a:t>
            </a:r>
            <a:endParaRPr lang="cs-CZ" sz="2000" dirty="0">
              <a:solidFill>
                <a:srgbClr val="4E4E4E"/>
              </a:solidFill>
            </a:endParaRPr>
          </a:p>
        </p:txBody>
      </p:sp>
      <p:pic>
        <p:nvPicPr>
          <p:cNvPr id="5" name="Obrázek 7" descr="twitter ALI profilovk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2915816" y="620688"/>
            <a:ext cx="3105580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DŮLEŽITOST DRUHU A MNOŽSTVÍ NÁPOJE K ZAPITÍ LÉKŮ 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65 % obyvatel se domnívá, že hraje roli, jaký nápoj zvolí pro zapití léků.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MNOŽSTVÍ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VYPITÉHO NÁPOJE PŘITOM HRAJE ROLI PODLE 56 % OBYVATEL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ČR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1927366782"/>
              </p:ext>
            </p:extLst>
          </p:nvPr>
        </p:nvGraphicFramePr>
        <p:xfrm>
          <a:off x="611560" y="2060848"/>
          <a:ext cx="4104456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6732240" y="6093296"/>
            <a:ext cx="1800200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respondenti; N = 502</a:t>
            </a:r>
          </a:p>
        </p:txBody>
      </p:sp>
      <p:graphicFrame>
        <p:nvGraphicFramePr>
          <p:cNvPr id="7" name="Graf 6"/>
          <p:cNvGraphicFramePr/>
          <p:nvPr>
            <p:extLst>
              <p:ext uri="{D42A27DB-BD31-4B8C-83A1-F6EECF244321}">
                <p14:modId xmlns:p14="http://schemas.microsoft.com/office/powerpoint/2010/main" val="2725758336"/>
              </p:ext>
            </p:extLst>
          </p:nvPr>
        </p:nvGraphicFramePr>
        <p:xfrm>
          <a:off x="4582344" y="2060848"/>
          <a:ext cx="4104456" cy="31683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Zaoblený obdélníkový bublinový popisek 9"/>
          <p:cNvSpPr/>
          <p:nvPr/>
        </p:nvSpPr>
        <p:spPr>
          <a:xfrm>
            <a:off x="3707904" y="5340028"/>
            <a:ext cx="1872208" cy="806017"/>
          </a:xfrm>
          <a:prstGeom prst="wedgeRoundRectCallout">
            <a:avLst>
              <a:gd name="adj1" fmla="val 40721"/>
              <a:gd name="adj2" fmla="val -89509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Ženy ve srovnání s muži významně častěji (61 %) uvádí, že množství nápoje, kterým zapíjí léky,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hraje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roli.</a:t>
            </a:r>
          </a:p>
        </p:txBody>
      </p:sp>
    </p:spTree>
    <p:extLst>
      <p:ext uri="{BB962C8B-B14F-4D97-AF65-F5344CB8AC3E}">
        <p14:creationId xmlns:p14="http://schemas.microsoft.com/office/powerpoint/2010/main" val="150573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NÁPOJE K ZAPÍJENÍ LÉKŮ 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NEJČASTĚJI LIDÉ K ZAPITÍ LÉKŮ VOLÍ NESLAZENOU VODU Z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KOHOUTKU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1584661870"/>
              </p:ext>
            </p:extLst>
          </p:nvPr>
        </p:nvGraphicFramePr>
        <p:xfrm>
          <a:off x="570533" y="1589279"/>
          <a:ext cx="5235930" cy="41120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6948264" y="5970766"/>
            <a:ext cx="1666528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alespoň někdy užívají léky; N = 454</a:t>
            </a:r>
          </a:p>
        </p:txBody>
      </p:sp>
      <p:sp>
        <p:nvSpPr>
          <p:cNvPr id="7" name="Zaoblený obdélníkový bublinový popisek 17"/>
          <p:cNvSpPr/>
          <p:nvPr/>
        </p:nvSpPr>
        <p:spPr>
          <a:xfrm>
            <a:off x="5148064" y="3789041"/>
            <a:ext cx="2088232" cy="757875"/>
          </a:xfrm>
          <a:prstGeom prst="wedgeRoundRectCallout">
            <a:avLst>
              <a:gd name="adj1" fmla="val -118258"/>
              <a:gd name="adj2" fmla="val -49752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Balenou neslazenou (minerální) vodu volí k zapití léků významně častěji lidé </a:t>
            </a: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/>
            </a:r>
            <a:b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 smtClean="0">
                <a:solidFill>
                  <a:schemeClr val="tx1">
                    <a:lumMod val="75000"/>
                  </a:schemeClr>
                </a:solidFill>
              </a:rPr>
              <a:t>nad </a:t>
            </a: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35 let a muži.</a:t>
            </a:r>
          </a:p>
        </p:txBody>
      </p:sp>
    </p:spTree>
    <p:extLst>
      <p:ext uri="{BB962C8B-B14F-4D97-AF65-F5344CB8AC3E}">
        <p14:creationId xmlns:p14="http://schemas.microsoft.com/office/powerpoint/2010/main" val="293312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NEVHODNÉ NÁPOJE K ZAPÍJENÍ LÉKŮ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Bezmála polovina populace se domnívá, že některé léky není vhodné kombinovat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s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určitými nápoji, nejčastěji uvádí za příklad kombinaci léků s alkoholem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či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antibiotik s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mlékem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514235277"/>
              </p:ext>
            </p:extLst>
          </p:nvPr>
        </p:nvGraphicFramePr>
        <p:xfrm>
          <a:off x="422827" y="1946190"/>
          <a:ext cx="3960440" cy="3231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Zaoblený obdélníkový bublinový popisek 9"/>
          <p:cNvSpPr/>
          <p:nvPr/>
        </p:nvSpPr>
        <p:spPr>
          <a:xfrm>
            <a:off x="523990" y="5063440"/>
            <a:ext cx="2230868" cy="1208472"/>
          </a:xfrm>
          <a:prstGeom prst="wedgeRoundRectCallout">
            <a:avLst>
              <a:gd name="adj1" fmla="val 27742"/>
              <a:gd name="adj2" fmla="val -95956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900" dirty="0">
              <a:solidFill>
                <a:schemeClr val="tx1">
                  <a:lumMod val="75000"/>
                </a:schemeClr>
              </a:solidFill>
            </a:endParaRPr>
          </a:p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O tom, že existují nějaké nevhodné kombinace léků </a:t>
            </a:r>
            <a:br>
              <a:rPr lang="cs-CZ" sz="900" dirty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a nápojů, jsou statisticky významně častěji přesvědčeni lidé s minimálně středoškolským vzděláním bez maturity, ženy </a:t>
            </a:r>
            <a:br>
              <a:rPr lang="cs-CZ" sz="900" dirty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a obyvatelé Prahy (ve srovnání </a:t>
            </a:r>
            <a:br>
              <a:rPr lang="cs-CZ" sz="900" dirty="0">
                <a:solidFill>
                  <a:schemeClr val="tx1">
                    <a:lumMod val="75000"/>
                  </a:schemeClr>
                </a:solidFill>
              </a:rPr>
            </a:b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s obyvateli Čech i Moravy).</a:t>
            </a:r>
          </a:p>
          <a:p>
            <a:pPr algn="ctr"/>
            <a:endParaRPr lang="cs-CZ" sz="1000" dirty="0">
              <a:solidFill>
                <a:schemeClr val="tx1">
                  <a:lumMod val="75000"/>
                </a:schemeClr>
              </a:solidFill>
            </a:endParaRPr>
          </a:p>
        </p:txBody>
      </p:sp>
      <p:graphicFrame>
        <p:nvGraphicFramePr>
          <p:cNvPr id="7" name="Graf 6"/>
          <p:cNvGraphicFramePr/>
          <p:nvPr>
            <p:extLst>
              <p:ext uri="{D42A27DB-BD31-4B8C-83A1-F6EECF244321}">
                <p14:modId xmlns:p14="http://schemas.microsoft.com/office/powerpoint/2010/main" val="817662148"/>
              </p:ext>
            </p:extLst>
          </p:nvPr>
        </p:nvGraphicFramePr>
        <p:xfrm>
          <a:off x="4644008" y="1844824"/>
          <a:ext cx="4042792" cy="41044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3006402" y="4853451"/>
            <a:ext cx="1325794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respondenti; N = 502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6660232" y="5847655"/>
            <a:ext cx="1872208" cy="46166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ví, že existují nevhodné kombinace léků s nápoji; N = 245</a:t>
            </a:r>
          </a:p>
        </p:txBody>
      </p:sp>
      <p:sp>
        <p:nvSpPr>
          <p:cNvPr id="10" name="Šipka doprava 9"/>
          <p:cNvSpPr/>
          <p:nvPr/>
        </p:nvSpPr>
        <p:spPr>
          <a:xfrm>
            <a:off x="4332196" y="2947228"/>
            <a:ext cx="479608" cy="245195"/>
          </a:xfrm>
          <a:prstGeom prst="rightArrow">
            <a:avLst/>
          </a:prstGeom>
          <a:solidFill>
            <a:srgbClr val="527F22"/>
          </a:solidFill>
          <a:ln>
            <a:solidFill>
              <a:srgbClr val="527F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5276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1214414" y="2928934"/>
            <a:ext cx="6715172" cy="933472"/>
          </a:xfrm>
          <a:ln>
            <a:noFill/>
          </a:ln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100"/>
              </a:spcBef>
              <a:spcAft>
                <a:spcPts val="100"/>
              </a:spcAft>
            </a:pPr>
            <a:r>
              <a:rPr lang="cs-CZ" sz="2200" dirty="0" smtClean="0">
                <a:solidFill>
                  <a:srgbClr val="4E4E4E"/>
                </a:solidFill>
              </a:rPr>
              <a:t>DĚKUJEME ZA POZORNOST!</a:t>
            </a:r>
            <a:endParaRPr lang="cs-CZ" sz="2000" dirty="0">
              <a:solidFill>
                <a:srgbClr val="4E4E4E"/>
              </a:solidFill>
            </a:endParaRPr>
          </a:p>
        </p:txBody>
      </p:sp>
      <p:pic>
        <p:nvPicPr>
          <p:cNvPr id="4" name="Obrázek 7" descr="twitter ALI profilovka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6925" r="3169" b="20270"/>
          <a:stretch/>
        </p:blipFill>
        <p:spPr bwMode="auto">
          <a:xfrm>
            <a:off x="2915816" y="620688"/>
            <a:ext cx="3105580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9170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26311" y="1349394"/>
            <a:ext cx="7429552" cy="4671994"/>
          </a:xfrm>
        </p:spPr>
        <p:txBody>
          <a:bodyPr/>
          <a:lstStyle/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sz="1200" b="1" dirty="0" smtClean="0">
                <a:solidFill>
                  <a:srgbClr val="4E4E4E"/>
                </a:solidFill>
              </a:rPr>
              <a:t>Východisko: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Společnost Médea </a:t>
            </a:r>
            <a:r>
              <a:rPr lang="cs-CZ" dirty="0" err="1">
                <a:solidFill>
                  <a:schemeClr val="tx1"/>
                </a:solidFill>
              </a:rPr>
              <a:t>Research</a:t>
            </a:r>
            <a:r>
              <a:rPr lang="cs-CZ" dirty="0">
                <a:solidFill>
                  <a:schemeClr val="tx1"/>
                </a:solidFill>
              </a:rPr>
              <a:t> realizovala pro </a:t>
            </a:r>
            <a:r>
              <a:rPr lang="cs-CZ" dirty="0" err="1">
                <a:solidFill>
                  <a:schemeClr val="tx1"/>
                </a:solidFill>
              </a:rPr>
              <a:t>AquaLife</a:t>
            </a:r>
            <a:r>
              <a:rPr lang="cs-CZ" dirty="0">
                <a:solidFill>
                  <a:schemeClr val="tx1"/>
                </a:solidFill>
              </a:rPr>
              <a:t> Institute kvantitativní výzkum, </a:t>
            </a:r>
            <a:r>
              <a:rPr lang="cs-CZ" dirty="0" smtClean="0">
                <a:solidFill>
                  <a:schemeClr val="tx1"/>
                </a:solidFill>
              </a:rPr>
              <a:t/>
            </a:r>
            <a:br>
              <a:rPr lang="cs-CZ" dirty="0" smtClean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jehož </a:t>
            </a:r>
            <a:r>
              <a:rPr lang="cs-CZ" dirty="0">
                <a:solidFill>
                  <a:schemeClr val="tx1"/>
                </a:solidFill>
              </a:rPr>
              <a:t>cílem bylo zjistit </a:t>
            </a:r>
            <a:r>
              <a:rPr lang="cs-CZ" dirty="0">
                <a:solidFill>
                  <a:schemeClr val="tx1"/>
                </a:solidFill>
              </a:rPr>
              <a:t>stravovací zvyklosti českých občanů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endParaRPr lang="cs-CZ" dirty="0">
              <a:solidFill>
                <a:schemeClr val="tx1"/>
              </a:solidFill>
            </a:endParaRP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Konkrétně se výzkum zabýval tím, </a:t>
            </a:r>
            <a:r>
              <a:rPr lang="cs-CZ" dirty="0">
                <a:solidFill>
                  <a:schemeClr val="tx1"/>
                </a:solidFill>
              </a:rPr>
              <a:t>kdy lidé zapíjí jídlo, jakými nápoji zapíjí jídlo </a:t>
            </a:r>
            <a:br>
              <a:rPr lang="cs-CZ" dirty="0">
                <a:solidFill>
                  <a:schemeClr val="tx1"/>
                </a:solidFill>
              </a:rPr>
            </a:br>
            <a:r>
              <a:rPr lang="cs-CZ" dirty="0" smtClean="0">
                <a:solidFill>
                  <a:schemeClr val="tx1"/>
                </a:solidFill>
              </a:rPr>
              <a:t>a </a:t>
            </a:r>
            <a:r>
              <a:rPr lang="cs-CZ" dirty="0">
                <a:solidFill>
                  <a:schemeClr val="tx1"/>
                </a:solidFill>
              </a:rPr>
              <a:t>také čím zapíjí léky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endParaRPr lang="cs-CZ" dirty="0">
              <a:solidFill>
                <a:schemeClr val="tx1"/>
              </a:solidFill>
            </a:endParaRPr>
          </a:p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sz="1200" b="1" dirty="0" smtClean="0">
                <a:solidFill>
                  <a:srgbClr val="4E4E4E"/>
                </a:solidFill>
              </a:rPr>
              <a:t>Sběr </a:t>
            </a:r>
            <a:r>
              <a:rPr lang="cs-CZ" sz="1200" b="1" dirty="0">
                <a:solidFill>
                  <a:srgbClr val="4E4E4E"/>
                </a:solidFill>
              </a:rPr>
              <a:t>dat: 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11. - 17. 10. 2018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 smtClean="0">
                <a:solidFill>
                  <a:schemeClr val="tx1"/>
                </a:solidFill>
              </a:rPr>
              <a:t>Sběr </a:t>
            </a:r>
            <a:r>
              <a:rPr lang="cs-CZ" dirty="0">
                <a:solidFill>
                  <a:schemeClr val="tx1"/>
                </a:solidFill>
              </a:rPr>
              <a:t>dat probíhal formou online dotazování za pomoci respondenty samostatně vyplněného online dotazníku (metoda CAWI – </a:t>
            </a:r>
            <a:r>
              <a:rPr lang="cs-CZ" dirty="0" err="1">
                <a:solidFill>
                  <a:schemeClr val="tx1"/>
                </a:solidFill>
              </a:rPr>
              <a:t>Computer</a:t>
            </a:r>
            <a:r>
              <a:rPr lang="cs-CZ" dirty="0">
                <a:solidFill>
                  <a:schemeClr val="tx1"/>
                </a:solidFill>
              </a:rPr>
              <a:t> </a:t>
            </a:r>
            <a:r>
              <a:rPr lang="cs-CZ" dirty="0" err="1">
                <a:solidFill>
                  <a:schemeClr val="tx1"/>
                </a:solidFill>
              </a:rPr>
              <a:t>Assisted</a:t>
            </a:r>
            <a:r>
              <a:rPr lang="cs-CZ" dirty="0">
                <a:solidFill>
                  <a:schemeClr val="tx1"/>
                </a:solidFill>
              </a:rPr>
              <a:t> Web </a:t>
            </a:r>
            <a:r>
              <a:rPr lang="cs-CZ" dirty="0" err="1">
                <a:solidFill>
                  <a:schemeClr val="tx1"/>
                </a:solidFill>
              </a:rPr>
              <a:t>Interviewing</a:t>
            </a:r>
            <a:r>
              <a:rPr lang="cs-CZ" dirty="0">
                <a:solidFill>
                  <a:schemeClr val="tx1"/>
                </a:solidFill>
              </a:rPr>
              <a:t>).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Dotazování bylo provedeno prostřednictvím online panelu respondentů společnosti MÉDEA RESEARCH</a:t>
            </a:r>
            <a:r>
              <a:rPr lang="cs-CZ" dirty="0" smtClean="0">
                <a:solidFill>
                  <a:schemeClr val="tx1"/>
                </a:solidFill>
              </a:rPr>
              <a:t>. </a:t>
            </a:r>
            <a:endParaRPr lang="cs-CZ" dirty="0">
              <a:solidFill>
                <a:schemeClr val="tx1"/>
              </a:solidFill>
            </a:endParaRPr>
          </a:p>
          <a:p>
            <a:pPr marL="342900" lvl="1" indent="-342900">
              <a:spcBef>
                <a:spcPts val="600"/>
              </a:spcBef>
              <a:buClr>
                <a:srgbClr val="92D050"/>
              </a:buClr>
              <a:buBlip>
                <a:blip r:embed="rId2"/>
              </a:buBlip>
            </a:pPr>
            <a:r>
              <a:rPr lang="cs-CZ" sz="1200" b="1" dirty="0" smtClean="0">
                <a:solidFill>
                  <a:srgbClr val="4E4E4E"/>
                </a:solidFill>
              </a:rPr>
              <a:t>Vzorek </a:t>
            </a:r>
            <a:r>
              <a:rPr lang="cs-CZ" sz="1200" b="1" dirty="0">
                <a:solidFill>
                  <a:srgbClr val="4E4E4E"/>
                </a:solidFill>
              </a:rPr>
              <a:t>respondentů: 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Cílová skupina: Online populace 18+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502 respondentů</a:t>
            </a:r>
          </a:p>
          <a:p>
            <a:pPr lvl="1">
              <a:spcBef>
                <a:spcPts val="600"/>
              </a:spcBef>
              <a:buClr>
                <a:srgbClr val="92D050"/>
              </a:buClr>
            </a:pPr>
            <a:r>
              <a:rPr lang="cs-CZ" dirty="0">
                <a:solidFill>
                  <a:schemeClr val="tx1"/>
                </a:solidFill>
              </a:rPr>
              <a:t>Vzorek byl vybrán kombinací náhodného a kvótního výběru a byl převážen tak, aby byl reprezentativní na online populaci ČR z hlediska pohlaví, věkových skupin (18 +), vzdělání, regionu a velikosti místa bydliště.</a:t>
            </a:r>
          </a:p>
          <a:p>
            <a:pPr marL="0" indent="0">
              <a:buNone/>
            </a:pPr>
            <a:endParaRPr lang="cs-CZ" dirty="0">
              <a:solidFill>
                <a:srgbClr val="4E4E4E"/>
              </a:solidFill>
            </a:endParaRPr>
          </a:p>
        </p:txBody>
      </p:sp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4E4E4E"/>
                </a:solidFill>
              </a:rPr>
              <a:t>Metodika </a:t>
            </a:r>
            <a:endParaRPr lang="cs-CZ" dirty="0">
              <a:solidFill>
                <a:srgbClr val="4E4E4E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0"/>
            <a:ext cx="8218812" cy="468000"/>
          </a:xfrm>
        </p:spPr>
        <p:txBody>
          <a:bodyPr/>
          <a:lstStyle/>
          <a:p>
            <a:r>
              <a:rPr lang="cs-CZ" dirty="0">
                <a:solidFill>
                  <a:srgbClr val="4E4E4E"/>
                </a:solidFill>
              </a:rPr>
              <a:t>základní </a:t>
            </a:r>
            <a:r>
              <a:rPr lang="cs-CZ" dirty="0" err="1">
                <a:solidFill>
                  <a:srgbClr val="4E4E4E"/>
                </a:solidFill>
              </a:rPr>
              <a:t>cs</a:t>
            </a:r>
            <a:r>
              <a:rPr lang="cs-CZ" dirty="0">
                <a:solidFill>
                  <a:srgbClr val="4E4E4E"/>
                </a:solidFill>
              </a:rPr>
              <a:t> výzkumu + demografie</a:t>
            </a:r>
          </a:p>
        </p:txBody>
      </p:sp>
      <p:sp>
        <p:nvSpPr>
          <p:cNvPr id="7" name="Zaoblený obdélník 6"/>
          <p:cNvSpPr/>
          <p:nvPr/>
        </p:nvSpPr>
        <p:spPr>
          <a:xfrm>
            <a:off x="2267744" y="1272826"/>
            <a:ext cx="6120680" cy="795340"/>
          </a:xfrm>
          <a:prstGeom prst="roundRect">
            <a:avLst/>
          </a:prstGeom>
          <a:noFill/>
          <a:ln w="190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Zástupný symbol pro obsah 3"/>
          <p:cNvSpPr txBox="1">
            <a:spLocks/>
          </p:cNvSpPr>
          <p:nvPr/>
        </p:nvSpPr>
        <p:spPr>
          <a:xfrm>
            <a:off x="2339752" y="1340768"/>
            <a:ext cx="5832648" cy="864096"/>
          </a:xfrm>
          <a:prstGeom prst="rect">
            <a:avLst/>
          </a:prstGeom>
        </p:spPr>
        <p:txBody>
          <a:bodyPr vert="horz" lIns="91440" tIns="45720" rIns="91440" bIns="46800" rtlCol="0">
            <a:noAutofit/>
          </a:bodyPr>
          <a:lstStyle/>
          <a:p>
            <a:pPr marL="177800" lvl="0" indent="-177800">
              <a:spcAft>
                <a:spcPts val="600"/>
              </a:spcAft>
              <a:buBlip>
                <a:blip r:embed="rId2"/>
              </a:buBlip>
              <a:defRPr/>
            </a:pPr>
            <a:r>
              <a:rPr kumimoji="0" lang="cs-CZ" sz="1050" b="0" i="0" u="none" strike="noStrike" kern="1200" cap="none" spc="0" normalizeH="0" baseline="0" noProof="0" dirty="0" smtClean="0">
                <a:ln>
                  <a:noFill/>
                </a:ln>
                <a:solidFill>
                  <a:srgbClr val="4E4E4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cílová </a:t>
            </a:r>
            <a:r>
              <a:rPr kumimoji="0" lang="cs-CZ" sz="1050" b="0" i="0" u="none" strike="noStrike" kern="1200" cap="none" spc="0" normalizeH="0" baseline="0" noProof="0" dirty="0">
                <a:ln>
                  <a:noFill/>
                </a:ln>
                <a:solidFill>
                  <a:srgbClr val="4E4E4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skupina:</a:t>
            </a:r>
            <a:r>
              <a:rPr kumimoji="0" lang="cs-CZ" sz="1050" b="0" i="0" u="none" strike="noStrike" kern="1200" cap="none" spc="0" normalizeH="0" noProof="0" dirty="0">
                <a:ln>
                  <a:noFill/>
                </a:ln>
                <a:solidFill>
                  <a:srgbClr val="4E4E4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r>
              <a:rPr kumimoji="0" lang="cs-CZ" sz="1050" b="1" i="0" u="none" strike="noStrike" kern="1200" cap="none" spc="0" normalizeH="0" noProof="0" dirty="0">
                <a:ln>
                  <a:noFill/>
                </a:ln>
                <a:solidFill>
                  <a:srgbClr val="4E4E4E"/>
                </a:solidFill>
                <a:effectLst/>
                <a:uLnTx/>
                <a:uFillTx/>
                <a:latin typeface="Verdana" pitchFamily="34" charset="0"/>
                <a:ea typeface="Verdana" pitchFamily="34" charset="0"/>
                <a:cs typeface="Verdana" pitchFamily="34" charset="0"/>
              </a:rPr>
              <a:t>Online </a:t>
            </a:r>
            <a:r>
              <a:rPr lang="cs-CZ" sz="1050" b="1" noProof="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p</a:t>
            </a:r>
            <a:r>
              <a:rPr lang="cs-CZ" sz="1050" b="1" dirty="0" err="1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opulace</a:t>
            </a:r>
            <a:r>
              <a:rPr lang="cs-CZ" sz="1050" b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18+</a:t>
            </a:r>
          </a:p>
          <a:p>
            <a:pPr marL="177800" marR="0" lvl="0" indent="-1778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Blip>
                <a:blip r:embed="rId2"/>
              </a:buBlip>
              <a:tabLst/>
              <a:defRPr/>
            </a:pPr>
            <a:r>
              <a:rPr lang="cs-CZ" sz="1050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N = </a:t>
            </a:r>
            <a:r>
              <a:rPr lang="cs-CZ" sz="1050" dirty="0" smtClean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502</a:t>
            </a:r>
            <a:endParaRPr lang="cs-CZ" sz="1050" dirty="0">
              <a:solidFill>
                <a:srgbClr val="4E4E4E"/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tabLst/>
              <a:defRPr/>
            </a:pPr>
            <a:endParaRPr kumimoji="0" lang="cs-CZ" sz="1050" b="0" i="0" u="none" strike="noStrike" kern="1200" cap="none" spc="0" normalizeH="0" baseline="0" noProof="0" dirty="0">
              <a:ln>
                <a:noFill/>
              </a:ln>
              <a:solidFill>
                <a:srgbClr val="4E4E4E"/>
              </a:solidFill>
              <a:effectLst/>
              <a:uLnTx/>
              <a:uFillTx/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4" name="Obrázek 13" descr="7616476-velka-rozmanita-dav-lida-ha-lkovitou-postavia-ku-barevna-socia-lna-ma-dia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827584" y="1196752"/>
            <a:ext cx="1088132" cy="1088132"/>
          </a:xfrm>
          <a:prstGeom prst="rect">
            <a:avLst/>
          </a:prstGeom>
        </p:spPr>
      </p:pic>
      <p:graphicFrame>
        <p:nvGraphicFramePr>
          <p:cNvPr id="15" name="Zástupný symbol pro obsah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64953108"/>
              </p:ext>
            </p:extLst>
          </p:nvPr>
        </p:nvGraphicFramePr>
        <p:xfrm>
          <a:off x="457200" y="2312877"/>
          <a:ext cx="2242592" cy="18287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8" name="Zástupný symbol pro obsah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13787508"/>
              </p:ext>
            </p:extLst>
          </p:nvPr>
        </p:nvGraphicFramePr>
        <p:xfrm>
          <a:off x="2843808" y="2305472"/>
          <a:ext cx="3312368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21" name="Zástupný symbol pro obsah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7186856"/>
              </p:ext>
            </p:extLst>
          </p:nvPr>
        </p:nvGraphicFramePr>
        <p:xfrm>
          <a:off x="2915816" y="4465712"/>
          <a:ext cx="3168352" cy="19442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3" name="Zástupný symbol pro obsah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67863492"/>
              </p:ext>
            </p:extLst>
          </p:nvPr>
        </p:nvGraphicFramePr>
        <p:xfrm>
          <a:off x="6347275" y="2790611"/>
          <a:ext cx="2880320" cy="28432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24" name="Zástupný symbol pro obsah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5441075"/>
              </p:ext>
            </p:extLst>
          </p:nvPr>
        </p:nvGraphicFramePr>
        <p:xfrm>
          <a:off x="457200" y="4501716"/>
          <a:ext cx="2520280" cy="182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2838382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OBVYKLÁ DOBA KONZUMACE NÁPOJŮ</a:t>
            </a:r>
            <a:endParaRPr lang="cs-CZ" sz="2000" dirty="0">
              <a:solidFill>
                <a:srgbClr val="FF0000"/>
              </a:solidFill>
            </a:endParaRPr>
          </a:p>
        </p:txBody>
      </p:sp>
      <p:graphicFrame>
        <p:nvGraphicFramePr>
          <p:cNvPr id="10" name="Graf 9"/>
          <p:cNvGraphicFramePr/>
          <p:nvPr>
            <p:extLst>
              <p:ext uri="{D42A27DB-BD31-4B8C-83A1-F6EECF244321}">
                <p14:modId xmlns:p14="http://schemas.microsoft.com/office/powerpoint/2010/main" val="1622338726"/>
              </p:ext>
            </p:extLst>
          </p:nvPr>
        </p:nvGraphicFramePr>
        <p:xfrm>
          <a:off x="539551" y="2237827"/>
          <a:ext cx="2491200" cy="3637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3" name="TextovéPole 12"/>
          <p:cNvSpPr txBox="1"/>
          <p:nvPr/>
        </p:nvSpPr>
        <p:spPr>
          <a:xfrm>
            <a:off x="6732240" y="6093296"/>
            <a:ext cx="1800200" cy="21544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respondenti; N = 502</a:t>
            </a:r>
          </a:p>
        </p:txBody>
      </p:sp>
      <p:graphicFrame>
        <p:nvGraphicFramePr>
          <p:cNvPr id="14" name="Graf 13"/>
          <p:cNvGraphicFramePr/>
          <p:nvPr>
            <p:extLst>
              <p:ext uri="{D42A27DB-BD31-4B8C-83A1-F6EECF244321}">
                <p14:modId xmlns:p14="http://schemas.microsoft.com/office/powerpoint/2010/main" val="731403980"/>
              </p:ext>
            </p:extLst>
          </p:nvPr>
        </p:nvGraphicFramePr>
        <p:xfrm>
          <a:off x="6509277" y="2237827"/>
          <a:ext cx="2491215" cy="3637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Graf 14"/>
          <p:cNvGraphicFramePr/>
          <p:nvPr>
            <p:extLst>
              <p:ext uri="{D42A27DB-BD31-4B8C-83A1-F6EECF244321}">
                <p14:modId xmlns:p14="http://schemas.microsoft.com/office/powerpoint/2010/main" val="2780940563"/>
              </p:ext>
            </p:extLst>
          </p:nvPr>
        </p:nvGraphicFramePr>
        <p:xfrm>
          <a:off x="3060403" y="2237827"/>
          <a:ext cx="2491200" cy="36370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8" name="Šipka doprava 17"/>
          <p:cNvSpPr/>
          <p:nvPr/>
        </p:nvSpPr>
        <p:spPr>
          <a:xfrm>
            <a:off x="1022005" y="1196752"/>
            <a:ext cx="7099988" cy="1239912"/>
          </a:xfrm>
          <a:prstGeom prst="rightArrow">
            <a:avLst/>
          </a:prstGeom>
        </p:spPr>
        <p:style>
          <a:lnRef idx="0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accent1"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grpSp>
        <p:nvGrpSpPr>
          <p:cNvPr id="19" name="Skupina 18"/>
          <p:cNvGrpSpPr/>
          <p:nvPr/>
        </p:nvGrpSpPr>
        <p:grpSpPr>
          <a:xfrm>
            <a:off x="395536" y="1568725"/>
            <a:ext cx="2505878" cy="495964"/>
            <a:chOff x="0" y="371973"/>
            <a:chExt cx="2505878" cy="495964"/>
          </a:xfrm>
        </p:grpSpPr>
        <p:sp>
          <p:nvSpPr>
            <p:cNvPr id="26" name="Zaoblený obdélník 25"/>
            <p:cNvSpPr/>
            <p:nvPr/>
          </p:nvSpPr>
          <p:spPr>
            <a:xfrm>
              <a:off x="0" y="371973"/>
              <a:ext cx="2505878" cy="495964"/>
            </a:xfrm>
            <a:prstGeom prst="roundRect">
              <a:avLst/>
            </a:prstGeom>
            <a:solidFill>
              <a:srgbClr val="527F2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7" name="Zaoblený obdélník 5"/>
            <p:cNvSpPr/>
            <p:nvPr/>
          </p:nvSpPr>
          <p:spPr>
            <a:xfrm>
              <a:off x="24211" y="396184"/>
              <a:ext cx="2457456" cy="44754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1600" b="1" kern="1200" dirty="0"/>
                <a:t>Před jídlem</a:t>
              </a:r>
            </a:p>
          </p:txBody>
        </p:sp>
      </p:grpSp>
      <p:grpSp>
        <p:nvGrpSpPr>
          <p:cNvPr id="20" name="Skupina 19"/>
          <p:cNvGrpSpPr/>
          <p:nvPr/>
        </p:nvGrpSpPr>
        <p:grpSpPr>
          <a:xfrm>
            <a:off x="3319060" y="1568725"/>
            <a:ext cx="2505878" cy="495964"/>
            <a:chOff x="2923524" y="371973"/>
            <a:chExt cx="2505878" cy="495964"/>
          </a:xfrm>
        </p:grpSpPr>
        <p:sp>
          <p:nvSpPr>
            <p:cNvPr id="24" name="Zaoblený obdélník 23"/>
            <p:cNvSpPr/>
            <p:nvPr/>
          </p:nvSpPr>
          <p:spPr>
            <a:xfrm>
              <a:off x="2923524" y="371973"/>
              <a:ext cx="2505878" cy="495964"/>
            </a:xfrm>
            <a:prstGeom prst="roundRect">
              <a:avLst/>
            </a:prstGeom>
            <a:solidFill>
              <a:srgbClr val="527F2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Zaoblený obdélník 7"/>
            <p:cNvSpPr/>
            <p:nvPr/>
          </p:nvSpPr>
          <p:spPr>
            <a:xfrm>
              <a:off x="2947735" y="396184"/>
              <a:ext cx="2457456" cy="44754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1600" b="1" kern="1200" dirty="0"/>
                <a:t>Při jídle</a:t>
              </a:r>
            </a:p>
          </p:txBody>
        </p:sp>
      </p:grpSp>
      <p:grpSp>
        <p:nvGrpSpPr>
          <p:cNvPr id="21" name="Skupina 20"/>
          <p:cNvGrpSpPr/>
          <p:nvPr/>
        </p:nvGrpSpPr>
        <p:grpSpPr>
          <a:xfrm>
            <a:off x="6242585" y="1568725"/>
            <a:ext cx="2505878" cy="495964"/>
            <a:chOff x="5847049" y="371973"/>
            <a:chExt cx="2505878" cy="495964"/>
          </a:xfrm>
        </p:grpSpPr>
        <p:sp>
          <p:nvSpPr>
            <p:cNvPr id="22" name="Zaoblený obdélník 21"/>
            <p:cNvSpPr/>
            <p:nvPr/>
          </p:nvSpPr>
          <p:spPr>
            <a:xfrm>
              <a:off x="5847049" y="371973"/>
              <a:ext cx="2505878" cy="495964"/>
            </a:xfrm>
            <a:prstGeom prst="roundRect">
              <a:avLst/>
            </a:prstGeom>
            <a:solidFill>
              <a:srgbClr val="527F22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Zaoblený obdélník 9"/>
            <p:cNvSpPr/>
            <p:nvPr/>
          </p:nvSpPr>
          <p:spPr>
            <a:xfrm>
              <a:off x="5871260" y="396184"/>
              <a:ext cx="2457456" cy="44754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711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cs-CZ" sz="1600" b="1" kern="1200" dirty="0"/>
                <a:t>Po jídle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8191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KONZUMACE NÁPOJŮ PŘI JÍDLE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61 % obyvatel </a:t>
            </a:r>
            <a:r>
              <a:rPr lang="cs-CZ" sz="1200" cap="all" dirty="0" err="1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čr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 obvykle v průběhu hlavního jídla konzumuje nějaký nealkoholický nápoj, nejčastěji proto, že to tak dělají od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dětství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571151882"/>
              </p:ext>
            </p:extLst>
          </p:nvPr>
        </p:nvGraphicFramePr>
        <p:xfrm>
          <a:off x="599700" y="1700808"/>
          <a:ext cx="2491200" cy="4204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 5"/>
          <p:cNvGraphicFramePr/>
          <p:nvPr>
            <p:extLst>
              <p:ext uri="{D42A27DB-BD31-4B8C-83A1-F6EECF244321}">
                <p14:modId xmlns:p14="http://schemas.microsoft.com/office/powerpoint/2010/main" val="405564151"/>
              </p:ext>
            </p:extLst>
          </p:nvPr>
        </p:nvGraphicFramePr>
        <p:xfrm>
          <a:off x="4747828" y="1779380"/>
          <a:ext cx="3610744" cy="419387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6567188" y="5847655"/>
            <a:ext cx="1950738" cy="46166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konzumují během hlavního jídla nealkoholické nápoje; N = 305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2555776" y="5940262"/>
            <a:ext cx="1325794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respondenti; N = 502</a:t>
            </a:r>
          </a:p>
        </p:txBody>
      </p:sp>
      <p:sp>
        <p:nvSpPr>
          <p:cNvPr id="9" name="Šipka doprava 8"/>
          <p:cNvSpPr/>
          <p:nvPr/>
        </p:nvSpPr>
        <p:spPr>
          <a:xfrm>
            <a:off x="3679560" y="3072028"/>
            <a:ext cx="479608" cy="245195"/>
          </a:xfrm>
          <a:prstGeom prst="rightArrow">
            <a:avLst/>
          </a:prstGeom>
          <a:solidFill>
            <a:srgbClr val="527F22"/>
          </a:solidFill>
          <a:ln>
            <a:solidFill>
              <a:srgbClr val="527F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43369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KONZUMACE NÁPOJŮ PO JÍDLE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Lidé, kteří pijí až delší čas po jídle, minimálně 15 minut, nejčastěji volí tuto dobu, protože to považují za lepší pro strávení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jídla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4075305366"/>
              </p:ext>
            </p:extLst>
          </p:nvPr>
        </p:nvGraphicFramePr>
        <p:xfrm>
          <a:off x="467544" y="2463042"/>
          <a:ext cx="2633433" cy="37488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Zaoblený obdélník 5"/>
          <p:cNvSpPr/>
          <p:nvPr/>
        </p:nvSpPr>
        <p:spPr>
          <a:xfrm>
            <a:off x="693468" y="2075872"/>
            <a:ext cx="1779574" cy="464188"/>
          </a:xfrm>
          <a:prstGeom prst="roundRect">
            <a:avLst/>
          </a:prstGeom>
          <a:solidFill>
            <a:srgbClr val="527F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 15 minut po jídle</a:t>
            </a:r>
          </a:p>
        </p:txBody>
      </p:sp>
      <p:sp>
        <p:nvSpPr>
          <p:cNvPr id="7" name="TextovéPole 6"/>
          <p:cNvSpPr txBox="1"/>
          <p:nvPr/>
        </p:nvSpPr>
        <p:spPr>
          <a:xfrm>
            <a:off x="2135878" y="1709804"/>
            <a:ext cx="517962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defRPr sz="2160" b="1" i="0" u="none" strike="noStrike" kern="1200" baseline="0">
                <a:solidFill>
                  <a:srgbClr val="4E4E4E"/>
                </a:solidFill>
                <a:latin typeface="+mn-lt"/>
                <a:ea typeface="+mn-ea"/>
                <a:cs typeface="+mn-cs"/>
              </a:defRPr>
            </a:pPr>
            <a:r>
              <a:rPr lang="cs-CZ" sz="1200" b="1" dirty="0">
                <a:latin typeface="Verdana" pitchFamily="34" charset="0"/>
                <a:ea typeface="Verdana" pitchFamily="34" charset="0"/>
                <a:cs typeface="Verdana" pitchFamily="34" charset="0"/>
              </a:rPr>
              <a:t>Důvody (ne)konzumace nealkoholických nápojů PO JÍDLE</a:t>
            </a:r>
          </a:p>
        </p:txBody>
      </p:sp>
      <p:graphicFrame>
        <p:nvGraphicFramePr>
          <p:cNvPr id="8" name="Graf 7"/>
          <p:cNvGraphicFramePr/>
          <p:nvPr>
            <p:extLst>
              <p:ext uri="{D42A27DB-BD31-4B8C-83A1-F6EECF244321}">
                <p14:modId xmlns:p14="http://schemas.microsoft.com/office/powerpoint/2010/main" val="3690076508"/>
              </p:ext>
            </p:extLst>
          </p:nvPr>
        </p:nvGraphicFramePr>
        <p:xfrm>
          <a:off x="2555776" y="2463042"/>
          <a:ext cx="2633433" cy="37488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Zaoblený obdélník 8"/>
          <p:cNvSpPr/>
          <p:nvPr/>
        </p:nvSpPr>
        <p:spPr>
          <a:xfrm>
            <a:off x="2720418" y="2066441"/>
            <a:ext cx="1779574" cy="464188"/>
          </a:xfrm>
          <a:prstGeom prst="roundRect">
            <a:avLst/>
          </a:prstGeom>
          <a:solidFill>
            <a:srgbClr val="527F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15-29 minut po jídle</a:t>
            </a:r>
          </a:p>
        </p:txBody>
      </p:sp>
      <p:graphicFrame>
        <p:nvGraphicFramePr>
          <p:cNvPr id="10" name="Graf 9"/>
          <p:cNvGraphicFramePr/>
          <p:nvPr>
            <p:extLst>
              <p:ext uri="{D42A27DB-BD31-4B8C-83A1-F6EECF244321}">
                <p14:modId xmlns:p14="http://schemas.microsoft.com/office/powerpoint/2010/main" val="3870575616"/>
              </p:ext>
            </p:extLst>
          </p:nvPr>
        </p:nvGraphicFramePr>
        <p:xfrm>
          <a:off x="4644008" y="2456115"/>
          <a:ext cx="2633433" cy="37488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11" name="Zaoblený obdélník 10"/>
          <p:cNvSpPr/>
          <p:nvPr/>
        </p:nvSpPr>
        <p:spPr>
          <a:xfrm>
            <a:off x="4803520" y="2068104"/>
            <a:ext cx="1779574" cy="464188"/>
          </a:xfrm>
          <a:prstGeom prst="roundRect">
            <a:avLst/>
          </a:prstGeom>
          <a:solidFill>
            <a:srgbClr val="527F2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30-60 minut po jídle</a:t>
            </a:r>
          </a:p>
        </p:txBody>
      </p:sp>
      <p:sp>
        <p:nvSpPr>
          <p:cNvPr id="13" name="Zaoblený obdélník 12"/>
          <p:cNvSpPr/>
          <p:nvPr/>
        </p:nvSpPr>
        <p:spPr>
          <a:xfrm>
            <a:off x="6878499" y="2062488"/>
            <a:ext cx="1779574" cy="464188"/>
          </a:xfrm>
          <a:prstGeom prst="round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11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Nikdy po jídle nepiji</a:t>
            </a:r>
          </a:p>
        </p:txBody>
      </p:sp>
      <p:graphicFrame>
        <p:nvGraphicFramePr>
          <p:cNvPr id="14" name="Graf 13"/>
          <p:cNvGraphicFramePr/>
          <p:nvPr>
            <p:extLst>
              <p:ext uri="{D42A27DB-BD31-4B8C-83A1-F6EECF244321}">
                <p14:modId xmlns:p14="http://schemas.microsoft.com/office/powerpoint/2010/main" val="951129904"/>
              </p:ext>
            </p:extLst>
          </p:nvPr>
        </p:nvGraphicFramePr>
        <p:xfrm>
          <a:off x="6651041" y="2488446"/>
          <a:ext cx="2633433" cy="37488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15" name="TextovéPole 14"/>
          <p:cNvSpPr txBox="1"/>
          <p:nvPr/>
        </p:nvSpPr>
        <p:spPr>
          <a:xfrm>
            <a:off x="5004048" y="5970766"/>
            <a:ext cx="3496112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ví, kdy obvykle konzumují nápoje po hlavním jídle nebo je vůbec nekonzumují; N = 247 / 78 / 54 / </a:t>
            </a:r>
            <a:r>
              <a:rPr lang="cs-CZ" sz="800" i="1" dirty="0">
                <a:solidFill>
                  <a:srgbClr val="FF0000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16!</a:t>
            </a:r>
          </a:p>
        </p:txBody>
      </p:sp>
    </p:spTree>
    <p:extLst>
      <p:ext uri="{BB962C8B-B14F-4D97-AF65-F5344CB8AC3E}">
        <p14:creationId xmlns:p14="http://schemas.microsoft.com/office/powerpoint/2010/main" val="3557179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VÝBĚR NÁPOJE K JÍDLU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Výběr vhodného nápoje k jídlu obvykle řeší 17 % populace, dalších 40 % ho řeší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/>
            </a:r>
            <a:b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</a:b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pouze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 případě některých jídel. Lidé, kteří výběr alespoň někdy řeší, to dělají nejčastěji z důvodu, aby se nápoj hodil k jídlu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 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3864584743"/>
              </p:ext>
            </p:extLst>
          </p:nvPr>
        </p:nvGraphicFramePr>
        <p:xfrm>
          <a:off x="395536" y="1916832"/>
          <a:ext cx="3960440" cy="3231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Zaoblený obdélníkový bublinový popisek 9"/>
          <p:cNvSpPr/>
          <p:nvPr/>
        </p:nvSpPr>
        <p:spPr>
          <a:xfrm>
            <a:off x="755576" y="4962967"/>
            <a:ext cx="2160240" cy="1231807"/>
          </a:xfrm>
          <a:prstGeom prst="wedgeRoundRectCallout">
            <a:avLst>
              <a:gd name="adj1" fmla="val -16064"/>
              <a:gd name="adj2" fmla="val -85795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Vhodný výběr nápoje statisticky významně častěji obvykle řeší:</a:t>
            </a:r>
          </a:p>
          <a:p>
            <a:pPr algn="ctr"/>
            <a:endParaRPr lang="cs-CZ" sz="900" dirty="0">
              <a:solidFill>
                <a:schemeClr val="tx1">
                  <a:lumMod val="75000"/>
                </a:schemeClr>
              </a:solidFill>
            </a:endParaRP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Lidé starší 55 let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Obyvatelé Prahy</a:t>
            </a:r>
          </a:p>
          <a:p>
            <a:pPr marL="171450" indent="-171450" algn="ctr">
              <a:buFont typeface="Arial" panose="020B0604020202020204" pitchFamily="34" charset="0"/>
              <a:buChar char="•"/>
            </a:pPr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Lidé s vysokoškolským vzděláním</a:t>
            </a:r>
          </a:p>
        </p:txBody>
      </p:sp>
      <p:graphicFrame>
        <p:nvGraphicFramePr>
          <p:cNvPr id="7" name="Graf 6"/>
          <p:cNvGraphicFramePr/>
          <p:nvPr>
            <p:extLst>
              <p:ext uri="{D42A27DB-BD31-4B8C-83A1-F6EECF244321}">
                <p14:modId xmlns:p14="http://schemas.microsoft.com/office/powerpoint/2010/main" val="3275690921"/>
              </p:ext>
            </p:extLst>
          </p:nvPr>
        </p:nvGraphicFramePr>
        <p:xfrm>
          <a:off x="5076056" y="1916832"/>
          <a:ext cx="3610744" cy="3642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ovéPole 7"/>
          <p:cNvSpPr txBox="1"/>
          <p:nvPr/>
        </p:nvSpPr>
        <p:spPr>
          <a:xfrm>
            <a:off x="3097018" y="4491844"/>
            <a:ext cx="1325794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respondenti; N = 502</a:t>
            </a:r>
          </a:p>
        </p:txBody>
      </p:sp>
      <p:sp>
        <p:nvSpPr>
          <p:cNvPr id="9" name="TextovéPole 8"/>
          <p:cNvSpPr txBox="1"/>
          <p:nvPr/>
        </p:nvSpPr>
        <p:spPr>
          <a:xfrm>
            <a:off x="7271088" y="5394702"/>
            <a:ext cx="1549384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řeší výběr nápoje; N = 288</a:t>
            </a:r>
          </a:p>
        </p:txBody>
      </p:sp>
      <p:sp>
        <p:nvSpPr>
          <p:cNvPr id="10" name="Zaoblený obdélníkový bublinový popisek 17"/>
          <p:cNvSpPr/>
          <p:nvPr/>
        </p:nvSpPr>
        <p:spPr>
          <a:xfrm>
            <a:off x="4047760" y="4946907"/>
            <a:ext cx="1455522" cy="1263926"/>
          </a:xfrm>
          <a:prstGeom prst="wedgeRoundRectCallout">
            <a:avLst>
              <a:gd name="adj1" fmla="val 47719"/>
              <a:gd name="adj2" fmla="val -77255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Pro dobré zažívání se zabývá výběrem nápoje k jídlu 37 % z těch, kteří výběr alespoň někdy řeší, což odpovídá 21 % populace. </a:t>
            </a:r>
          </a:p>
        </p:txBody>
      </p:sp>
      <p:sp>
        <p:nvSpPr>
          <p:cNvPr id="11" name="Šipka doprava 10"/>
          <p:cNvSpPr/>
          <p:nvPr/>
        </p:nvSpPr>
        <p:spPr>
          <a:xfrm>
            <a:off x="4462777" y="2967781"/>
            <a:ext cx="479608" cy="245195"/>
          </a:xfrm>
          <a:prstGeom prst="rightArrow">
            <a:avLst/>
          </a:prstGeom>
          <a:solidFill>
            <a:srgbClr val="527F22"/>
          </a:solidFill>
          <a:ln>
            <a:solidFill>
              <a:srgbClr val="527F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1621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OBLÍBENÉ KOMBINACE JÍDLA A PITÍ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Nejoblíbenější kombinací jídla a alkoholického nápoje je podle obyvatel </a:t>
            </a:r>
            <a:r>
              <a:rPr lang="cs-CZ" sz="1200" cap="all" dirty="0" err="1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čr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 jednoznačně </a:t>
            </a:r>
            <a:r>
              <a:rPr lang="cs-CZ" sz="1200" cap="all" dirty="0" err="1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vepřo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 knedlo zelo s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pivem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4241208190"/>
              </p:ext>
            </p:extLst>
          </p:nvPr>
        </p:nvGraphicFramePr>
        <p:xfrm>
          <a:off x="3797376" y="1661231"/>
          <a:ext cx="4630216" cy="4310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Graf 5"/>
          <p:cNvGraphicFramePr/>
          <p:nvPr>
            <p:extLst>
              <p:ext uri="{D42A27DB-BD31-4B8C-83A1-F6EECF244321}">
                <p14:modId xmlns:p14="http://schemas.microsoft.com/office/powerpoint/2010/main" val="3569075420"/>
              </p:ext>
            </p:extLst>
          </p:nvPr>
        </p:nvGraphicFramePr>
        <p:xfrm>
          <a:off x="243484" y="1647262"/>
          <a:ext cx="4630216" cy="4374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3347864" y="5970766"/>
            <a:ext cx="1325794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respondenti; N = 502</a:t>
            </a:r>
          </a:p>
        </p:txBody>
      </p:sp>
      <p:sp>
        <p:nvSpPr>
          <p:cNvPr id="8" name="TextovéPole 7"/>
          <p:cNvSpPr txBox="1"/>
          <p:nvPr/>
        </p:nvSpPr>
        <p:spPr>
          <a:xfrm>
            <a:off x="6364614" y="5847655"/>
            <a:ext cx="2214852" cy="461665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alespoň někdy konzumují k jídlu alkoholické nápoje; N = 320</a:t>
            </a:r>
          </a:p>
        </p:txBody>
      </p:sp>
      <p:graphicFrame>
        <p:nvGraphicFramePr>
          <p:cNvPr id="9" name="Graf 8"/>
          <p:cNvGraphicFramePr/>
          <p:nvPr>
            <p:extLst>
              <p:ext uri="{D42A27DB-BD31-4B8C-83A1-F6EECF244321}">
                <p14:modId xmlns:p14="http://schemas.microsoft.com/office/powerpoint/2010/main" val="1430140527"/>
              </p:ext>
            </p:extLst>
          </p:nvPr>
        </p:nvGraphicFramePr>
        <p:xfrm>
          <a:off x="7247734" y="4164777"/>
          <a:ext cx="1335532" cy="13347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301544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>
          <a:xfrm>
            <a:off x="817684" y="571481"/>
            <a:ext cx="8112033" cy="468000"/>
          </a:xfrm>
        </p:spPr>
        <p:txBody>
          <a:bodyPr/>
          <a:lstStyle/>
          <a:p>
            <a:r>
              <a:rPr lang="cs-CZ" sz="2000" dirty="0">
                <a:solidFill>
                  <a:srgbClr val="4E4E4E"/>
                </a:solidFill>
              </a:rPr>
              <a:t>VÝBĚR NÁPOJE K ZAPITÍ LÉKŮ</a:t>
            </a:r>
            <a:endParaRPr lang="cs-CZ" sz="2000" dirty="0">
              <a:solidFill>
                <a:srgbClr val="FF0000"/>
              </a:solidFill>
            </a:endParaRPr>
          </a:p>
        </p:txBody>
      </p:sp>
      <p:sp>
        <p:nvSpPr>
          <p:cNvPr id="12" name="Zástupný symbol pro obsah 6"/>
          <p:cNvSpPr txBox="1">
            <a:spLocks/>
          </p:cNvSpPr>
          <p:nvPr/>
        </p:nvSpPr>
        <p:spPr>
          <a:xfrm>
            <a:off x="759054" y="1183571"/>
            <a:ext cx="8061418" cy="5040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>
              <a:spcBef>
                <a:spcPct val="20000"/>
              </a:spcBef>
              <a:defRPr/>
            </a:pP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Výběr nápoje k zapití léků alespoň občas řeší 59 % populace,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a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to nejčastěji podle vlastní intuice nebo na základě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informací v </a:t>
            </a:r>
            <a:r>
              <a:rPr lang="cs-CZ" sz="1200" cap="all" dirty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příbalovém 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letáku</a:t>
            </a:r>
            <a:r>
              <a:rPr lang="cs-CZ" sz="1200" cap="all" dirty="0" smtClean="0">
                <a:solidFill>
                  <a:srgbClr val="92D050">
                    <a:lumMod val="75000"/>
                  </a:srgbClr>
                </a:solidFill>
                <a:cs typeface="Arial" pitchFamily="34" charset="0"/>
              </a:rPr>
              <a:t>. </a:t>
            </a:r>
            <a:endParaRPr lang="en-US" sz="1200" cap="all" dirty="0">
              <a:solidFill>
                <a:srgbClr val="92D050">
                  <a:lumMod val="75000"/>
                </a:srgbClr>
              </a:solidFill>
              <a:cs typeface="Arial" pitchFamily="34" charset="0"/>
            </a:endParaRPr>
          </a:p>
        </p:txBody>
      </p:sp>
      <p:graphicFrame>
        <p:nvGraphicFramePr>
          <p:cNvPr id="4" name="Graf 3"/>
          <p:cNvGraphicFramePr/>
          <p:nvPr>
            <p:extLst>
              <p:ext uri="{D42A27DB-BD31-4B8C-83A1-F6EECF244321}">
                <p14:modId xmlns:p14="http://schemas.microsoft.com/office/powerpoint/2010/main" val="887125388"/>
              </p:ext>
            </p:extLst>
          </p:nvPr>
        </p:nvGraphicFramePr>
        <p:xfrm>
          <a:off x="395536" y="1954671"/>
          <a:ext cx="3960440" cy="32318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ovéPole 5"/>
          <p:cNvSpPr txBox="1"/>
          <p:nvPr/>
        </p:nvSpPr>
        <p:spPr>
          <a:xfrm>
            <a:off x="3010611" y="5081317"/>
            <a:ext cx="1325794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Všichni respondenti; N = 502</a:t>
            </a:r>
          </a:p>
        </p:txBody>
      </p:sp>
      <p:sp>
        <p:nvSpPr>
          <p:cNvPr id="7" name="Zaoblený obdélníkový bublinový popisek 9"/>
          <p:cNvSpPr/>
          <p:nvPr/>
        </p:nvSpPr>
        <p:spPr>
          <a:xfrm>
            <a:off x="755576" y="5061052"/>
            <a:ext cx="1873419" cy="638089"/>
          </a:xfrm>
          <a:prstGeom prst="wedgeRoundRectCallout">
            <a:avLst>
              <a:gd name="adj1" fmla="val -2796"/>
              <a:gd name="adj2" fmla="val -126303"/>
              <a:gd name="adj3" fmla="val 16667"/>
            </a:avLst>
          </a:prstGeom>
          <a:solidFill>
            <a:srgbClr val="CEEA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900" dirty="0">
                <a:solidFill>
                  <a:schemeClr val="tx1">
                    <a:lumMod val="75000"/>
                  </a:schemeClr>
                </a:solidFill>
              </a:rPr>
              <a:t>Alespoň občas řeší výběr nápoje k zapití léků statisticky významně častěji ženy (67 %).</a:t>
            </a:r>
          </a:p>
        </p:txBody>
      </p:sp>
      <p:graphicFrame>
        <p:nvGraphicFramePr>
          <p:cNvPr id="8" name="Graf 7"/>
          <p:cNvGraphicFramePr/>
          <p:nvPr>
            <p:extLst>
              <p:ext uri="{D42A27DB-BD31-4B8C-83A1-F6EECF244321}">
                <p14:modId xmlns:p14="http://schemas.microsoft.com/office/powerpoint/2010/main" val="4285573748"/>
              </p:ext>
            </p:extLst>
          </p:nvPr>
        </p:nvGraphicFramePr>
        <p:xfrm>
          <a:off x="5076056" y="1954671"/>
          <a:ext cx="3610744" cy="36428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9" name="TextovéPole 8"/>
          <p:cNvSpPr txBox="1"/>
          <p:nvPr/>
        </p:nvSpPr>
        <p:spPr>
          <a:xfrm>
            <a:off x="7271088" y="5432541"/>
            <a:ext cx="1549384" cy="338554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s-CZ" sz="800" i="1" dirty="0">
                <a:solidFill>
                  <a:srgbClr val="4E4E4E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Respondenti, kteří řeší výběr nápoje; N = 297</a:t>
            </a:r>
          </a:p>
        </p:txBody>
      </p:sp>
      <p:sp>
        <p:nvSpPr>
          <p:cNvPr id="10" name="Šipka doprava 9"/>
          <p:cNvSpPr/>
          <p:nvPr/>
        </p:nvSpPr>
        <p:spPr>
          <a:xfrm>
            <a:off x="4394092" y="2990815"/>
            <a:ext cx="479608" cy="245195"/>
          </a:xfrm>
          <a:prstGeom prst="rightArrow">
            <a:avLst/>
          </a:prstGeom>
          <a:solidFill>
            <a:srgbClr val="527F22"/>
          </a:solidFill>
          <a:ln>
            <a:solidFill>
              <a:srgbClr val="527F2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673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Závěrečná zpráva MAGNESIA AD-TRIX_140401">
  <a:themeElements>
    <a:clrScheme name="Stupně šedé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Alex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Lití písma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0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1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2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3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4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5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6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7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8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19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0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alex">
    <a:dk1>
      <a:srgbClr val="5F5F5F"/>
    </a:dk1>
    <a:lt1>
      <a:srgbClr val="FFFFFF"/>
    </a:lt1>
    <a:dk2>
      <a:srgbClr val="474747"/>
    </a:dk2>
    <a:lt2>
      <a:srgbClr val="FFFFFF"/>
    </a:lt2>
    <a:accent1>
      <a:srgbClr val="49711E"/>
    </a:accent1>
    <a:accent2>
      <a:srgbClr val="6DAA2D"/>
    </a:accent2>
    <a:accent3>
      <a:srgbClr val="BDE296"/>
    </a:accent3>
    <a:accent4>
      <a:srgbClr val="D3ECB9"/>
    </a:accent4>
    <a:accent5>
      <a:srgbClr val="E9F5DB"/>
    </a:accent5>
    <a:accent6>
      <a:srgbClr val="B5BBCA"/>
    </a:accent6>
    <a:hlink>
      <a:srgbClr val="92D050"/>
    </a:hlink>
    <a:folHlink>
      <a:srgbClr val="92D050"/>
    </a:folHlink>
  </a:clrScheme>
  <a:fontScheme name="Alex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7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8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9.xml><?xml version="1.0" encoding="utf-8"?>
<a:themeOverride xmlns:a="http://schemas.openxmlformats.org/drawingml/2006/main">
  <a:clrScheme name="Vlastní 2">
    <a:dk1>
      <a:srgbClr val="4E4E4E"/>
    </a:dk1>
    <a:lt1>
      <a:srgbClr val="FFFFFF"/>
    </a:lt1>
    <a:dk2>
      <a:srgbClr val="4D4D4D"/>
    </a:dk2>
    <a:lt2>
      <a:srgbClr val="808080"/>
    </a:lt2>
    <a:accent1>
      <a:srgbClr val="92D050"/>
    </a:accent1>
    <a:accent2>
      <a:srgbClr val="94A0C2"/>
    </a:accent2>
    <a:accent3>
      <a:srgbClr val="FFFFFF"/>
    </a:accent3>
    <a:accent4>
      <a:srgbClr val="414141"/>
    </a:accent4>
    <a:accent5>
      <a:srgbClr val="B5BBCA"/>
    </a:accent5>
    <a:accent6>
      <a:srgbClr val="92D050"/>
    </a:accent6>
    <a:hlink>
      <a:srgbClr val="92D050"/>
    </a:hlink>
    <a:folHlink>
      <a:srgbClr val="92D050"/>
    </a:folHlink>
  </a:clrScheme>
  <a:fontScheme name="Medián">
    <a:maj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ajorFont>
    <a:minorFont>
      <a:latin typeface="Tw Cen MT"/>
      <a:ea typeface=""/>
      <a:cs typeface=""/>
      <a:font script="Grek" typeface="Calibri"/>
      <a:font script="Cyrl" typeface="Calibri"/>
      <a:font script="Jpan" typeface="HGPｺﾞｼｯｸE"/>
      <a:font script="Hang" typeface="HY얕은샘물M"/>
      <a:font script="Hans" typeface="华文仿宋"/>
      <a:font script="Hant" typeface="微軟正黑體"/>
      <a:font script="Arab" typeface="Arial"/>
      <a:font script="Hebr" typeface="Levenim MT"/>
      <a:font script="Thai" typeface="Frees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</a:minorFont>
  </a:fontScheme>
  <a:fmtScheme name="Lití písma">
    <a:fillStyleLst>
      <a:solidFill>
        <a:schemeClr val="phClr"/>
      </a:solidFill>
      <a:gradFill rotWithShape="1">
        <a:gsLst>
          <a:gs pos="0">
            <a:schemeClr val="phClr">
              <a:tint val="70000"/>
              <a:satMod val="180000"/>
            </a:schemeClr>
          </a:gs>
          <a:gs pos="62000">
            <a:schemeClr val="phClr">
              <a:tint val="30000"/>
              <a:satMod val="180000"/>
            </a:schemeClr>
          </a:gs>
          <a:gs pos="100000">
            <a:schemeClr val="phClr">
              <a:tint val="22000"/>
              <a:satMod val="180000"/>
            </a:schemeClr>
          </a:gs>
        </a:gsLst>
        <a:lin ang="16200000" scaled="0"/>
      </a:gradFill>
      <a:gradFill rotWithShape="1">
        <a:gsLst>
          <a:gs pos="0">
            <a:schemeClr val="phClr">
              <a:shade val="58000"/>
              <a:satMod val="150000"/>
            </a:schemeClr>
          </a:gs>
          <a:gs pos="72000">
            <a:schemeClr val="phClr">
              <a:tint val="90000"/>
              <a:satMod val="135000"/>
            </a:schemeClr>
          </a:gs>
          <a:gs pos="100000">
            <a:schemeClr val="phClr">
              <a:tint val="80000"/>
              <a:satMod val="15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80000"/>
          </a:schemeClr>
        </a:solidFill>
        <a:prstDash val="solid"/>
      </a:ln>
      <a:ln w="381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</a:effectStyle>
      <a:effectStyle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soft" dir="tl">
            <a:rot lat="0" lon="0" rev="20000000"/>
          </a:lightRig>
        </a:scene3d>
        <a:sp3d prstMaterial="matte">
          <a:bevelT w="63500" h="63500" prst="coolSlant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Závěrečná zpráva MAGNESIA AD-TRIX_140401</Template>
  <TotalTime>23726</TotalTime>
  <Words>679</Words>
  <Application>Microsoft Office PowerPoint</Application>
  <PresentationFormat>Předvádění na obrazovce (4:3)</PresentationFormat>
  <Paragraphs>109</Paragraphs>
  <Slides>13</Slides>
  <Notes>11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Závěrečná zpráva MAGNESIA AD-TRIX_140401</vt:lpstr>
      <vt:lpstr>ZAPÍJENÍ JÍDLA A LÉKŮ zpráva z průzkumu</vt:lpstr>
      <vt:lpstr>Metodika </vt:lpstr>
      <vt:lpstr>základní cs výzkumu + demografie</vt:lpstr>
      <vt:lpstr>OBVYKLÁ DOBA KONZUMACE NÁPOJŮ</vt:lpstr>
      <vt:lpstr>KONZUMACE NÁPOJŮ PŘI JÍDLE</vt:lpstr>
      <vt:lpstr>KONZUMACE NÁPOJŮ PO JÍDLE</vt:lpstr>
      <vt:lpstr>VÝBĚR NÁPOJE K JÍDLU</vt:lpstr>
      <vt:lpstr>OBLÍBENÉ KOMBINACE JÍDLA A PITÍ</vt:lpstr>
      <vt:lpstr>VÝBĚR NÁPOJE K ZAPITÍ LÉKŮ</vt:lpstr>
      <vt:lpstr>DŮLEŽITOST DRUHU A MNOŽSTVÍ NÁPOJE K ZAPITÍ LÉKŮ </vt:lpstr>
      <vt:lpstr>NÁPOJE K ZAPÍJENÍ LÉKŮ </vt:lpstr>
      <vt:lpstr>NEVHODNÉ NÁPOJE K ZAPÍJENÍ LÉKŮ</vt:lpstr>
      <vt:lpstr>DĚKUJEME ZA POZORNOST!</vt:lpstr>
    </vt:vector>
  </TitlesOfParts>
  <Company>MÉDEA a.s.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průzkum dehydratace</dc:title>
  <dc:creator>pperlikova</dc:creator>
  <cp:lastModifiedBy>pperlikova</cp:lastModifiedBy>
  <cp:revision>4236</cp:revision>
  <cp:lastPrinted>2019-11-01T14:30:50Z</cp:lastPrinted>
  <dcterms:created xsi:type="dcterms:W3CDTF">2014-04-07T11:54:03Z</dcterms:created>
  <dcterms:modified xsi:type="dcterms:W3CDTF">2020-08-24T11:19:25Z</dcterms:modified>
</cp:coreProperties>
</file>