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charts/chart9.xml" ContentType="application/vnd.openxmlformats-officedocument.drawingml.chart+xml"/>
  <Override PartName="/ppt/notesSlides/notesSlide8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theme/themeOverride4.xml" ContentType="application/vnd.openxmlformats-officedocument.themeOverride+xml"/>
  <Override PartName="/ppt/notesSlides/notesSlide9.xml" ContentType="application/vnd.openxmlformats-officedocument.presentationml.notesSlide+xml"/>
  <Override PartName="/ppt/charts/chart12.xml" ContentType="application/vnd.openxmlformats-officedocument.drawingml.chart+xml"/>
  <Override PartName="/ppt/notesSlides/notesSlide10.xml" ContentType="application/vnd.openxmlformats-officedocument.presentationml.notesSlide+xml"/>
  <Override PartName="/ppt/charts/chart13.xml" ContentType="application/vnd.openxmlformats-officedocument.drawingml.chart+xml"/>
  <Override PartName="/ppt/theme/themeOverride5.xml" ContentType="application/vnd.openxmlformats-officedocument.themeOverr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handoutMasterIdLst>
    <p:handoutMasterId r:id="rId15"/>
  </p:handoutMasterIdLst>
  <p:sldIdLst>
    <p:sldId id="271" r:id="rId2"/>
    <p:sldId id="1272" r:id="rId3"/>
    <p:sldId id="1877" r:id="rId4"/>
    <p:sldId id="1902" r:id="rId5"/>
    <p:sldId id="1903" r:id="rId6"/>
    <p:sldId id="1927" r:id="rId7"/>
    <p:sldId id="1915" r:id="rId8"/>
    <p:sldId id="1916" r:id="rId9"/>
    <p:sldId id="1917" r:id="rId10"/>
    <p:sldId id="1918" r:id="rId11"/>
    <p:sldId id="1919" r:id="rId12"/>
    <p:sldId id="1928" r:id="rId13"/>
  </p:sldIdLst>
  <p:sldSz cx="9144000" cy="6858000" type="screen4x3"/>
  <p:notesSz cx="9928225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" userDrawn="1">
          <p15:clr>
            <a:srgbClr val="A4A3A4"/>
          </p15:clr>
        </p15:guide>
        <p15:guide id="2" pos="5239" userDrawn="1">
          <p15:clr>
            <a:srgbClr val="A4A3A4"/>
          </p15:clr>
        </p15:guide>
        <p15:guide id="3" pos="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42">
          <p15:clr>
            <a:srgbClr val="A4A3A4"/>
          </p15:clr>
        </p15:guide>
        <p15:guide id="2" pos="312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ander Dvořáček" initials="advr" lastIdx="4" clrIdx="0"/>
  <p:cmAuthor id="1" name="Alena Opočenská" initials="AO" lastIdx="2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7F22"/>
    <a:srgbClr val="CEEAB0"/>
    <a:srgbClr val="6699FF"/>
    <a:srgbClr val="CCFF99"/>
    <a:srgbClr val="4E4E4E"/>
    <a:srgbClr val="000000"/>
    <a:srgbClr val="FFCC99"/>
    <a:srgbClr val="FF9999"/>
    <a:srgbClr val="CCEC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33" autoAdjust="0"/>
    <p:restoredTop sz="95401" autoAdjust="0"/>
  </p:normalViewPr>
  <p:slideViewPr>
    <p:cSldViewPr>
      <p:cViewPr>
        <p:scale>
          <a:sx n="80" d="100"/>
          <a:sy n="80" d="100"/>
        </p:scale>
        <p:origin x="-1032" y="-720"/>
      </p:cViewPr>
      <p:guideLst>
        <p:guide orient="horz" pos="28"/>
        <p:guide pos="5239"/>
        <p:guide pos="22"/>
      </p:guideLst>
    </p:cSldViewPr>
  </p:slideViewPr>
  <p:outlineViewPr>
    <p:cViewPr>
      <p:scale>
        <a:sx n="33" d="100"/>
        <a:sy n="33" d="100"/>
      </p:scale>
      <p:origin x="0" y="895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4" d="100"/>
          <a:sy n="114" d="100"/>
        </p:scale>
        <p:origin x="-2130" y="-114"/>
      </p:cViewPr>
      <p:guideLst>
        <p:guide orient="horz" pos="2142"/>
        <p:guide pos="3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9.xml"/><Relationship Id="rId3" Type="http://schemas.openxmlformats.org/officeDocument/2006/relationships/slide" Target="slides/slide4.xml"/><Relationship Id="rId7" Type="http://schemas.openxmlformats.org/officeDocument/2006/relationships/slide" Target="slides/slide8.xml"/><Relationship Id="rId2" Type="http://schemas.openxmlformats.org/officeDocument/2006/relationships/slide" Target="slides/slide3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2.xml"/><Relationship Id="rId5" Type="http://schemas.openxmlformats.org/officeDocument/2006/relationships/slide" Target="slides/slide6.xml"/><Relationship Id="rId10" Type="http://schemas.openxmlformats.org/officeDocument/2006/relationships/slide" Target="slides/slide11.xml"/><Relationship Id="rId4" Type="http://schemas.openxmlformats.org/officeDocument/2006/relationships/slide" Target="slides/slide5.xml"/><Relationship Id="rId9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4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5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3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 jaké míry byl jejich pitný</a:t>
            </a:r>
            <a:r>
              <a:rPr lang="cs-CZ" sz="1100" baseline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režim </a:t>
            </a:r>
            <a:r>
              <a:rPr lang="cs-CZ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před otěhotněním zdravý </a:t>
            </a:r>
          </a:p>
        </c:rich>
      </c:tx>
      <c:layout>
        <c:manualLayout>
          <c:xMode val="edge"/>
          <c:yMode val="edge"/>
          <c:x val="9.3029309874660376E-2"/>
          <c:y val="3.1759162518386554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6971847182671712E-2"/>
          <c:y val="0.12053052305590162"/>
          <c:w val="0.5319463091671548"/>
          <c:h val="0.74636540922636019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List1!$B$1</c:f>
              <c:strCache>
                <c:ptCount val="1"/>
                <c:pt idx="0">
                  <c:v>Rozhodně zdravý</c:v>
                </c:pt>
              </c:strCache>
            </c:strRef>
          </c:tx>
          <c:spPr>
            <a:solidFill>
              <a:srgbClr val="527F22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8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List1!$B$2</c:f>
              <c:numCache>
                <c:formatCode>###0.0%</c:formatCode>
                <c:ptCount val="1"/>
                <c:pt idx="0">
                  <c:v>0.16363636363636364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5D9-406A-845C-FFB0C5958C9D}"/>
            </c:ext>
          </c:extLst>
        </c:ser>
        <c:ser>
          <c:idx val="2"/>
          <c:order val="1"/>
          <c:tx>
            <c:strRef>
              <c:f>List1!$C$1</c:f>
              <c:strCache>
                <c:ptCount val="1"/>
                <c:pt idx="0">
                  <c:v>Spíše zdravý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1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List1!$C$2</c:f>
              <c:numCache>
                <c:formatCode>###0.0%</c:formatCode>
                <c:ptCount val="1"/>
                <c:pt idx="0">
                  <c:v>0.44545454545454549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23-4E5D-A496-35C59356D1D0}"/>
            </c:ext>
          </c:extLst>
        </c:ser>
        <c:ser>
          <c:idx val="3"/>
          <c:order val="2"/>
          <c:tx>
            <c:strRef>
              <c:f>List1!$D$1</c:f>
              <c:strCache>
                <c:ptCount val="1"/>
                <c:pt idx="0">
                  <c:v>Ani zdravý, ani nezdravý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1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List1!$D$2</c:f>
              <c:numCache>
                <c:formatCode>###0.0%</c:formatCode>
                <c:ptCount val="1"/>
                <c:pt idx="0">
                  <c:v>0.21818181818181817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423-4E5D-A496-35C59356D1D0}"/>
            </c:ext>
          </c:extLst>
        </c:ser>
        <c:ser>
          <c:idx val="4"/>
          <c:order val="3"/>
          <c:tx>
            <c:strRef>
              <c:f>List1!$E$1</c:f>
              <c:strCache>
                <c:ptCount val="1"/>
                <c:pt idx="0">
                  <c:v>Spíše nezdravý</c:v>
                </c:pt>
              </c:strCache>
            </c:strRef>
          </c:tx>
          <c:spPr>
            <a:solidFill>
              <a:srgbClr val="FF7C8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1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List1!$E$2</c:f>
              <c:numCache>
                <c:formatCode>###0.0%</c:formatCode>
                <c:ptCount val="1"/>
                <c:pt idx="0">
                  <c:v>0.10909090909090909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423-4E5D-A496-35C59356D1D0}"/>
            </c:ext>
          </c:extLst>
        </c:ser>
        <c:ser>
          <c:idx val="5"/>
          <c:order val="4"/>
          <c:tx>
            <c:strRef>
              <c:f>List1!$F$1</c:f>
              <c:strCache>
                <c:ptCount val="1"/>
                <c:pt idx="0">
                  <c:v>Rozhodně nezdravý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List1!$F$2</c:f>
              <c:numCache>
                <c:formatCode>###0.0%</c:formatCode>
                <c:ptCount val="1"/>
                <c:pt idx="0">
                  <c:v>4.5454545454545456E-2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501-4B91-A8B1-1EF27F1AD115}"/>
            </c:ext>
          </c:extLst>
        </c:ser>
        <c:ser>
          <c:idx val="6"/>
          <c:order val="5"/>
          <c:tx>
            <c:strRef>
              <c:f>List1!$G$1</c:f>
              <c:strCache>
                <c:ptCount val="1"/>
                <c:pt idx="0">
                  <c:v>Nevím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1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List1!$G$2</c:f>
              <c:numCache>
                <c:formatCode>###0.0%</c:formatCode>
                <c:ptCount val="1"/>
                <c:pt idx="0">
                  <c:v>1.8181818181818181E-2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501-4B91-A8B1-1EF27F1AD1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578496"/>
        <c:axId val="144977856"/>
      </c:barChart>
      <c:catAx>
        <c:axId val="49578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 algn="ctr">
              <a:defRPr lang="cs-CZ" sz="900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Verdana" pitchFamily="34" charset="0"/>
                <a:ea typeface="+mn-ea"/>
                <a:cs typeface="+mn-cs"/>
              </a:defRPr>
            </a:pPr>
            <a:endParaRPr lang="cs-CZ"/>
          </a:p>
        </c:txPr>
        <c:crossAx val="144977856"/>
        <c:crosses val="autoZero"/>
        <c:auto val="1"/>
        <c:lblAlgn val="ctr"/>
        <c:lblOffset val="100"/>
        <c:noMultiLvlLbl val="0"/>
      </c:catAx>
      <c:valAx>
        <c:axId val="144977856"/>
        <c:scaling>
          <c:orientation val="minMax"/>
          <c:max val="1"/>
        </c:scaling>
        <c:delete val="0"/>
        <c:axPos val="l"/>
        <c:numFmt formatCode="###0%" sourceLinked="0"/>
        <c:majorTickMark val="out"/>
        <c:minorTickMark val="none"/>
        <c:tickLblPos val="nextTo"/>
        <c:txPr>
          <a:bodyPr/>
          <a:lstStyle/>
          <a:p>
            <a:pPr algn="ctr">
              <a:defRPr lang="cs-CZ" sz="900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Verdana" pitchFamily="34" charset="0"/>
                <a:ea typeface="+mn-ea"/>
                <a:cs typeface="+mn-cs"/>
              </a:defRPr>
            </a:pPr>
            <a:endParaRPr lang="cs-CZ"/>
          </a:p>
        </c:txPr>
        <c:crossAx val="49578496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64065715862079353"/>
          <c:y val="0.12273815995914823"/>
          <c:w val="0.33806201382520584"/>
          <c:h val="0.72721423846192879"/>
        </c:manualLayout>
      </c:layout>
      <c:overlay val="0"/>
      <c:txPr>
        <a:bodyPr/>
        <a:lstStyle/>
        <a:p>
          <a:pPr>
            <a:defRPr sz="900"/>
          </a:pPr>
          <a:endParaRPr lang="cs-CZ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100" dirty="0"/>
              <a:t>Jakým způsobem by měl vypadat pitný režim</a:t>
            </a:r>
            <a:r>
              <a:rPr lang="cs-CZ" sz="1100" baseline="0" dirty="0"/>
              <a:t> při kojení</a:t>
            </a:r>
            <a:endParaRPr lang="cs-CZ" sz="1100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4.8574748525209412E-2"/>
          <c:y val="7.8591978296237309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3254310541087419"/>
          <c:y val="0.23677566198270852"/>
          <c:w val="0.39672595576812053"/>
          <c:h val="0.53919480971149325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527F2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Pt>
            <c:idx val="3"/>
            <c:bubble3D val="0"/>
            <c:spPr>
              <a:solidFill>
                <a:srgbClr val="FF7C8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265-48CD-840A-9A0F442A44F2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265-48CD-840A-9A0F442A44F2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265-48CD-840A-9A0F442A44F2}"/>
              </c:ext>
            </c:extLst>
          </c:dPt>
          <c:dLbls>
            <c:dLbl>
              <c:idx val="0"/>
              <c:layout>
                <c:manualLayout>
                  <c:x val="-0.11808911031743285"/>
                  <c:y val="-0.14550345588112445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265-48CD-840A-9A0F442A44F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7447706174723749E-2"/>
                  <c:y val="0.1118741340185068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265-48CD-840A-9A0F442A44F2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6721812330506082E-2"/>
                  <c:y val="0.1291953109674177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7265-48CD-840A-9A0F442A44F2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3295997414428698"/>
                  <c:y val="-6.888741606283892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7265-48CD-840A-9A0F442A44F2}"/>
                </c:ext>
                <c:ext xmlns:c15="http://schemas.microsoft.com/office/drawing/2012/chart" uri="{CE6537A1-D6FC-4f65-9D91-7224C49458BB}">
                  <c15:layout>
                    <c:manualLayout>
                      <c:w val="0.14409059166586108"/>
                      <c:h val="0.10839814077370399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8.4818371833219219E-2"/>
                  <c:y val="9.2325152960411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7265-48CD-840A-9A0F442A44F2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6.0962106742585322E-2"/>
                  <c:y val="0.1406712868848552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7265-48CD-840A-9A0F442A44F2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Mělo by se pít více nápojů</c:v>
                </c:pt>
                <c:pt idx="1">
                  <c:v>Není potřeba pít více nápojů</c:v>
                </c:pt>
                <c:pt idx="2">
                  <c:v>Nevím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0.83636363636363631</c:v>
                </c:pt>
                <c:pt idx="1">
                  <c:v>9.0909090909090912E-2</c:v>
                </c:pt>
                <c:pt idx="2">
                  <c:v>7.2727272727272724E-2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5944642307503174"/>
          <c:y val="0.28686969388115036"/>
          <c:w val="0.34057463560515133"/>
          <c:h val="0.44591757991164283"/>
        </c:manualLayout>
      </c:layout>
      <c:overlay val="0"/>
      <c:txPr>
        <a:bodyPr/>
        <a:lstStyle/>
        <a:p>
          <a:pPr>
            <a:defRPr sz="1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Jakým způsobem změnily / plánují změnit pitný režim v době kojení</a:t>
            </a: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00" b="0" i="1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ty, které režim změnily / plánují změnit</a:t>
            </a:r>
            <a:endParaRPr lang="cs-CZ" sz="1000" b="0" i="1" baseline="0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3145596165368481"/>
          <c:y val="3.1967780504688187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3024951250627328"/>
          <c:y val="0.15263253841067098"/>
          <c:w val="0.33854499883154743"/>
          <c:h val="0.8269762952989747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Všechny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List1!$A$2:$A$6</c:f>
              <c:strCache>
                <c:ptCount val="5"/>
                <c:pt idx="0">
                  <c:v>Pila jsem / piju / budu pít celkově více</c:v>
                </c:pt>
                <c:pt idx="1">
                  <c:v>Nepila jsem / nepiju / nebudu pít žádné alkoholické nápoje</c:v>
                </c:pt>
                <c:pt idx="2">
                  <c:v>Pila jsem / piju / budu pít více neslazených nápojů</c:v>
                </c:pt>
                <c:pt idx="3">
                  <c:v>Pila jsem / piju / budu pít více slazených nápojů</c:v>
                </c:pt>
                <c:pt idx="4">
                  <c:v>Jiná odpověď</c:v>
                </c:pt>
              </c:strCache>
            </c:strRef>
          </c:cat>
          <c:val>
            <c:numRef>
              <c:f>List1!$B$2:$B$6</c:f>
              <c:numCache>
                <c:formatCode>###0.0%</c:formatCode>
                <c:ptCount val="5"/>
                <c:pt idx="0">
                  <c:v>0.72499999999999998</c:v>
                </c:pt>
                <c:pt idx="1">
                  <c:v>0.35</c:v>
                </c:pt>
                <c:pt idx="2">
                  <c:v>0.26250000000000001</c:v>
                </c:pt>
                <c:pt idx="3">
                  <c:v>1.2500000000000001E-2</c:v>
                </c:pt>
                <c:pt idx="4">
                  <c:v>0.05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40753920"/>
        <c:axId val="127028032"/>
      </c:barChart>
      <c:catAx>
        <c:axId val="1407539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27028032"/>
        <c:crosses val="autoZero"/>
        <c:auto val="1"/>
        <c:lblAlgn val="ctr"/>
        <c:lblOffset val="100"/>
        <c:noMultiLvlLbl val="0"/>
      </c:catAx>
      <c:valAx>
        <c:axId val="12702803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40753920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Zda se zajímaly / zajímají či budou zajímat o to, kolik toho má vypít miminko</a:t>
            </a:r>
          </a:p>
        </c:rich>
      </c:tx>
      <c:layout>
        <c:manualLayout>
          <c:xMode val="edge"/>
          <c:yMode val="edge"/>
          <c:x val="3.9221630741593676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6971847182671712E-2"/>
          <c:y val="0.12053052305590162"/>
          <c:w val="0.5319463091671548"/>
          <c:h val="0.74636540922636019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List1!$B$1</c:f>
              <c:strCache>
                <c:ptCount val="1"/>
                <c:pt idx="0">
                  <c:v>Ano, zjišťovala jsem to / budu to zjišťovat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527F2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E767-45CE-ACAC-5012C92A0A36}"/>
              </c:ext>
            </c:extLst>
          </c:dPt>
          <c:dPt>
            <c:idx val="1"/>
            <c:invertIfNegative val="0"/>
            <c:bubble3D val="0"/>
            <c:spPr>
              <a:solidFill>
                <a:srgbClr val="527F22"/>
              </a:solidFill>
            </c:spPr>
          </c:dPt>
          <c:dPt>
            <c:idx val="2"/>
            <c:invertIfNegative val="0"/>
            <c:bubble3D val="0"/>
            <c:spPr>
              <a:solidFill>
                <a:srgbClr val="527F22"/>
              </a:solidFill>
            </c:spPr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8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Všechny</c:v>
                </c:pt>
                <c:pt idx="1">
                  <c:v>Těhotné poprvé</c:v>
                </c:pt>
                <c:pt idx="2">
                  <c:v>Maminky či znovu těhotné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0.71818181818181814</c:v>
                </c:pt>
                <c:pt idx="1">
                  <c:v>1</c:v>
                </c:pt>
                <c:pt idx="2">
                  <c:v>0.69607843137254899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5D9-406A-845C-FFB0C5958C9D}"/>
            </c:ext>
          </c:extLst>
        </c:ser>
        <c:ser>
          <c:idx val="2"/>
          <c:order val="1"/>
          <c:tx>
            <c:strRef>
              <c:f>List1!$C$1</c:f>
              <c:strCache>
                <c:ptCount val="1"/>
                <c:pt idx="0">
                  <c:v>Ne, neřešila jsem to, jejich tělo si řekne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1" i="0" u="none" strike="noStrike" kern="1200" baseline="0">
                    <a:solidFill>
                      <a:schemeClr val="bg2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List1!$A$2:$A$4</c:f>
              <c:strCache>
                <c:ptCount val="3"/>
                <c:pt idx="0">
                  <c:v>Všechny</c:v>
                </c:pt>
                <c:pt idx="1">
                  <c:v>Těhotné poprvé</c:v>
                </c:pt>
                <c:pt idx="2">
                  <c:v>Maminky či znovu těhotné</c:v>
                </c:pt>
              </c:strCache>
            </c:strRef>
          </c:cat>
          <c:val>
            <c:numRef>
              <c:f>List1!$C$2:$C$4</c:f>
              <c:numCache>
                <c:formatCode>General</c:formatCode>
                <c:ptCount val="3"/>
                <c:pt idx="0" formatCode="###0.0%">
                  <c:v>0.2818181818181818</c:v>
                </c:pt>
                <c:pt idx="2" formatCode="###0.0%">
                  <c:v>0.30392156862745096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23-4E5D-A496-35C59356D1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0859904"/>
        <c:axId val="127029760"/>
      </c:barChart>
      <c:catAx>
        <c:axId val="1408599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 algn="ctr">
              <a:defRPr lang="cs-CZ" sz="900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Verdana" pitchFamily="34" charset="0"/>
                <a:ea typeface="+mn-ea"/>
                <a:cs typeface="+mn-cs"/>
              </a:defRPr>
            </a:pPr>
            <a:endParaRPr lang="cs-CZ"/>
          </a:p>
        </c:txPr>
        <c:crossAx val="127029760"/>
        <c:crosses val="autoZero"/>
        <c:auto val="1"/>
        <c:lblAlgn val="ctr"/>
        <c:lblOffset val="100"/>
        <c:noMultiLvlLbl val="0"/>
      </c:catAx>
      <c:valAx>
        <c:axId val="127029760"/>
        <c:scaling>
          <c:orientation val="minMax"/>
          <c:max val="1"/>
        </c:scaling>
        <c:delete val="0"/>
        <c:axPos val="l"/>
        <c:numFmt formatCode="###0%" sourceLinked="0"/>
        <c:majorTickMark val="out"/>
        <c:minorTickMark val="none"/>
        <c:tickLblPos val="nextTo"/>
        <c:txPr>
          <a:bodyPr/>
          <a:lstStyle/>
          <a:p>
            <a:pPr algn="ctr">
              <a:defRPr lang="cs-CZ" sz="900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Verdana" pitchFamily="34" charset="0"/>
                <a:ea typeface="+mn-ea"/>
                <a:cs typeface="+mn-cs"/>
              </a:defRPr>
            </a:pPr>
            <a:endParaRPr lang="cs-CZ"/>
          </a:p>
        </c:txPr>
        <c:crossAx val="140859904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60984815990392038"/>
          <c:y val="0.1338565443220322"/>
          <c:w val="0.34017596231110497"/>
          <c:h val="0.6214420131069045"/>
        </c:manualLayout>
      </c:layout>
      <c:overlay val="0"/>
      <c:txPr>
        <a:bodyPr/>
        <a:lstStyle/>
        <a:p>
          <a:pPr>
            <a:defRPr sz="900"/>
          </a:pPr>
          <a:endParaRPr lang="cs-CZ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Jakým způsobem změnily / plánují změnit po porodu svůj jídelníček</a:t>
            </a:r>
            <a:endParaRPr lang="cs-CZ" sz="1100" b="1" baseline="0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14356305666449"/>
          <c:y val="1.7038312373031804E-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6147915390363603"/>
          <c:y val="0.13750072368007049"/>
          <c:w val="0.49567711944850246"/>
          <c:h val="0.8057917059971052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invertIfNegative val="0"/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7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Pt>
            <c:idx val="8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A373-4CAA-B17A-345358298E01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List1!$A$2:$A$10</c:f>
              <c:strCache>
                <c:ptCount val="9"/>
                <c:pt idx="0">
                  <c:v>Jedla jsem více mléčných výrobků</c:v>
                </c:pt>
                <c:pt idx="1">
                  <c:v>Pila jsem více nápojů</c:v>
                </c:pt>
                <c:pt idx="2">
                  <c:v>Jedla jsem více zeleniny</c:v>
                </c:pt>
                <c:pt idx="3">
                  <c:v>Jedla jsem více ovoce</c:v>
                </c:pt>
                <c:pt idx="4">
                  <c:v>Jedla jsem více masa</c:v>
                </c:pt>
                <c:pt idx="5">
                  <c:v>Méně luštěnin</c:v>
                </c:pt>
                <c:pt idx="6">
                  <c:v>Jiná odpověď</c:v>
                </c:pt>
                <c:pt idx="7">
                  <c:v>Nezměnila</c:v>
                </c:pt>
                <c:pt idx="8">
                  <c:v>Nevím, nevzpomínám si</c:v>
                </c:pt>
              </c:strCache>
            </c:strRef>
          </c:cat>
          <c:val>
            <c:numRef>
              <c:f>List1!$B$2:$B$10</c:f>
              <c:numCache>
                <c:formatCode>###0.0%</c:formatCode>
                <c:ptCount val="9"/>
                <c:pt idx="0">
                  <c:v>0.43636363636363634</c:v>
                </c:pt>
                <c:pt idx="1">
                  <c:v>0.42727272727272725</c:v>
                </c:pt>
                <c:pt idx="2">
                  <c:v>0.32727272727272727</c:v>
                </c:pt>
                <c:pt idx="3">
                  <c:v>0.29090909090909089</c:v>
                </c:pt>
                <c:pt idx="4">
                  <c:v>0.21818181818181817</c:v>
                </c:pt>
                <c:pt idx="5">
                  <c:v>4.5454545454545456E-2</c:v>
                </c:pt>
                <c:pt idx="6">
                  <c:v>9.0909090909090912E-2</c:v>
                </c:pt>
                <c:pt idx="7">
                  <c:v>4.5454545454545456E-2</c:v>
                </c:pt>
                <c:pt idx="8">
                  <c:v>0.18181818181818182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45931520"/>
        <c:axId val="127005184"/>
      </c:barChart>
      <c:catAx>
        <c:axId val="2459315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27005184"/>
        <c:crosses val="autoZero"/>
        <c:auto val="1"/>
        <c:lblAlgn val="ctr"/>
        <c:lblOffset val="100"/>
        <c:noMultiLvlLbl val="0"/>
      </c:catAx>
      <c:valAx>
        <c:axId val="12700518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45931520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 by vylepšily na svém pitném režimu před otěhotněním</a:t>
            </a:r>
            <a:endParaRPr lang="cs-CZ" sz="1100" b="1" baseline="0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9.9651723578983026E-2"/>
          <c:y val="6.1956568692185982E-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9735545978353154"/>
          <c:y val="0.11192649927631991"/>
          <c:w val="0.51491426547843888"/>
          <c:h val="0.8313659304008558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invertIfNegative val="0"/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6"/>
            <c:invertIfNegative val="0"/>
            <c:bubble3D val="0"/>
            <c:spPr>
              <a:solidFill>
                <a:srgbClr val="FFFFFF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ADD8-45AD-87D4-89DE38980346}"/>
              </c:ext>
            </c:extLst>
          </c:dPt>
          <c:dPt>
            <c:idx val="7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List1!$A$2:$A$9</c:f>
              <c:strCache>
                <c:ptCount val="8"/>
                <c:pt idx="0">
                  <c:v>Více tekutin</c:v>
                </c:pt>
                <c:pt idx="1">
                  <c:v>Více čisté vody</c:v>
                </c:pt>
                <c:pt idx="2">
                  <c:v>Větší pravidelnost, pít častěji</c:v>
                </c:pt>
                <c:pt idx="3">
                  <c:v>Méně slazených nápojů</c:v>
                </c:pt>
                <c:pt idx="4">
                  <c:v>Méně kávy</c:v>
                </c:pt>
                <c:pt idx="5">
                  <c:v>Jiná odpověď</c:v>
                </c:pt>
                <c:pt idx="6">
                  <c:v>Nevím</c:v>
                </c:pt>
                <c:pt idx="7">
                  <c:v>Nic</c:v>
                </c:pt>
              </c:strCache>
            </c:strRef>
          </c:cat>
          <c:val>
            <c:numRef>
              <c:f>List1!$B$2:$B$9</c:f>
              <c:numCache>
                <c:formatCode>###0.0%</c:formatCode>
                <c:ptCount val="8"/>
                <c:pt idx="0">
                  <c:v>0.23636363636363636</c:v>
                </c:pt>
                <c:pt idx="1">
                  <c:v>0.14545454545454545</c:v>
                </c:pt>
                <c:pt idx="2">
                  <c:v>0.10909090909090909</c:v>
                </c:pt>
                <c:pt idx="3">
                  <c:v>9.0909090909090912E-2</c:v>
                </c:pt>
                <c:pt idx="4">
                  <c:v>7.2727272727272724E-2</c:v>
                </c:pt>
                <c:pt idx="5">
                  <c:v>0.10909090909090909</c:v>
                </c:pt>
                <c:pt idx="6">
                  <c:v>3.6363636363636362E-2</c:v>
                </c:pt>
                <c:pt idx="7">
                  <c:v>0.33636363636363631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49579520"/>
        <c:axId val="144980736"/>
      </c:barChart>
      <c:catAx>
        <c:axId val="495795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44980736"/>
        <c:crosses val="autoZero"/>
        <c:auto val="1"/>
        <c:lblAlgn val="ctr"/>
        <c:lblOffset val="100"/>
        <c:noMultiLvlLbl val="0"/>
      </c:catAx>
      <c:valAx>
        <c:axId val="14498073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49579520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Proč změnily v těhotenství svůj pitný režim</a:t>
            </a:r>
          </a:p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00" b="0" i="1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Jen ty, které změnily svůj pitný režim</a:t>
            </a:r>
          </a:p>
        </c:rich>
      </c:tx>
      <c:layout>
        <c:manualLayout>
          <c:xMode val="edge"/>
          <c:yMode val="edge"/>
          <c:x val="0.13247799860846765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9735545978353154"/>
          <c:y val="0.17586206028569631"/>
          <c:w val="0.51491426547843888"/>
          <c:h val="0.764233591341010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invertIfNegative val="0"/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Kvůli miminku, zdraví</c:v>
                </c:pt>
                <c:pt idx="1">
                  <c:v>Z důvodů nevolností</c:v>
                </c:pt>
                <c:pt idx="2">
                  <c:v>Větší žízeň</c:v>
                </c:pt>
                <c:pt idx="3">
                  <c:v>Jiná odpověď</c:v>
                </c:pt>
              </c:strCache>
            </c:strRef>
          </c:cat>
          <c:val>
            <c:numRef>
              <c:f>List1!$B$2:$B$5</c:f>
              <c:numCache>
                <c:formatCode>0%</c:formatCode>
                <c:ptCount val="4"/>
                <c:pt idx="0">
                  <c:v>0.49</c:v>
                </c:pt>
                <c:pt idx="1">
                  <c:v>0.15</c:v>
                </c:pt>
                <c:pt idx="2">
                  <c:v>0.13</c:v>
                </c:pt>
                <c:pt idx="3">
                  <c:v>0.36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55403776"/>
        <c:axId val="49087616"/>
      </c:barChart>
      <c:catAx>
        <c:axId val="1554037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49087616"/>
        <c:crosses val="autoZero"/>
        <c:auto val="1"/>
        <c:lblAlgn val="ctr"/>
        <c:lblOffset val="100"/>
        <c:noMultiLvlLbl val="0"/>
      </c:catAx>
      <c:valAx>
        <c:axId val="4908761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5540377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Zda změnily v těhotenství</a:t>
            </a:r>
            <a:r>
              <a:rPr lang="cs-CZ" sz="1100" baseline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svůj pitný režim</a:t>
            </a:r>
            <a:endParaRPr lang="cs-CZ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9.3029309874660376E-2"/>
          <c:y val="3.1759162518386554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6971847182671712E-2"/>
          <c:y val="0.12053052305590162"/>
          <c:w val="0.5319463091671548"/>
          <c:h val="0.74636540922636019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List1!$B$1</c:f>
              <c:strCache>
                <c:ptCount val="1"/>
                <c:pt idx="0">
                  <c:v>Rozhodně ano</c:v>
                </c:pt>
              </c:strCache>
            </c:strRef>
          </c:tx>
          <c:spPr>
            <a:solidFill>
              <a:srgbClr val="527F22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8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List1!$B$2</c:f>
              <c:numCache>
                <c:formatCode>0%</c:formatCode>
                <c:ptCount val="1"/>
                <c:pt idx="0">
                  <c:v>0.16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5D9-406A-845C-FFB0C5958C9D}"/>
            </c:ext>
          </c:extLst>
        </c:ser>
        <c:ser>
          <c:idx val="2"/>
          <c:order val="1"/>
          <c:tx>
            <c:strRef>
              <c:f>List1!$C$1</c:f>
              <c:strCache>
                <c:ptCount val="1"/>
                <c:pt idx="0">
                  <c:v>Spíše ano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1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List1!$C$2</c:f>
              <c:numCache>
                <c:formatCode>0%</c:formatCode>
                <c:ptCount val="1"/>
                <c:pt idx="0">
                  <c:v>0.32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23-4E5D-A496-35C59356D1D0}"/>
            </c:ext>
          </c:extLst>
        </c:ser>
        <c:ser>
          <c:idx val="3"/>
          <c:order val="2"/>
          <c:tx>
            <c:strRef>
              <c:f>List1!$D$1</c:f>
              <c:strCache>
                <c:ptCount val="1"/>
                <c:pt idx="0">
                  <c:v>Ani ano, ani ne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1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List1!$D$2</c:f>
              <c:numCache>
                <c:formatCode>0%</c:formatCode>
                <c:ptCount val="1"/>
                <c:pt idx="0">
                  <c:v>0.15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423-4E5D-A496-35C59356D1D0}"/>
            </c:ext>
          </c:extLst>
        </c:ser>
        <c:ser>
          <c:idx val="4"/>
          <c:order val="3"/>
          <c:tx>
            <c:strRef>
              <c:f>List1!$E$1</c:f>
              <c:strCache>
                <c:ptCount val="1"/>
                <c:pt idx="0">
                  <c:v>Spíše ne</c:v>
                </c:pt>
              </c:strCache>
            </c:strRef>
          </c:tx>
          <c:spPr>
            <a:solidFill>
              <a:srgbClr val="FF7C8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1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List1!$E$2</c:f>
              <c:numCache>
                <c:formatCode>0%</c:formatCode>
                <c:ptCount val="1"/>
                <c:pt idx="0">
                  <c:v>0.26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423-4E5D-A496-35C59356D1D0}"/>
            </c:ext>
          </c:extLst>
        </c:ser>
        <c:ser>
          <c:idx val="5"/>
          <c:order val="4"/>
          <c:tx>
            <c:strRef>
              <c:f>List1!$F$1</c:f>
              <c:strCache>
                <c:ptCount val="1"/>
                <c:pt idx="0">
                  <c:v>Rozhodně ne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List1!$A$2</c:f>
              <c:numCache>
                <c:formatCode>General</c:formatCode>
                <c:ptCount val="1"/>
              </c:numCache>
            </c:numRef>
          </c:cat>
          <c:val>
            <c:numRef>
              <c:f>List1!$F$2</c:f>
              <c:numCache>
                <c:formatCode>0%</c:formatCode>
                <c:ptCount val="1"/>
                <c:pt idx="0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3F0-40EF-BF49-B1EFFB5FF1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017344"/>
        <c:axId val="49088192"/>
      </c:barChart>
      <c:catAx>
        <c:axId val="490173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 algn="ctr">
              <a:defRPr lang="cs-CZ" sz="900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Verdana" pitchFamily="34" charset="0"/>
                <a:ea typeface="+mn-ea"/>
                <a:cs typeface="+mn-cs"/>
              </a:defRPr>
            </a:pPr>
            <a:endParaRPr lang="cs-CZ"/>
          </a:p>
        </c:txPr>
        <c:crossAx val="49088192"/>
        <c:crosses val="autoZero"/>
        <c:auto val="1"/>
        <c:lblAlgn val="ctr"/>
        <c:lblOffset val="100"/>
        <c:noMultiLvlLbl val="0"/>
      </c:catAx>
      <c:valAx>
        <c:axId val="49088192"/>
        <c:scaling>
          <c:orientation val="minMax"/>
          <c:max val="1"/>
        </c:scaling>
        <c:delete val="0"/>
        <c:axPos val="l"/>
        <c:numFmt formatCode="###0%" sourceLinked="0"/>
        <c:majorTickMark val="out"/>
        <c:minorTickMark val="none"/>
        <c:tickLblPos val="nextTo"/>
        <c:txPr>
          <a:bodyPr/>
          <a:lstStyle/>
          <a:p>
            <a:pPr algn="ctr">
              <a:defRPr lang="cs-CZ" sz="900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Verdana" pitchFamily="34" charset="0"/>
                <a:ea typeface="+mn-ea"/>
                <a:cs typeface="+mn-cs"/>
              </a:defRPr>
            </a:pPr>
            <a:endParaRPr lang="cs-CZ"/>
          </a:p>
        </c:txPr>
        <c:crossAx val="49017344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64065715862079353"/>
          <c:y val="0.12273815995914823"/>
          <c:w val="0.33806201382520584"/>
          <c:h val="0.72721423846192879"/>
        </c:manualLayout>
      </c:layout>
      <c:overlay val="0"/>
      <c:txPr>
        <a:bodyPr/>
        <a:lstStyle/>
        <a:p>
          <a:pPr>
            <a:defRPr sz="900"/>
          </a:pPr>
          <a:endParaRPr lang="cs-CZ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971847182671712E-2"/>
          <c:y val="0.13641016573518888"/>
          <c:w val="0.76621804136321603"/>
          <c:h val="0.5903265592123327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Ano, konzumovala jsem více</c:v>
                </c:pt>
              </c:strCache>
            </c:strRef>
          </c:tx>
          <c:spPr>
            <a:solidFill>
              <a:srgbClr val="527F22"/>
            </a:solidFill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EFCB-43FA-A4BF-68C942ADBB01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800" b="1">
                    <a:solidFill>
                      <a:schemeClr val="bg2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List1!$A$2:$A$16</c:f>
              <c:strCache>
                <c:ptCount val="15"/>
                <c:pt idx="0">
                  <c:v>Kohoutková voda</c:v>
                </c:pt>
                <c:pt idx="1">
                  <c:v>Mléko</c:v>
                </c:pt>
                <c:pt idx="2">
                  <c:v>Neslazený čaj</c:v>
                </c:pt>
                <c:pt idx="3">
                  <c:v>Neochucená minerálka</c:v>
                </c:pt>
                <c:pt idx="4">
                  <c:v>Voda se šťávou</c:v>
                </c:pt>
                <c:pt idx="5">
                  <c:v>Džusy</c:v>
                </c:pt>
                <c:pt idx="6">
                  <c:v>Balená neochucená voda</c:v>
                </c:pt>
                <c:pt idx="7">
                  <c:v>Balená ochucená voda</c:v>
                </c:pt>
                <c:pt idx="8">
                  <c:v>Ochucená minerálka</c:v>
                </c:pt>
                <c:pt idx="9">
                  <c:v>Káva</c:v>
                </c:pt>
                <c:pt idx="10">
                  <c:v>Kojenecká voda</c:v>
                </c:pt>
                <c:pt idx="11">
                  <c:v>Limonády, kolové nápoje</c:v>
                </c:pt>
                <c:pt idx="12">
                  <c:v>Pivo alkoholické</c:v>
                </c:pt>
                <c:pt idx="13">
                  <c:v>Víno</c:v>
                </c:pt>
                <c:pt idx="14">
                  <c:v>Energetické nápoje</c:v>
                </c:pt>
              </c:strCache>
            </c:strRef>
          </c:cat>
          <c:val>
            <c:numRef>
              <c:f>List1!$B$2:$B$16</c:f>
              <c:numCache>
                <c:formatCode>###0%</c:formatCode>
                <c:ptCount val="15"/>
                <c:pt idx="0">
                  <c:v>0.37272727272727274</c:v>
                </c:pt>
                <c:pt idx="1">
                  <c:v>0.31818181818181818</c:v>
                </c:pt>
                <c:pt idx="2">
                  <c:v>0.27272727272727271</c:v>
                </c:pt>
                <c:pt idx="3">
                  <c:v>0.24545454545454548</c:v>
                </c:pt>
                <c:pt idx="4">
                  <c:v>0.22727272727272727</c:v>
                </c:pt>
                <c:pt idx="5">
                  <c:v>0.2</c:v>
                </c:pt>
                <c:pt idx="6">
                  <c:v>0.15454545454545454</c:v>
                </c:pt>
                <c:pt idx="7">
                  <c:v>0.1</c:v>
                </c:pt>
                <c:pt idx="8">
                  <c:v>0.1</c:v>
                </c:pt>
                <c:pt idx="9">
                  <c:v>9.0909090909090912E-2</c:v>
                </c:pt>
                <c:pt idx="10">
                  <c:v>7.2727272727272724E-2</c:v>
                </c:pt>
                <c:pt idx="11">
                  <c:v>6.363636363636363E-2</c:v>
                </c:pt>
                <c:pt idx="12">
                  <c:v>6.363636363636363E-2</c:v>
                </c:pt>
                <c:pt idx="13">
                  <c:v>5.4545454545454543E-2</c:v>
                </c:pt>
                <c:pt idx="14">
                  <c:v>4.5454545454545456E-2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5D9-406A-845C-FFB0C5958C9D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Ne, nezměnila (piji stejně nebo jsem nikdy nepila)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 anchorCtr="0"/>
              <a:lstStyle/>
              <a:p>
                <a:pPr algn="ctr">
                  <a:defRPr lang="cs-CZ" sz="800" b="1" i="0" u="none" strike="noStrike" kern="1200" baseline="0">
                    <a:solidFill>
                      <a:sysClr val="windowText" lastClr="000000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List1!$A$2:$A$16</c:f>
              <c:strCache>
                <c:ptCount val="15"/>
                <c:pt idx="0">
                  <c:v>Kohoutková voda</c:v>
                </c:pt>
                <c:pt idx="1">
                  <c:v>Mléko</c:v>
                </c:pt>
                <c:pt idx="2">
                  <c:v>Neslazený čaj</c:v>
                </c:pt>
                <c:pt idx="3">
                  <c:v>Neochucená minerálka</c:v>
                </c:pt>
                <c:pt idx="4">
                  <c:v>Voda se šťávou</c:v>
                </c:pt>
                <c:pt idx="5">
                  <c:v>Džusy</c:v>
                </c:pt>
                <c:pt idx="6">
                  <c:v>Balená neochucená voda</c:v>
                </c:pt>
                <c:pt idx="7">
                  <c:v>Balená ochucená voda</c:v>
                </c:pt>
                <c:pt idx="8">
                  <c:v>Ochucená minerálka</c:v>
                </c:pt>
                <c:pt idx="9">
                  <c:v>Káva</c:v>
                </c:pt>
                <c:pt idx="10">
                  <c:v>Kojenecká voda</c:v>
                </c:pt>
                <c:pt idx="11">
                  <c:v>Limonády, kolové nápoje</c:v>
                </c:pt>
                <c:pt idx="12">
                  <c:v>Pivo alkoholické</c:v>
                </c:pt>
                <c:pt idx="13">
                  <c:v>Víno</c:v>
                </c:pt>
                <c:pt idx="14">
                  <c:v>Energetické nápoje</c:v>
                </c:pt>
              </c:strCache>
            </c:strRef>
          </c:cat>
          <c:val>
            <c:numRef>
              <c:f>List1!$C$2:$C$16</c:f>
              <c:numCache>
                <c:formatCode>###0%</c:formatCode>
                <c:ptCount val="15"/>
                <c:pt idx="0">
                  <c:v>0.5636363636363636</c:v>
                </c:pt>
                <c:pt idx="1">
                  <c:v>0.61818181818181817</c:v>
                </c:pt>
                <c:pt idx="2">
                  <c:v>0.6454545454545455</c:v>
                </c:pt>
                <c:pt idx="3">
                  <c:v>0.67272727272727262</c:v>
                </c:pt>
                <c:pt idx="4">
                  <c:v>0.7</c:v>
                </c:pt>
                <c:pt idx="5">
                  <c:v>0.68181818181818177</c:v>
                </c:pt>
                <c:pt idx="6">
                  <c:v>0.72727272727272729</c:v>
                </c:pt>
                <c:pt idx="7">
                  <c:v>0.72727272727272729</c:v>
                </c:pt>
                <c:pt idx="8">
                  <c:v>0.77272727272727271</c:v>
                </c:pt>
                <c:pt idx="9">
                  <c:v>0.40909090909090912</c:v>
                </c:pt>
                <c:pt idx="10">
                  <c:v>0.82727272727272738</c:v>
                </c:pt>
                <c:pt idx="11">
                  <c:v>0.60909090909090913</c:v>
                </c:pt>
                <c:pt idx="12">
                  <c:v>0.50909090909090904</c:v>
                </c:pt>
                <c:pt idx="13">
                  <c:v>0.35454545454545455</c:v>
                </c:pt>
                <c:pt idx="14">
                  <c:v>0.69090909090909092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5D9-406A-845C-FFB0C5958C9D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Ano, konzumovala jsem méně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1" i="0" u="none" strike="noStrike" kern="1200" baseline="0">
                    <a:solidFill>
                      <a:schemeClr val="bg2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List1!$A$2:$A$16</c:f>
              <c:strCache>
                <c:ptCount val="15"/>
                <c:pt idx="0">
                  <c:v>Kohoutková voda</c:v>
                </c:pt>
                <c:pt idx="1">
                  <c:v>Mléko</c:v>
                </c:pt>
                <c:pt idx="2">
                  <c:v>Neslazený čaj</c:v>
                </c:pt>
                <c:pt idx="3">
                  <c:v>Neochucená minerálka</c:v>
                </c:pt>
                <c:pt idx="4">
                  <c:v>Voda se šťávou</c:v>
                </c:pt>
                <c:pt idx="5">
                  <c:v>Džusy</c:v>
                </c:pt>
                <c:pt idx="6">
                  <c:v>Balená neochucená voda</c:v>
                </c:pt>
                <c:pt idx="7">
                  <c:v>Balená ochucená voda</c:v>
                </c:pt>
                <c:pt idx="8">
                  <c:v>Ochucená minerálka</c:v>
                </c:pt>
                <c:pt idx="9">
                  <c:v>Káva</c:v>
                </c:pt>
                <c:pt idx="10">
                  <c:v>Kojenecká voda</c:v>
                </c:pt>
                <c:pt idx="11">
                  <c:v>Limonády, kolové nápoje</c:v>
                </c:pt>
                <c:pt idx="12">
                  <c:v>Pivo alkoholické</c:v>
                </c:pt>
                <c:pt idx="13">
                  <c:v>Víno</c:v>
                </c:pt>
                <c:pt idx="14">
                  <c:v>Energetické nápoje</c:v>
                </c:pt>
              </c:strCache>
            </c:strRef>
          </c:cat>
          <c:val>
            <c:numRef>
              <c:f>List1!$D$2:$D$16</c:f>
              <c:numCache>
                <c:formatCode>###0%</c:formatCode>
                <c:ptCount val="15"/>
                <c:pt idx="0">
                  <c:v>6.363636363636363E-2</c:v>
                </c:pt>
                <c:pt idx="1">
                  <c:v>6.363636363636363E-2</c:v>
                </c:pt>
                <c:pt idx="2">
                  <c:v>8.1818181818181818E-2</c:v>
                </c:pt>
                <c:pt idx="3">
                  <c:v>8.1818181818181818E-2</c:v>
                </c:pt>
                <c:pt idx="4">
                  <c:v>7.2727272727272724E-2</c:v>
                </c:pt>
                <c:pt idx="5">
                  <c:v>0.11818181818181818</c:v>
                </c:pt>
                <c:pt idx="6">
                  <c:v>0.11818181818181818</c:v>
                </c:pt>
                <c:pt idx="7">
                  <c:v>0.17272727272727273</c:v>
                </c:pt>
                <c:pt idx="8">
                  <c:v>0.12727272727272726</c:v>
                </c:pt>
                <c:pt idx="9">
                  <c:v>0.5</c:v>
                </c:pt>
                <c:pt idx="10">
                  <c:v>0.1</c:v>
                </c:pt>
                <c:pt idx="11">
                  <c:v>0.32727272727272727</c:v>
                </c:pt>
                <c:pt idx="12">
                  <c:v>0.42727272727272725</c:v>
                </c:pt>
                <c:pt idx="13">
                  <c:v>0.59090909090909094</c:v>
                </c:pt>
                <c:pt idx="14">
                  <c:v>0.26363636363636361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23-4E5D-A496-35C59356D1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9018880"/>
        <c:axId val="49089920"/>
      </c:barChart>
      <c:catAx>
        <c:axId val="49018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 algn="ctr">
              <a:defRPr lang="cs-CZ" sz="900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Verdana" pitchFamily="34" charset="0"/>
                <a:ea typeface="+mn-ea"/>
                <a:cs typeface="+mn-cs"/>
              </a:defRPr>
            </a:pPr>
            <a:endParaRPr lang="cs-CZ"/>
          </a:p>
        </c:txPr>
        <c:crossAx val="49089920"/>
        <c:crosses val="autoZero"/>
        <c:auto val="1"/>
        <c:lblAlgn val="ctr"/>
        <c:lblOffset val="100"/>
        <c:noMultiLvlLbl val="0"/>
      </c:catAx>
      <c:valAx>
        <c:axId val="49089920"/>
        <c:scaling>
          <c:orientation val="minMax"/>
          <c:max val="1"/>
        </c:scaling>
        <c:delete val="0"/>
        <c:axPos val="l"/>
        <c:numFmt formatCode="###0%" sourceLinked="0"/>
        <c:majorTickMark val="out"/>
        <c:minorTickMark val="none"/>
        <c:tickLblPos val="nextTo"/>
        <c:txPr>
          <a:bodyPr/>
          <a:lstStyle/>
          <a:p>
            <a:pPr algn="ctr">
              <a:defRPr lang="cs-CZ" sz="900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Verdana" pitchFamily="34" charset="0"/>
                <a:ea typeface="+mn-ea"/>
                <a:cs typeface="+mn-cs"/>
              </a:defRPr>
            </a:pPr>
            <a:endParaRPr lang="cs-CZ"/>
          </a:p>
        </c:txPr>
        <c:crossAx val="49018880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8496920604244288"/>
          <c:y val="0.12273815995914823"/>
          <c:w val="0.14120329144636362"/>
          <c:h val="0.66635124233341314"/>
        </c:manualLayout>
      </c:layout>
      <c:overlay val="0"/>
      <c:txPr>
        <a:bodyPr/>
        <a:lstStyle/>
        <a:p>
          <a:pPr>
            <a:defRPr sz="900"/>
          </a:pPr>
          <a:endParaRPr lang="cs-CZ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100" dirty="0"/>
              <a:t>Zda pily/pijí v těhotenství spíše průběžně</a:t>
            </a:r>
            <a:r>
              <a:rPr lang="cs-CZ" sz="1100" baseline="0" dirty="0"/>
              <a:t> nebo nárazově</a:t>
            </a:r>
            <a:endParaRPr lang="cs-CZ" sz="1100" dirty="0"/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8.6161597660320013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591269888931263"/>
          <c:y val="0.23150040750250164"/>
          <c:w val="0.36203034497668429"/>
          <c:h val="0.59690050564964936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527F2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Pt>
            <c:idx val="3"/>
            <c:bubble3D val="0"/>
            <c:spPr>
              <a:solidFill>
                <a:srgbClr val="FF7C8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265-48CD-840A-9A0F442A44F2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265-48CD-840A-9A0F442A44F2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265-48CD-840A-9A0F442A44F2}"/>
              </c:ext>
            </c:extLst>
          </c:dPt>
          <c:dLbls>
            <c:dLbl>
              <c:idx val="0"/>
              <c:layout>
                <c:manualLayout>
                  <c:x val="-6.5144637608808342E-2"/>
                  <c:y val="0.14135726490014186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265-48CD-840A-9A0F442A44F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021917478144564"/>
                  <c:y val="-0.151408993273888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265-48CD-840A-9A0F442A44F2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5.508262429715606E-2"/>
                  <c:y val="0.11973333184813059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7265-48CD-840A-9A0F442A44F2}"/>
                </c:ext>
                <c:ext xmlns:c15="http://schemas.microsoft.com/office/drawing/2012/chart" uri="{CE6537A1-D6FC-4f65-9D91-7224C49458BB}">
                  <c15:layout>
                    <c:manualLayout>
                      <c:w val="0.14409059166586108"/>
                      <c:h val="0.10839814077370399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5.0460663100925292E-2"/>
                  <c:y val="9.62547518752231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7265-48CD-840A-9A0F442A44F2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6.0962106742585322E-2"/>
                  <c:y val="0.1406712868848552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7265-48CD-840A-9A0F442A44F2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List1!$A$2:$A$6</c:f>
              <c:strCache>
                <c:ptCount val="5"/>
                <c:pt idx="0">
                  <c:v>Rozhodně průběžně</c:v>
                </c:pt>
                <c:pt idx="1">
                  <c:v>Spíše průběžně</c:v>
                </c:pt>
                <c:pt idx="2">
                  <c:v>Někdy průběžně, někdy nárazově</c:v>
                </c:pt>
                <c:pt idx="3">
                  <c:v>Spíše nárazově</c:v>
                </c:pt>
                <c:pt idx="4">
                  <c:v>Nevím, nevzpomínám si</c:v>
                </c:pt>
              </c:strCache>
            </c:strRef>
          </c:cat>
          <c:val>
            <c:numRef>
              <c:f>List1!$B$2:$B$6</c:f>
              <c:numCache>
                <c:formatCode>###0.0%</c:formatCode>
                <c:ptCount val="5"/>
                <c:pt idx="0">
                  <c:v>0.23636363636363636</c:v>
                </c:pt>
                <c:pt idx="1">
                  <c:v>0.38181818181818189</c:v>
                </c:pt>
                <c:pt idx="2">
                  <c:v>0.31818181818181818</c:v>
                </c:pt>
                <c:pt idx="3">
                  <c:v>5.4545454545454543E-2</c:v>
                </c:pt>
                <c:pt idx="4">
                  <c:v>9.0909090909090905E-3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62096422469575463"/>
          <c:y val="0.23578490798859611"/>
          <c:w val="0.36256913646231498"/>
          <c:h val="0.6109607343337411"/>
        </c:manualLayout>
      </c:layout>
      <c:overlay val="0"/>
      <c:txPr>
        <a:bodyPr/>
        <a:lstStyle/>
        <a:p>
          <a:pPr>
            <a:defRPr sz="1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5F5F5F"/>
                </a:solidFill>
                <a:latin typeface="+mn-lt"/>
                <a:ea typeface="+mn-ea"/>
                <a:cs typeface="+mn-cs"/>
              </a:defRPr>
            </a:pPr>
            <a:r>
              <a:rPr lang="cs-CZ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Jak</a:t>
            </a:r>
            <a:r>
              <a:rPr lang="cs-CZ" sz="1100" baseline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vypadal / bude vypadat jejich pitný režim po porodu</a:t>
            </a:r>
            <a:endParaRPr lang="cs-CZ" sz="11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c:rich>
      </c:tx>
      <c:layout>
        <c:manualLayout>
          <c:xMode val="edge"/>
          <c:yMode val="edge"/>
          <c:x val="1.2317840390615727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6971847182671712E-2"/>
          <c:y val="0.12053052305590162"/>
          <c:w val="0.5319463091671548"/>
          <c:h val="0.74636540922636019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List1!$B$1</c:f>
              <c:strCache>
                <c:ptCount val="1"/>
                <c:pt idx="0">
                  <c:v>Spíše se podobal / bude podobat tomu před otěhotněním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4E2C-4FE9-832B-90F942EA1D0F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ctr">
                  <a:defRPr lang="cs-CZ" sz="800" b="1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Všechny</c:v>
                </c:pt>
                <c:pt idx="1">
                  <c:v>Těhotné poprvé</c:v>
                </c:pt>
                <c:pt idx="2">
                  <c:v>Maminky či znovu těhotné</c:v>
                </c:pt>
              </c:strCache>
            </c:strRef>
          </c:cat>
          <c:val>
            <c:numRef>
              <c:f>List1!$B$2:$B$4</c:f>
              <c:numCache>
                <c:formatCode>0.00%</c:formatCode>
                <c:ptCount val="3"/>
                <c:pt idx="0">
                  <c:v>0.3</c:v>
                </c:pt>
                <c:pt idx="1">
                  <c:v>0.5</c:v>
                </c:pt>
                <c:pt idx="2">
                  <c:v>0.28399999999999997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5D9-406A-845C-FFB0C5958C9D}"/>
            </c:ext>
          </c:extLst>
        </c:ser>
        <c:ser>
          <c:idx val="2"/>
          <c:order val="1"/>
          <c:tx>
            <c:strRef>
              <c:f>List1!$C$1</c:f>
              <c:strCache>
                <c:ptCount val="1"/>
                <c:pt idx="0">
                  <c:v>Spíše se podobal / bude podobat tomu v průběhu těhotenství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1" i="0" u="none" strike="noStrike" kern="1200" baseline="0">
                    <a:solidFill>
                      <a:schemeClr val="bg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List1!$A$2:$A$4</c:f>
              <c:strCache>
                <c:ptCount val="3"/>
                <c:pt idx="0">
                  <c:v>Všechny</c:v>
                </c:pt>
                <c:pt idx="1">
                  <c:v>Těhotné poprvé</c:v>
                </c:pt>
                <c:pt idx="2">
                  <c:v>Maminky či znovu těhotné</c:v>
                </c:pt>
              </c:strCache>
            </c:strRef>
          </c:cat>
          <c:val>
            <c:numRef>
              <c:f>List1!$C$2:$C$4</c:f>
              <c:numCache>
                <c:formatCode>0.00%</c:formatCode>
                <c:ptCount val="3"/>
                <c:pt idx="0">
                  <c:v>0.55500000000000005</c:v>
                </c:pt>
                <c:pt idx="1">
                  <c:v>0.5</c:v>
                </c:pt>
                <c:pt idx="2">
                  <c:v>0.55900000000000005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423-4E5D-A496-35C59356D1D0}"/>
            </c:ext>
          </c:extLst>
        </c:ser>
        <c:ser>
          <c:idx val="3"/>
          <c:order val="2"/>
          <c:tx>
            <c:strRef>
              <c:f>List1!$D$1</c:f>
              <c:strCache>
                <c:ptCount val="1"/>
                <c:pt idx="0">
                  <c:v>Byl / bude úplně odlišný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cs-CZ" sz="800" b="1" i="0" u="none" strike="noStrike" kern="1200" baseline="0">
                    <a:solidFill>
                      <a:schemeClr val="tx1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List1!$A$2:$A$4</c:f>
              <c:strCache>
                <c:ptCount val="3"/>
                <c:pt idx="0">
                  <c:v>Všechny</c:v>
                </c:pt>
                <c:pt idx="1">
                  <c:v>Těhotné poprvé</c:v>
                </c:pt>
                <c:pt idx="2">
                  <c:v>Maminky či znovu těhotné</c:v>
                </c:pt>
              </c:strCache>
            </c:strRef>
          </c:cat>
          <c:val>
            <c:numRef>
              <c:f>List1!$D$2:$D$4</c:f>
              <c:numCache>
                <c:formatCode>General</c:formatCode>
                <c:ptCount val="3"/>
                <c:pt idx="0" formatCode="0.00%">
                  <c:v>0.14499999999999999</c:v>
                </c:pt>
                <c:pt idx="2" formatCode="0.00%">
                  <c:v>0.157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423-4E5D-A496-35C59356D1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9052544"/>
        <c:axId val="139405568"/>
      </c:barChart>
      <c:catAx>
        <c:axId val="1390525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 algn="ctr">
              <a:defRPr lang="cs-CZ" sz="900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Verdana" pitchFamily="34" charset="0"/>
                <a:ea typeface="+mn-ea"/>
                <a:cs typeface="+mn-cs"/>
              </a:defRPr>
            </a:pPr>
            <a:endParaRPr lang="cs-CZ"/>
          </a:p>
        </c:txPr>
        <c:crossAx val="139405568"/>
        <c:crosses val="autoZero"/>
        <c:auto val="1"/>
        <c:lblAlgn val="ctr"/>
        <c:lblOffset val="100"/>
        <c:noMultiLvlLbl val="0"/>
      </c:catAx>
      <c:valAx>
        <c:axId val="139405568"/>
        <c:scaling>
          <c:orientation val="minMax"/>
          <c:max val="1"/>
        </c:scaling>
        <c:delete val="0"/>
        <c:axPos val="l"/>
        <c:numFmt formatCode="###0%" sourceLinked="0"/>
        <c:majorTickMark val="out"/>
        <c:minorTickMark val="none"/>
        <c:tickLblPos val="nextTo"/>
        <c:txPr>
          <a:bodyPr/>
          <a:lstStyle/>
          <a:p>
            <a:pPr algn="ctr">
              <a:defRPr lang="cs-CZ" sz="900" b="0" i="0" u="none" strike="noStrike" kern="1200" baseline="0">
                <a:solidFill>
                  <a:schemeClr val="tx1">
                    <a:lumMod val="50000"/>
                  </a:schemeClr>
                </a:solidFill>
                <a:latin typeface="Verdana" pitchFamily="34" charset="0"/>
                <a:ea typeface="+mn-ea"/>
                <a:cs typeface="+mn-cs"/>
              </a:defRPr>
            </a:pPr>
            <a:endParaRPr lang="cs-CZ"/>
          </a:p>
        </c:txPr>
        <c:crossAx val="139052544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31781167440905811"/>
          <c:y val="0.11386956766653894"/>
          <c:w val="0.35599787405919114"/>
          <c:h val="0.8661547894104441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900"/>
          </a:pPr>
          <a:endParaRPr lang="cs-CZ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algn="ctr" rtl="0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kern="1200" baseline="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Z jakých důvodů vypadal / bude vypadat jejich pitný režim daným způsobem</a:t>
            </a:r>
            <a:endParaRPr lang="cs-CZ" sz="1100" b="1" baseline="0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1.0938081155580131E-2"/>
          <c:y val="2.135508200432511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1157806137482311"/>
          <c:y val="0.12539506842133483"/>
          <c:w val="0.43604922520686107"/>
          <c:h val="0.8542137652883108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Byl či bude podobný tomu před otěhotněním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CF19-40AF-AF70-B4B4A78C9B69}"/>
              </c:ext>
            </c:extLst>
          </c:dPt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378E-4EB2-BE9F-3E3B0FCF42D2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List1!$A$2:$A$8</c:f>
              <c:strCache>
                <c:ptCount val="7"/>
                <c:pt idx="0">
                  <c:v>Chtěla jsem pokračovat ve zdravém životním stylu</c:v>
                </c:pt>
                <c:pt idx="1">
                  <c:v>Neměla jsem dostatek času</c:v>
                </c:pt>
                <c:pt idx="2">
                  <c:v>Dítě bylo středem pozornosti</c:v>
                </c:pt>
                <c:pt idx="3">
                  <c:v>Změnila se naše finanční situace</c:v>
                </c:pt>
                <c:pt idx="4">
                  <c:v>Kojení</c:v>
                </c:pt>
                <c:pt idx="5">
                  <c:v>Jiná odpověď</c:v>
                </c:pt>
                <c:pt idx="6">
                  <c:v>Nevím, nevzpomínám si</c:v>
                </c:pt>
              </c:strCache>
            </c:strRef>
          </c:cat>
          <c:val>
            <c:numRef>
              <c:f>List1!$B$2:$B$8</c:f>
              <c:numCache>
                <c:formatCode>###0.0%</c:formatCode>
                <c:ptCount val="7"/>
                <c:pt idx="0">
                  <c:v>0.33333333333333326</c:v>
                </c:pt>
                <c:pt idx="1">
                  <c:v>0.24242424242424243</c:v>
                </c:pt>
                <c:pt idx="2">
                  <c:v>0.2121212121212121</c:v>
                </c:pt>
                <c:pt idx="5">
                  <c:v>0.18181818181818182</c:v>
                </c:pt>
                <c:pt idx="6">
                  <c:v>0.18181818181818182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Byl či bude podobný tomu v těhotenství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List1!$A$2:$A$8</c:f>
              <c:strCache>
                <c:ptCount val="7"/>
                <c:pt idx="0">
                  <c:v>Chtěla jsem pokračovat ve zdravém životním stylu</c:v>
                </c:pt>
                <c:pt idx="1">
                  <c:v>Neměla jsem dostatek času</c:v>
                </c:pt>
                <c:pt idx="2">
                  <c:v>Dítě bylo středem pozornosti</c:v>
                </c:pt>
                <c:pt idx="3">
                  <c:v>Změnila se naše finanční situace</c:v>
                </c:pt>
                <c:pt idx="4">
                  <c:v>Kojení</c:v>
                </c:pt>
                <c:pt idx="5">
                  <c:v>Jiná odpověď</c:v>
                </c:pt>
                <c:pt idx="6">
                  <c:v>Nevím, nevzpomínám si</c:v>
                </c:pt>
              </c:strCache>
            </c:strRef>
          </c:cat>
          <c:val>
            <c:numRef>
              <c:f>List1!$C$2:$C$8</c:f>
              <c:numCache>
                <c:formatCode>###0.0%</c:formatCode>
                <c:ptCount val="7"/>
                <c:pt idx="0">
                  <c:v>0.47540983606557374</c:v>
                </c:pt>
                <c:pt idx="1">
                  <c:v>9.8360655737704916E-2</c:v>
                </c:pt>
                <c:pt idx="2">
                  <c:v>0.18032786885245902</c:v>
                </c:pt>
                <c:pt idx="3">
                  <c:v>1.6393442622950821E-2</c:v>
                </c:pt>
                <c:pt idx="4">
                  <c:v>0.19672131147540983</c:v>
                </c:pt>
                <c:pt idx="5">
                  <c:v>6.5573770491803282E-2</c:v>
                </c:pt>
                <c:pt idx="6">
                  <c:v>0.13114754098360656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AF1-4EBC-BE64-DC203CB215AA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Byl či bude úplně odlišný</c:v>
                </c:pt>
              </c:strCache>
            </c:strRef>
          </c:tx>
          <c:spPr>
            <a:solidFill>
              <a:srgbClr val="FFFFFF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List1!$A$2:$A$8</c:f>
              <c:strCache>
                <c:ptCount val="7"/>
                <c:pt idx="0">
                  <c:v>Chtěla jsem pokračovat ve zdravém životním stylu</c:v>
                </c:pt>
                <c:pt idx="1">
                  <c:v>Neměla jsem dostatek času</c:v>
                </c:pt>
                <c:pt idx="2">
                  <c:v>Dítě bylo středem pozornosti</c:v>
                </c:pt>
                <c:pt idx="3">
                  <c:v>Změnila se naše finanční situace</c:v>
                </c:pt>
                <c:pt idx="4">
                  <c:v>Kojení</c:v>
                </c:pt>
                <c:pt idx="5">
                  <c:v>Jiná odpověď</c:v>
                </c:pt>
                <c:pt idx="6">
                  <c:v>Nevím, nevzpomínám si</c:v>
                </c:pt>
              </c:strCache>
            </c:strRef>
          </c:cat>
          <c:val>
            <c:numRef>
              <c:f>List1!$D$2:$D$8</c:f>
              <c:numCache>
                <c:formatCode>###0.0%</c:formatCode>
                <c:ptCount val="7"/>
                <c:pt idx="0">
                  <c:v>6.25E-2</c:v>
                </c:pt>
                <c:pt idx="1">
                  <c:v>0.125</c:v>
                </c:pt>
                <c:pt idx="2">
                  <c:v>0.3125</c:v>
                </c:pt>
                <c:pt idx="3">
                  <c:v>6.25E-2</c:v>
                </c:pt>
                <c:pt idx="4">
                  <c:v>0.5</c:v>
                </c:pt>
                <c:pt idx="5">
                  <c:v>6.25E-2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AF1-4EBC-BE64-DC203CB215A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9512320"/>
        <c:axId val="139408448"/>
      </c:barChart>
      <c:catAx>
        <c:axId val="1395123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39408448"/>
        <c:crosses val="autoZero"/>
        <c:auto val="1"/>
        <c:lblAlgn val="ctr"/>
        <c:lblOffset val="100"/>
        <c:noMultiLvlLbl val="0"/>
      </c:catAx>
      <c:valAx>
        <c:axId val="139408448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39512320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54310541087419"/>
          <c:y val="0.23677566198270852"/>
          <c:w val="0.39672595576812053"/>
          <c:h val="0.53919480971149325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527F2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Pt>
            <c:idx val="3"/>
            <c:bubble3D val="0"/>
            <c:spPr>
              <a:solidFill>
                <a:srgbClr val="FF7C8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265-48CD-840A-9A0F442A44F2}"/>
              </c:ext>
            </c:extLst>
          </c:dPt>
          <c:dPt>
            <c:idx val="4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265-48CD-840A-9A0F442A44F2}"/>
              </c:ext>
            </c:extLst>
          </c:dPt>
          <c:dPt>
            <c:idx val="5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265-48CD-840A-9A0F442A44F2}"/>
              </c:ext>
            </c:extLst>
          </c:dPt>
          <c:dLbls>
            <c:dLbl>
              <c:idx val="0"/>
              <c:layout>
                <c:manualLayout>
                  <c:x val="-6.8937012463096081E-2"/>
                  <c:y val="-0.20051784068849041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265-48CD-840A-9A0F442A44F2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4317307184447628E-2"/>
                  <c:y val="0.1315221285925661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265-48CD-840A-9A0F442A44F2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3295997414428698"/>
                  <c:y val="-6.888741606283892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7265-48CD-840A-9A0F442A44F2}"/>
                </c:ext>
                <c:ext xmlns:c15="http://schemas.microsoft.com/office/drawing/2012/chart" uri="{CE6537A1-D6FC-4f65-9D91-7224C49458BB}">
                  <c15:layout>
                    <c:manualLayout>
                      <c:w val="0.14409059166586108"/>
                      <c:h val="0.10839814077370399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8.4818371833219219E-2"/>
                  <c:y val="9.2325152960411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7265-48CD-840A-9A0F442A44F2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6.0962106742585322E-2"/>
                  <c:y val="0.1406712868848552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7265-48CD-840A-9A0F442A44F2}"/>
                </c:ext>
                <c:ext xmlns:c15="http://schemas.microsoft.com/office/drawing/2012/chart" uri="{CE6537A1-D6FC-4f65-9D91-7224C49458BB}"/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List1!$B$2:$B$3</c:f>
              <c:numCache>
                <c:formatCode>###0.0%</c:formatCode>
                <c:ptCount val="2"/>
                <c:pt idx="0">
                  <c:v>0.91818181818181832</c:v>
                </c:pt>
                <c:pt idx="1">
                  <c:v>8.1818181818181818E-2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58868163100274828"/>
          <c:y val="0.28686969388115036"/>
          <c:w val="0.1439662162293858"/>
          <c:h val="0.39090319510427668"/>
        </c:manualLayout>
      </c:layout>
      <c:overlay val="0"/>
      <c:txPr>
        <a:bodyPr/>
        <a:lstStyle/>
        <a:p>
          <a:pPr>
            <a:defRPr sz="10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3700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52B5D401-AC88-404D-831C-2EB2B4A421F1}" type="datetimeFigureOut">
              <a:rPr lang="cs-CZ" smtClean="0"/>
              <a:pPr/>
              <a:t>24.08.2020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3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3700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6EF5915F-3B21-42C9-8BC6-14F39586C90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65294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3700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ECAC3CE6-10D7-4ECA-9EE6-CB165BC4D7C1}" type="datetimeFigureOut">
              <a:rPr lang="cs-CZ" smtClean="0"/>
              <a:pPr/>
              <a:t>24.08.2020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5" rIns="91413" bIns="45705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823" y="3228897"/>
            <a:ext cx="7942580" cy="3058954"/>
          </a:xfrm>
          <a:prstGeom prst="rect">
            <a:avLst/>
          </a:prstGeom>
        </p:spPr>
        <p:txBody>
          <a:bodyPr vert="horz" lIns="91413" tIns="45705" rIns="91413" bIns="45705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3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3700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A7349DA9-BD81-423A-A0BE-E4DCEA2E9DD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574556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5598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0772076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559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9537478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9402965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910752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65208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877281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7493528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166307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wmf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Úvodní snímek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FAA9F5FA-7977-49C2-92F0-E2663F3D13EB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2" name="Skupina 19"/>
          <p:cNvGrpSpPr/>
          <p:nvPr userDrawn="1"/>
        </p:nvGrpSpPr>
        <p:grpSpPr>
          <a:xfrm>
            <a:off x="1214414" y="2786059"/>
            <a:ext cx="6715171" cy="1285884"/>
            <a:chOff x="358499" y="281647"/>
            <a:chExt cx="8421166" cy="592935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1" name="Zaoblený obdélník 20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2" name="Obdélník 21"/>
            <p:cNvSpPr/>
            <p:nvPr userDrawn="1"/>
          </p:nvSpPr>
          <p:spPr>
            <a:xfrm>
              <a:off x="6922274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  <a:ln>
            <a:noFill/>
          </a:ln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pic>
        <p:nvPicPr>
          <p:cNvPr id="24" name="Obrázek 23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40527" y="6429420"/>
            <a:ext cx="1101725" cy="298450"/>
          </a:xfrm>
          <a:prstGeom prst="rect">
            <a:avLst/>
          </a:prstGeom>
        </p:spPr>
      </p:pic>
      <p:grpSp>
        <p:nvGrpSpPr>
          <p:cNvPr id="39" name="Skupina 38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2" name="Obdélník 41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43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45" name="Obdélník 44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6" name="Obdélník 45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7" name="Obdélník 46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8" name="Obdélník 47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9" name="Obdélník 48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0" name="Obdélník 49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1" name="Obdélník 50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60" name="Obdélník 59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61" name="Zástupný symbol pro text 38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7" name="Obrázek 26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ODĚLOVACÍ STRÁ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779F4EFA-3619-4900-A375-D148A9F9A6C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grpSp>
        <p:nvGrpSpPr>
          <p:cNvPr id="47" name="Skupina 46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grpSp>
          <p:nvGrpSpPr>
            <p:cNvPr id="48" name="Skupina 47"/>
            <p:cNvGrpSpPr/>
            <p:nvPr userDrawn="1"/>
          </p:nvGrpSpPr>
          <p:grpSpPr>
            <a:xfrm>
              <a:off x="1" y="6357982"/>
              <a:ext cx="9144000" cy="428604"/>
              <a:chOff x="1" y="6357982"/>
              <a:chExt cx="9144000" cy="428604"/>
            </a:xfrm>
          </p:grpSpPr>
          <p:sp>
            <p:nvSpPr>
              <p:cNvPr id="50" name="Obdélník 49"/>
              <p:cNvSpPr/>
              <p:nvPr/>
            </p:nvSpPr>
            <p:spPr>
              <a:xfrm>
                <a:off x="1" y="6357982"/>
                <a:ext cx="9144000" cy="4286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grpSp>
            <p:nvGrpSpPr>
              <p:cNvPr id="51" name="Skupina 50"/>
              <p:cNvGrpSpPr/>
              <p:nvPr userDrawn="1"/>
            </p:nvGrpSpPr>
            <p:grpSpPr>
              <a:xfrm>
                <a:off x="785818" y="6357982"/>
                <a:ext cx="5500694" cy="428604"/>
                <a:chOff x="571472" y="6072206"/>
                <a:chExt cx="4572032" cy="571504"/>
              </a:xfrm>
            </p:grpSpPr>
            <p:sp>
              <p:nvSpPr>
                <p:cNvPr id="61" name="Obdélník 60"/>
                <p:cNvSpPr/>
                <p:nvPr/>
              </p:nvSpPr>
              <p:spPr>
                <a:xfrm>
                  <a:off x="571472" y="6072206"/>
                  <a:ext cx="571504" cy="571504"/>
                </a:xfrm>
                <a:prstGeom prst="rect">
                  <a:avLst/>
                </a:prstGeom>
                <a:solidFill>
                  <a:srgbClr val="009F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2" name="Obdélník 61"/>
                <p:cNvSpPr/>
                <p:nvPr/>
              </p:nvSpPr>
              <p:spPr>
                <a:xfrm>
                  <a:off x="1142976" y="6072206"/>
                  <a:ext cx="571504" cy="571504"/>
                </a:xfrm>
                <a:prstGeom prst="rect">
                  <a:avLst/>
                </a:prstGeom>
                <a:solidFill>
                  <a:srgbClr val="00427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3" name="Obdélník 62"/>
                <p:cNvSpPr/>
                <p:nvPr/>
              </p:nvSpPr>
              <p:spPr>
                <a:xfrm>
                  <a:off x="1714480" y="6072206"/>
                  <a:ext cx="571504" cy="571504"/>
                </a:xfrm>
                <a:prstGeom prst="rect">
                  <a:avLst/>
                </a:prstGeom>
                <a:solidFill>
                  <a:srgbClr val="83C9C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4" name="Obdélník 63"/>
                <p:cNvSpPr/>
                <p:nvPr/>
              </p:nvSpPr>
              <p:spPr>
                <a:xfrm>
                  <a:off x="2285984" y="6072206"/>
                  <a:ext cx="571504" cy="571504"/>
                </a:xfrm>
                <a:prstGeom prst="rect">
                  <a:avLst/>
                </a:prstGeom>
                <a:solidFill>
                  <a:srgbClr val="7C78A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5" name="Obdélník 64"/>
                <p:cNvSpPr/>
                <p:nvPr/>
              </p:nvSpPr>
              <p:spPr>
                <a:xfrm>
                  <a:off x="2857488" y="6072206"/>
                  <a:ext cx="571504" cy="571504"/>
                </a:xfrm>
                <a:prstGeom prst="rect">
                  <a:avLst/>
                </a:prstGeom>
                <a:solidFill>
                  <a:srgbClr val="B9203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6" name="Obdélník 65"/>
                <p:cNvSpPr/>
                <p:nvPr/>
              </p:nvSpPr>
              <p:spPr>
                <a:xfrm>
                  <a:off x="3428992" y="6072206"/>
                  <a:ext cx="571504" cy="571504"/>
                </a:xfrm>
                <a:prstGeom prst="rect">
                  <a:avLst/>
                </a:prstGeom>
                <a:solidFill>
                  <a:srgbClr val="F49F2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7" name="Obdélník 66"/>
                <p:cNvSpPr/>
                <p:nvPr/>
              </p:nvSpPr>
              <p:spPr>
                <a:xfrm>
                  <a:off x="4000496" y="6072206"/>
                  <a:ext cx="571504" cy="571504"/>
                </a:xfrm>
                <a:prstGeom prst="rect">
                  <a:avLst/>
                </a:prstGeom>
                <a:solidFill>
                  <a:srgbClr val="77AD1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8" name="Obdélník 67"/>
                <p:cNvSpPr/>
                <p:nvPr/>
              </p:nvSpPr>
              <p:spPr>
                <a:xfrm>
                  <a:off x="4572000" y="6072206"/>
                  <a:ext cx="571504" cy="571504"/>
                </a:xfrm>
                <a:prstGeom prst="rect">
                  <a:avLst/>
                </a:prstGeom>
                <a:solidFill>
                  <a:srgbClr val="00A27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</p:grpSp>
        </p:grpSp>
        <p:pic>
          <p:nvPicPr>
            <p:cNvPr id="49" name="Obrázek 48" descr="research.wmf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956376" y="6453336"/>
              <a:ext cx="874380" cy="236864"/>
            </a:xfrm>
            <a:prstGeom prst="rect">
              <a:avLst/>
            </a:prstGeom>
          </p:spPr>
        </p:pic>
      </p:grpSp>
      <p:sp>
        <p:nvSpPr>
          <p:cNvPr id="69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1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BF1BE794-195A-4F58-9C4B-E8A39F0570D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75000"/>
                  </a:schemeClr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2400" b="1" cap="none" spc="0">
                <a:ln w="12700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40527" y="6429420"/>
            <a:ext cx="1101725" cy="298450"/>
          </a:xfrm>
          <a:prstGeom prst="rect">
            <a:avLst/>
          </a:prstGeom>
        </p:spPr>
      </p:pic>
      <p:sp>
        <p:nvSpPr>
          <p:cNvPr id="23" name="Zástupný symbol pro obrázek 24"/>
          <p:cNvSpPr>
            <a:spLocks noGrp="1"/>
          </p:cNvSpPr>
          <p:nvPr>
            <p:ph type="pic" sz="quarter" idx="13" hasCustomPrompt="1"/>
          </p:nvPr>
        </p:nvSpPr>
        <p:spPr>
          <a:xfrm>
            <a:off x="3462339" y="928688"/>
            <a:ext cx="2214569" cy="50004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None/>
              <a:defRPr sz="1100">
                <a:solidFill>
                  <a:schemeClr val="tx1">
                    <a:lumMod val="60000"/>
                    <a:lumOff val="40000"/>
                  </a:schemeClr>
                </a:solidFill>
                <a:latin typeface="Verdana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0" cap="none" spc="0" normalizeH="0" baseline="0" noProof="0" dirty="0">
                <a:ln>
                  <a:noFill/>
                </a:ln>
                <a:solidFill>
                  <a:srgbClr val="4E4E4E">
                    <a:lumMod val="60000"/>
                    <a:lumOff val="40000"/>
                  </a:srgbClr>
                </a:solidFill>
                <a:effectLst/>
                <a:uLnTx/>
                <a:uFillTx/>
              </a:rPr>
              <a:t>vložte logo klienta</a:t>
            </a:r>
          </a:p>
        </p:txBody>
      </p:sp>
      <p:grpSp>
        <p:nvGrpSpPr>
          <p:cNvPr id="20" name="Skupina 19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22" name="Obdélník 21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24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27" name="Obdélník 26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28" name="Obdélník 27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29" name="Obdélník 28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0" name="Obdélník 29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1" name="Obdélník 30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2" name="Obdélník 31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3" name="Obdélník 32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4" name="Obdélník 33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35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6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Obrázek 36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23" name="Zaoblený obdélník 22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7685" y="1600201"/>
            <a:ext cx="7429552" cy="4114816"/>
          </a:xfrm>
        </p:spPr>
        <p:txBody>
          <a:bodyPr bIns="468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200" b="0" spc="0" baseline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11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FontTx/>
              <a:buBlip>
                <a:blip r:embed="rId4"/>
              </a:buBlip>
              <a:defRPr sz="10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buFont typeface="Courier New" pitchFamily="49" charset="0"/>
              <a:buChar char="o"/>
              <a:defRPr sz="9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defRPr sz="8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67BB4789-35F1-4D5E-90B1-01D99ACE57C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24" name="Přímá spojovací čára 23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8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17685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29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grpSp>
        <p:nvGrpSpPr>
          <p:cNvPr id="45" name="Skupina 44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7" name="Obdélník 46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48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50" name="Obdélník 49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1" name="Obdélník 50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2" name="Obdélník 51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3" name="Obdélník 52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4" name="Obdélník 53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5" name="Obdélník 54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6" name="Obdélník 55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7" name="Obdélník 56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58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0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Obrázek 30" descr="research.wmf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SEARCH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177082" y="428616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6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3400" y="1628800"/>
            <a:ext cx="4038600" cy="4525963"/>
          </a:xfrm>
        </p:spPr>
        <p:txBody>
          <a:bodyPr vert="horz" lIns="91440" tIns="45720" rIns="91440" bIns="46800" rtlCol="0">
            <a:noAutofit/>
          </a:bodyPr>
          <a:lstStyle>
            <a:lvl1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0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038600" cy="4525963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0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7" name="Zástupný symbol pro text 36"/>
          <p:cNvSpPr>
            <a:spLocks noGrp="1"/>
          </p:cNvSpPr>
          <p:nvPr>
            <p:ph type="body" sz="quarter" idx="14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47" name="Skupina 46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9" name="Obdélník 48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50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52" name="Obdélník 51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3" name="Obdélník 52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4" name="Obdélník 53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5" name="Obdélník 54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6" name="Obdélník 55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7" name="Obdélník 56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8" name="Obdélník 57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9" name="Obdélník 58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39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9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Obrázek 29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8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vert="horz" lIns="91440" tIns="45720" rIns="91440" bIns="46800" rtlCol="0">
            <a:noAutofit/>
          </a:bodyPr>
          <a:lstStyle>
            <a:lvl1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2188839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AD0AD14A-52E4-452C-A3EC-797B6A61A778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9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1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2" name="Zástupný symbol pro obsah 3"/>
          <p:cNvSpPr>
            <a:spLocks noGrp="1"/>
          </p:cNvSpPr>
          <p:nvPr>
            <p:ph sz="half" idx="14"/>
          </p:nvPr>
        </p:nvSpPr>
        <p:spPr>
          <a:xfrm>
            <a:off x="4648200" y="3937324"/>
            <a:ext cx="4038600" cy="2188839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33" name="Zástupný symbol pro text 36"/>
          <p:cNvSpPr>
            <a:spLocks noGrp="1"/>
          </p:cNvSpPr>
          <p:nvPr>
            <p:ph type="body" sz="quarter" idx="15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35" name="Skupina 34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37" name="Obdélník 36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38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40" name="Obdélník 39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1" name="Obdélník 40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2" name="Obdélník 41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3" name="Obdélník 42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4" name="Obdélník 43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5" name="Obdélník 44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6" name="Obdélník 45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7" name="Obdélník 46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48" name="Zástupný symbol pro text 38"/>
          <p:cNvSpPr>
            <a:spLocks noGrp="1"/>
          </p:cNvSpPr>
          <p:nvPr>
            <p:ph type="body" sz="quarter" idx="16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4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Obrázek 48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Obsah +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84800" y="1600200"/>
            <a:ext cx="4928400" cy="4525963"/>
          </a:xfrm>
        </p:spPr>
        <p:txBody>
          <a:bodyPr/>
          <a:lstStyle>
            <a:lvl1pPr>
              <a:buFontTx/>
              <a:buBlip>
                <a:blip r:embed="rId3"/>
              </a:buBlip>
              <a:defRPr lang="cs-CZ" sz="12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>
              <a:buFontTx/>
              <a:buBlip>
                <a:blip r:embed="rId4"/>
              </a:buBlip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>
              <a:buFontTx/>
              <a:buBlip>
                <a:blip r:embed="rId5"/>
              </a:buBlip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290E0613-6F99-4D1D-A840-429A0C6B6FA7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4" name="Zástupný symbol pro obrázek 23"/>
          <p:cNvSpPr>
            <a:spLocks noGrp="1"/>
          </p:cNvSpPr>
          <p:nvPr>
            <p:ph type="pic" sz="quarter" idx="13"/>
          </p:nvPr>
        </p:nvSpPr>
        <p:spPr>
          <a:xfrm>
            <a:off x="5929200" y="1602000"/>
            <a:ext cx="2430000" cy="4525200"/>
          </a:xfrm>
        </p:spPr>
        <p:txBody>
          <a:bodyPr/>
          <a:lstStyle/>
          <a:p>
            <a:r>
              <a:rPr lang="cs-CZ"/>
              <a:t>Klepnutím na ikonu přidáte obrázek.</a:t>
            </a:r>
            <a:endParaRPr lang="cs-CZ" dirty="0"/>
          </a:p>
        </p:txBody>
      </p:sp>
      <p:sp>
        <p:nvSpPr>
          <p:cNvPr id="30" name="Zástupný symbol pro text 30"/>
          <p:cNvSpPr>
            <a:spLocks noGrp="1"/>
          </p:cNvSpPr>
          <p:nvPr>
            <p:ph type="body" sz="quarter" idx="14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2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3" name="Zástupný symbol pro text 36"/>
          <p:cNvSpPr>
            <a:spLocks noGrp="1"/>
          </p:cNvSpPr>
          <p:nvPr>
            <p:ph type="body" sz="quarter" idx="15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26" name="Skupina 25"/>
          <p:cNvGrpSpPr/>
          <p:nvPr userDrawn="1"/>
        </p:nvGrpSpPr>
        <p:grpSpPr>
          <a:xfrm>
            <a:off x="1" y="6286520"/>
            <a:ext cx="9144000" cy="517348"/>
            <a:chOff x="1" y="6286520"/>
            <a:chExt cx="9144000" cy="517348"/>
          </a:xfrm>
        </p:grpSpPr>
        <p:grpSp>
          <p:nvGrpSpPr>
            <p:cNvPr id="29" name="Skupina 28"/>
            <p:cNvGrpSpPr/>
            <p:nvPr userDrawn="1"/>
          </p:nvGrpSpPr>
          <p:grpSpPr>
            <a:xfrm>
              <a:off x="1" y="6286520"/>
              <a:ext cx="9144000" cy="517348"/>
              <a:chOff x="1" y="6286520"/>
              <a:chExt cx="9144000" cy="517348"/>
            </a:xfrm>
          </p:grpSpPr>
          <p:sp>
            <p:nvSpPr>
              <p:cNvPr id="35" name="Obdélník 34"/>
              <p:cNvSpPr/>
              <p:nvPr/>
            </p:nvSpPr>
            <p:spPr>
              <a:xfrm>
                <a:off x="1" y="6357982"/>
                <a:ext cx="9144000" cy="4286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grpSp>
            <p:nvGrpSpPr>
              <p:cNvPr id="36" name="Skupina 50"/>
              <p:cNvGrpSpPr/>
              <p:nvPr userDrawn="1"/>
            </p:nvGrpSpPr>
            <p:grpSpPr>
              <a:xfrm>
                <a:off x="785818" y="6357982"/>
                <a:ext cx="5500694" cy="428604"/>
                <a:chOff x="571472" y="6072206"/>
                <a:chExt cx="4572032" cy="571504"/>
              </a:xfrm>
            </p:grpSpPr>
            <p:sp>
              <p:nvSpPr>
                <p:cNvPr id="38" name="Obdélník 37"/>
                <p:cNvSpPr/>
                <p:nvPr/>
              </p:nvSpPr>
              <p:spPr>
                <a:xfrm>
                  <a:off x="571472" y="6072206"/>
                  <a:ext cx="571504" cy="571504"/>
                </a:xfrm>
                <a:prstGeom prst="rect">
                  <a:avLst/>
                </a:prstGeom>
                <a:solidFill>
                  <a:srgbClr val="009F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39" name="Obdélník 38"/>
                <p:cNvSpPr/>
                <p:nvPr/>
              </p:nvSpPr>
              <p:spPr>
                <a:xfrm>
                  <a:off x="1142976" y="6072206"/>
                  <a:ext cx="571504" cy="571504"/>
                </a:xfrm>
                <a:prstGeom prst="rect">
                  <a:avLst/>
                </a:prstGeom>
                <a:solidFill>
                  <a:srgbClr val="00427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0" name="Obdélník 39"/>
                <p:cNvSpPr/>
                <p:nvPr/>
              </p:nvSpPr>
              <p:spPr>
                <a:xfrm>
                  <a:off x="1714480" y="6072206"/>
                  <a:ext cx="571504" cy="571504"/>
                </a:xfrm>
                <a:prstGeom prst="rect">
                  <a:avLst/>
                </a:prstGeom>
                <a:solidFill>
                  <a:srgbClr val="83C9C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1" name="Obdélník 40"/>
                <p:cNvSpPr/>
                <p:nvPr/>
              </p:nvSpPr>
              <p:spPr>
                <a:xfrm>
                  <a:off x="2285984" y="6072206"/>
                  <a:ext cx="571504" cy="571504"/>
                </a:xfrm>
                <a:prstGeom prst="rect">
                  <a:avLst/>
                </a:prstGeom>
                <a:solidFill>
                  <a:srgbClr val="7C78A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2" name="Obdélník 41"/>
                <p:cNvSpPr/>
                <p:nvPr/>
              </p:nvSpPr>
              <p:spPr>
                <a:xfrm>
                  <a:off x="2857488" y="6072206"/>
                  <a:ext cx="571504" cy="571504"/>
                </a:xfrm>
                <a:prstGeom prst="rect">
                  <a:avLst/>
                </a:prstGeom>
                <a:solidFill>
                  <a:srgbClr val="B9203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3" name="Obdélník 42"/>
                <p:cNvSpPr/>
                <p:nvPr/>
              </p:nvSpPr>
              <p:spPr>
                <a:xfrm>
                  <a:off x="3428992" y="6072206"/>
                  <a:ext cx="571504" cy="571504"/>
                </a:xfrm>
                <a:prstGeom prst="rect">
                  <a:avLst/>
                </a:prstGeom>
                <a:solidFill>
                  <a:srgbClr val="F49F2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4" name="Obdélník 43"/>
                <p:cNvSpPr/>
                <p:nvPr/>
              </p:nvSpPr>
              <p:spPr>
                <a:xfrm>
                  <a:off x="4000496" y="6072206"/>
                  <a:ext cx="571504" cy="571504"/>
                </a:xfrm>
                <a:prstGeom prst="rect">
                  <a:avLst/>
                </a:prstGeom>
                <a:solidFill>
                  <a:srgbClr val="77AD1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5" name="Obdélník 44"/>
                <p:cNvSpPr/>
                <p:nvPr/>
              </p:nvSpPr>
              <p:spPr>
                <a:xfrm>
                  <a:off x="4572000" y="6072206"/>
                  <a:ext cx="571504" cy="571504"/>
                </a:xfrm>
                <a:prstGeom prst="rect">
                  <a:avLst/>
                </a:prstGeom>
                <a:solidFill>
                  <a:srgbClr val="00A27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</p:grpSp>
          <p:pic>
            <p:nvPicPr>
              <p:cNvPr id="37" name="Obrázek 7" descr="twitter ALI profilovka"/>
              <p:cNvPicPr>
                <a:picLocks noChangeAspect="1" noChangeArrowheads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t="6925" r="3169" b="20270"/>
              <a:stretch/>
            </p:blipFill>
            <p:spPr bwMode="auto">
              <a:xfrm>
                <a:off x="8028384" y="6286520"/>
                <a:ext cx="1115616" cy="5173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31" name="Obrázek 30" descr="research.wmf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020272" y="6453336"/>
              <a:ext cx="874380" cy="236864"/>
            </a:xfrm>
            <a:prstGeom prst="rect">
              <a:avLst/>
            </a:prstGeom>
          </p:spPr>
        </p:pic>
      </p:grpSp>
      <p:sp>
        <p:nvSpPr>
          <p:cNvPr id="46" name="Zástupný symbol pro text 38"/>
          <p:cNvSpPr>
            <a:spLocks noGrp="1"/>
          </p:cNvSpPr>
          <p:nvPr>
            <p:ph type="body" sz="quarter" idx="16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4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RESEARCH_Zadní strana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délník 19"/>
          <p:cNvSpPr/>
          <p:nvPr userDrawn="1"/>
        </p:nvSpPr>
        <p:spPr>
          <a:xfrm>
            <a:off x="0" y="0"/>
            <a:ext cx="9144000" cy="6286520"/>
          </a:xfrm>
          <a:prstGeom prst="rect">
            <a:avLst/>
          </a:prstGeom>
          <a:gradFill flip="none" rotWithShape="1">
            <a:gsLst>
              <a:gs pos="0">
                <a:srgbClr val="77AD1C">
                  <a:shade val="30000"/>
                  <a:satMod val="115000"/>
                </a:srgbClr>
              </a:gs>
              <a:gs pos="50000">
                <a:srgbClr val="77AD1C">
                  <a:shade val="67500"/>
                  <a:satMod val="115000"/>
                </a:srgbClr>
              </a:gs>
              <a:gs pos="100000">
                <a:srgbClr val="77AD1C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sp>
        <p:nvSpPr>
          <p:cNvPr id="21" name="Obdélník 20"/>
          <p:cNvSpPr/>
          <p:nvPr userDrawn="1"/>
        </p:nvSpPr>
        <p:spPr>
          <a:xfrm>
            <a:off x="1" y="6357982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6" name="Skupina 10"/>
          <p:cNvGrpSpPr/>
          <p:nvPr userDrawn="1"/>
        </p:nvGrpSpPr>
        <p:grpSpPr>
          <a:xfrm>
            <a:off x="785818" y="6357982"/>
            <a:ext cx="5500694" cy="428604"/>
            <a:chOff x="571472" y="6072206"/>
            <a:chExt cx="4572032" cy="571504"/>
          </a:xfrm>
        </p:grpSpPr>
        <p:sp>
          <p:nvSpPr>
            <p:cNvPr id="12" name="Obdélník 11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3" name="Obdélník 12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4" name="Obdélník 13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5" name="Obdélník 14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6" name="Obdélník 15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7" name="Obdélník 16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8" name="Obdélník 17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9" name="Obdélník 18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467894DC-3377-4869-AE9D-5609C945635D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23ED72DB-90F1-4573-830B-ECB5752A4DE0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1"/>
          <p:cNvSpPr txBox="1">
            <a:spLocks/>
          </p:cNvSpPr>
          <p:nvPr userDrawn="1"/>
        </p:nvSpPr>
        <p:spPr>
          <a:xfrm>
            <a:off x="457200" y="4500578"/>
            <a:ext cx="8229600" cy="12858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yriad Pro" pitchFamily="34" charset="0"/>
                <a:ea typeface="+mj-ea"/>
                <a:cs typeface="Tahom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Verdana" pitchFamily="34" charset="0"/>
              <a:ea typeface="+mj-ea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MÉDEA RESEARCH, k.s.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Mikuleckého 1311/8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147 00 Praha 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Tel.: +420 241 004 500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www.medea.cz</a:t>
            </a:r>
          </a:p>
        </p:txBody>
      </p:sp>
      <p:pic>
        <p:nvPicPr>
          <p:cNvPr id="23" name="Obrázek 22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43200" y="3857628"/>
            <a:ext cx="1857600" cy="503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ESEARCH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23" name="Zaoblený obdélník 22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none" spc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7224" y="1600201"/>
            <a:ext cx="7429552" cy="4114816"/>
          </a:xfrm>
        </p:spPr>
        <p:txBody>
          <a:bodyPr bIns="468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600" b="0" spc="0" baseline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FontTx/>
              <a:buBlip>
                <a:blip r:embed="rId4"/>
              </a:buBlip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buFont typeface="Courier New" pitchFamily="49" charset="0"/>
              <a:buChar char="o"/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9701E3FF-FCDF-4742-A7AF-BC86ECEEDFD9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24" name="Přímá spojovací čára 23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grpSp>
        <p:nvGrpSpPr>
          <p:cNvPr id="29" name="Skupina 28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31" name="Obdélník 30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32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34" name="Obdélník 33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5" name="Obdélník 34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6" name="Obdélník 35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7" name="Obdélník 36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8" name="Obdélník 37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9" name="Obdélník 38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0" name="Obdélník 39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1" name="Obdélník 40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42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43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Obrázek 43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03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7A557-FE65-4BDA-835E-47AE98C51EE8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4" r:id="rId2"/>
    <p:sldLayoutId id="2147483721" r:id="rId3"/>
    <p:sldLayoutId id="2147483722" r:id="rId4"/>
    <p:sldLayoutId id="2147483735" r:id="rId5"/>
    <p:sldLayoutId id="2147483730" r:id="rId6"/>
    <p:sldLayoutId id="2147483731" r:id="rId7"/>
    <p:sldLayoutId id="2147483733" r:id="rId8"/>
    <p:sldLayoutId id="2147483736" r:id="rId9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214414" y="2928934"/>
            <a:ext cx="6715172" cy="933472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cs-CZ" sz="2200" dirty="0" smtClean="0">
                <a:solidFill>
                  <a:srgbClr val="4E4E4E"/>
                </a:solidFill>
              </a:rPr>
              <a:t>PITNÝ REŽIM MAMINEK</a:t>
            </a:r>
            <a:r>
              <a:rPr lang="cs-CZ" dirty="0">
                <a:solidFill>
                  <a:srgbClr val="4E4E4E"/>
                </a:solidFill>
              </a:rPr>
              <a:t/>
            </a:r>
            <a:br>
              <a:rPr lang="cs-CZ" dirty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zpráva </a:t>
            </a:r>
            <a:r>
              <a:rPr lang="cs-CZ" sz="2000" dirty="0">
                <a:solidFill>
                  <a:srgbClr val="4E4E4E"/>
                </a:solidFill>
              </a:rPr>
              <a:t>z </a:t>
            </a:r>
            <a:r>
              <a:rPr lang="cs-CZ" sz="2000" dirty="0" smtClean="0">
                <a:solidFill>
                  <a:srgbClr val="4E4E4E"/>
                </a:solidFill>
              </a:rPr>
              <a:t>průzkumu</a:t>
            </a:r>
            <a:endParaRPr lang="cs-CZ" sz="2000" dirty="0">
              <a:solidFill>
                <a:srgbClr val="4E4E4E"/>
              </a:solidFill>
            </a:endParaRPr>
          </a:p>
        </p:txBody>
      </p:sp>
      <p:pic>
        <p:nvPicPr>
          <p:cNvPr id="5" name="Obrázek 7" descr="twitter ALI profilovk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2915816" y="620688"/>
            <a:ext cx="310558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 smtClean="0">
                <a:solidFill>
                  <a:srgbClr val="4E4E4E"/>
                </a:solidFill>
              </a:rPr>
              <a:t>PITNÝ REŽIM MIMINKA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většina žen z </a:t>
            </a:r>
            <a:r>
              <a:rPr lang="cs-CZ" sz="1200" cap="all" dirty="0" err="1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cs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 maminek a těhotných si před porodem zjišťovala či bude zjišťovat, kolik toho má vypít miminko. </a:t>
            </a:r>
          </a:p>
        </p:txBody>
      </p:sp>
      <p:sp>
        <p:nvSpPr>
          <p:cNvPr id="18" name="TextovéPole 17"/>
          <p:cNvSpPr txBox="1"/>
          <p:nvPr/>
        </p:nvSpPr>
        <p:spPr>
          <a:xfrm>
            <a:off x="759054" y="6078488"/>
            <a:ext cx="1148650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90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110/8/102</a:t>
            </a:r>
            <a:endParaRPr lang="cs-CZ" sz="90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1441937535"/>
              </p:ext>
            </p:extLst>
          </p:nvPr>
        </p:nvGraphicFramePr>
        <p:xfrm>
          <a:off x="817684" y="2103277"/>
          <a:ext cx="7623678" cy="3942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893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 smtClean="0">
                <a:solidFill>
                  <a:srgbClr val="4E4E4E"/>
                </a:solidFill>
              </a:rPr>
              <a:t>ZMĚNA JÍDELNÍČKU PO PORODU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7318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Maminky a těhotné ženy po porodu nejčastěji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změnily/plánují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změnit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svůj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jídelníček tím, že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jedly/budou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jíst více mléčných výrobků a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pily/budou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pít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více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nápojů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768960" y="6078488"/>
            <a:ext cx="778704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90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110</a:t>
            </a:r>
            <a:endParaRPr lang="cs-CZ" sz="90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1540189475"/>
              </p:ext>
            </p:extLst>
          </p:nvPr>
        </p:nvGraphicFramePr>
        <p:xfrm>
          <a:off x="1167385" y="2095561"/>
          <a:ext cx="5941640" cy="4196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8832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214414" y="2928934"/>
            <a:ext cx="6715172" cy="933472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cs-CZ" sz="2200" dirty="0" smtClean="0">
                <a:solidFill>
                  <a:srgbClr val="4E4E4E"/>
                </a:solidFill>
              </a:rPr>
              <a:t>DĚKUJEME ZA POZORNOST!</a:t>
            </a:r>
            <a:endParaRPr lang="cs-CZ" sz="2000" dirty="0">
              <a:solidFill>
                <a:srgbClr val="4E4E4E"/>
              </a:solidFill>
            </a:endParaRPr>
          </a:p>
        </p:txBody>
      </p:sp>
      <p:pic>
        <p:nvPicPr>
          <p:cNvPr id="4" name="Obrázek 7" descr="twitter ALI profilovk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2915816" y="620688"/>
            <a:ext cx="310558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170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26311" y="1349394"/>
            <a:ext cx="7429552" cy="4671994"/>
          </a:xfrm>
        </p:spPr>
        <p:txBody>
          <a:bodyPr/>
          <a:lstStyle/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Východisko: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Společnost Médea </a:t>
            </a:r>
            <a:r>
              <a:rPr lang="cs-CZ" dirty="0" err="1">
                <a:solidFill>
                  <a:schemeClr val="tx1"/>
                </a:solidFill>
              </a:rPr>
              <a:t>Research</a:t>
            </a:r>
            <a:r>
              <a:rPr lang="cs-CZ" dirty="0">
                <a:solidFill>
                  <a:schemeClr val="tx1"/>
                </a:solidFill>
              </a:rPr>
              <a:t> realizovala pro </a:t>
            </a:r>
            <a:r>
              <a:rPr lang="cs-CZ" dirty="0" err="1">
                <a:solidFill>
                  <a:schemeClr val="tx1"/>
                </a:solidFill>
              </a:rPr>
              <a:t>AquaLife</a:t>
            </a:r>
            <a:r>
              <a:rPr lang="cs-CZ" dirty="0">
                <a:solidFill>
                  <a:schemeClr val="tx1"/>
                </a:solidFill>
              </a:rPr>
              <a:t> Institute kvantitativní výzkum, jehož cílem bylo zjistit postoje a návyky současných a budoucích maminek k pitnému režimu.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Konkrétně se výzkum zabýval tím, jak vypadal pitný režim současných i nastávajících maminek v době před otěhotněním, v průběhu těhotenství a po porodu a jaký vliv na jejich pitný režim mělo či bude mít případné kojení.</a:t>
            </a: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Sběr </a:t>
            </a:r>
            <a:r>
              <a:rPr lang="cs-CZ" sz="1200" b="1" dirty="0">
                <a:solidFill>
                  <a:srgbClr val="4E4E4E"/>
                </a:solidFill>
              </a:rPr>
              <a:t>dat: 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21. - 23. 7. 2020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Sběr dat probíhal formou online dotazování za pomoci respondenty samostatně vyplněného online dotazníku (metoda CAWI – </a:t>
            </a:r>
            <a:r>
              <a:rPr lang="cs-CZ" dirty="0" err="1">
                <a:solidFill>
                  <a:schemeClr val="tx1"/>
                </a:solidFill>
              </a:rPr>
              <a:t>Computer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Assisted</a:t>
            </a:r>
            <a:r>
              <a:rPr lang="cs-CZ" dirty="0">
                <a:solidFill>
                  <a:schemeClr val="tx1"/>
                </a:solidFill>
              </a:rPr>
              <a:t> Web </a:t>
            </a:r>
            <a:r>
              <a:rPr lang="cs-CZ" dirty="0" err="1">
                <a:solidFill>
                  <a:schemeClr val="tx1"/>
                </a:solidFill>
              </a:rPr>
              <a:t>Interviewing</a:t>
            </a:r>
            <a:r>
              <a:rPr lang="cs-CZ" dirty="0">
                <a:solidFill>
                  <a:schemeClr val="tx1"/>
                </a:solidFill>
              </a:rPr>
              <a:t>).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Dotazování bylo provedeno prostřednictvím online panelu respondentů společnosti MÉDEA RESEARCH.</a:t>
            </a: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Vzorek </a:t>
            </a:r>
            <a:r>
              <a:rPr lang="cs-CZ" sz="1200" b="1" dirty="0">
                <a:solidFill>
                  <a:srgbClr val="4E4E4E"/>
                </a:solidFill>
              </a:rPr>
              <a:t>respondentů: 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Cílová skupina: </a:t>
            </a:r>
            <a:r>
              <a:rPr lang="cs-CZ" dirty="0" smtClean="0">
                <a:solidFill>
                  <a:schemeClr val="tx1"/>
                </a:solidFill>
              </a:rPr>
              <a:t>těhotné </a:t>
            </a:r>
            <a:r>
              <a:rPr lang="cs-CZ" dirty="0">
                <a:solidFill>
                  <a:schemeClr val="tx1"/>
                </a:solidFill>
              </a:rPr>
              <a:t>ženy + maminky dětí do 3 let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110 respondentů</a:t>
            </a:r>
          </a:p>
          <a:p>
            <a:pPr marL="0" indent="0">
              <a:buNone/>
            </a:pPr>
            <a:endParaRPr lang="cs-CZ" dirty="0">
              <a:solidFill>
                <a:srgbClr val="4E4E4E"/>
              </a:solidFill>
            </a:endParaRP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4E4E4E"/>
                </a:solidFill>
              </a:rPr>
              <a:t>Metodika </a:t>
            </a:r>
            <a:endParaRPr lang="cs-CZ" dirty="0">
              <a:solidFill>
                <a:srgbClr val="4E4E4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 smtClean="0">
                <a:solidFill>
                  <a:srgbClr val="4E4E4E"/>
                </a:solidFill>
              </a:rPr>
              <a:t>PŘED OTĚHOTNĚNÍM: DO JAKÉ MÍRY BYL JEJICH </a:t>
            </a:r>
            <a:br>
              <a:rPr lang="cs-CZ" sz="2000" dirty="0" smtClean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PITNÝ REŽIM NE/ZDRAVÝ A CO BY NA NĚM VYLEPŠILY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Svůj pitný režim před otěhotněním považuje za nezdravý 16 % maminek a těhotných. pokud by mohly vylepšit svůj pitný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režim, Většina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maminek a těhotných by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před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otěhotněním celkově pila více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tekutin.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9" name="Graf 8"/>
          <p:cNvGraphicFramePr/>
          <p:nvPr>
            <p:extLst>
              <p:ext uri="{D42A27DB-BD31-4B8C-83A1-F6EECF244321}">
                <p14:modId xmlns:p14="http://schemas.microsoft.com/office/powerpoint/2010/main" val="1576098089"/>
              </p:ext>
            </p:extLst>
          </p:nvPr>
        </p:nvGraphicFramePr>
        <p:xfrm>
          <a:off x="776222" y="2036509"/>
          <a:ext cx="4248472" cy="429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af 10"/>
          <p:cNvGraphicFramePr/>
          <p:nvPr>
            <p:extLst>
              <p:ext uri="{D42A27DB-BD31-4B8C-83A1-F6EECF244321}">
                <p14:modId xmlns:p14="http://schemas.microsoft.com/office/powerpoint/2010/main" val="3805593994"/>
              </p:ext>
            </p:extLst>
          </p:nvPr>
        </p:nvGraphicFramePr>
        <p:xfrm>
          <a:off x="5004048" y="2027263"/>
          <a:ext cx="4392488" cy="405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TextovéPole 15"/>
          <p:cNvSpPr txBox="1"/>
          <p:nvPr/>
        </p:nvSpPr>
        <p:spPr>
          <a:xfrm>
            <a:off x="755576" y="6078488"/>
            <a:ext cx="70669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90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110</a:t>
            </a:r>
            <a:endParaRPr lang="cs-CZ" sz="90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300192" y="6078488"/>
            <a:ext cx="70669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90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110</a:t>
            </a:r>
            <a:endParaRPr lang="cs-CZ" sz="90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91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 smtClean="0">
                <a:solidFill>
                  <a:srgbClr val="4E4E4E"/>
                </a:solidFill>
              </a:rPr>
              <a:t>V TĚHOTENSTVÍ: ZDA ZMĚNILY SVŮJ PITNÝ REŽIM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Bezmála polovina CS maminek a těhotných žen v těhotenství změnila svůj pitný režim. Nejčastěji k této změně přistoupily kvůli miminku a jeho zdraví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755576" y="6078488"/>
            <a:ext cx="70669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90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110</a:t>
            </a:r>
            <a:endParaRPr lang="cs-CZ" sz="90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6300192" y="6078488"/>
            <a:ext cx="70669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90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110</a:t>
            </a:r>
            <a:endParaRPr lang="cs-CZ" sz="90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22" name="Graf 21"/>
          <p:cNvGraphicFramePr/>
          <p:nvPr>
            <p:extLst>
              <p:ext uri="{D42A27DB-BD31-4B8C-83A1-F6EECF244321}">
                <p14:modId xmlns:p14="http://schemas.microsoft.com/office/powerpoint/2010/main" val="2153791637"/>
              </p:ext>
            </p:extLst>
          </p:nvPr>
        </p:nvGraphicFramePr>
        <p:xfrm>
          <a:off x="5384519" y="1934312"/>
          <a:ext cx="3445123" cy="397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Šipka doprava 22"/>
          <p:cNvSpPr/>
          <p:nvPr/>
        </p:nvSpPr>
        <p:spPr>
          <a:xfrm>
            <a:off x="4873700" y="4814632"/>
            <a:ext cx="378623" cy="216024"/>
          </a:xfrm>
          <a:prstGeom prst="rightArrow">
            <a:avLst/>
          </a:prstGeom>
          <a:solidFill>
            <a:srgbClr val="92D050"/>
          </a:solidFill>
          <a:ln>
            <a:solidFill>
              <a:srgbClr val="527F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24" name="Graf 23"/>
          <p:cNvGraphicFramePr/>
          <p:nvPr>
            <p:extLst>
              <p:ext uri="{D42A27DB-BD31-4B8C-83A1-F6EECF244321}">
                <p14:modId xmlns:p14="http://schemas.microsoft.com/office/powerpoint/2010/main" val="2028320754"/>
              </p:ext>
            </p:extLst>
          </p:nvPr>
        </p:nvGraphicFramePr>
        <p:xfrm>
          <a:off x="764746" y="1934312"/>
          <a:ext cx="4248472" cy="429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3800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 smtClean="0">
                <a:solidFill>
                  <a:srgbClr val="4E4E4E"/>
                </a:solidFill>
              </a:rPr>
              <a:t>V TĚHOTENSTVÍ: ZDA ZMĚNILY KONZUMACI </a:t>
            </a:r>
            <a:br>
              <a:rPr lang="cs-CZ" sz="2000" dirty="0" smtClean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NÁSLEDUJÍCÍCH NÁPOJŮ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763284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Celá polovina maminek a těhotných v době těhotenství omezila konzumaci kávy. Ženy v době těhotenství nejčastěji zvýšily konzumaci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NESLAZENÝCH NÁPOJŮ (VODA, ČAJ, MINERÁLKA) a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mléka.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755576" y="6078488"/>
            <a:ext cx="70669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90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110</a:t>
            </a:r>
            <a:endParaRPr lang="cs-CZ" sz="90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9" name="Graf 8"/>
          <p:cNvGraphicFramePr/>
          <p:nvPr>
            <p:extLst>
              <p:ext uri="{D42A27DB-BD31-4B8C-83A1-F6EECF244321}">
                <p14:modId xmlns:p14="http://schemas.microsoft.com/office/powerpoint/2010/main" val="2631008056"/>
              </p:ext>
            </p:extLst>
          </p:nvPr>
        </p:nvGraphicFramePr>
        <p:xfrm>
          <a:off x="759054" y="1687627"/>
          <a:ext cx="7754281" cy="4216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38109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 smtClean="0">
                <a:solidFill>
                  <a:srgbClr val="4E4E4E"/>
                </a:solidFill>
              </a:rPr>
              <a:t>V TĚHOTENSTVÍ: PRŮBĚŽNÉ ČI NÁRAZOVÉ PITÍ </a:t>
            </a:r>
            <a:br>
              <a:rPr lang="cs-CZ" sz="2000" dirty="0" smtClean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A PRŮMĚRNÁ KONZUMACE NÁPOJŮ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7632848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 průběhu těhotenství pilo průběžně celých 62 % CS maminek a těhotných žen. Celkově v těhotenství průměrně vypily 2,3 l nealkoholických nápojů denně,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To je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o 200 ml více než před otěhotněním.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6300192" y="6078488"/>
            <a:ext cx="70669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90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110</a:t>
            </a:r>
            <a:endParaRPr lang="cs-CZ" sz="90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2879219254"/>
              </p:ext>
            </p:extLst>
          </p:nvPr>
        </p:nvGraphicFramePr>
        <p:xfrm>
          <a:off x="539552" y="2276098"/>
          <a:ext cx="5544616" cy="32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aoblený obdélníkový bublinový popisek 7"/>
          <p:cNvSpPr/>
          <p:nvPr/>
        </p:nvSpPr>
        <p:spPr>
          <a:xfrm>
            <a:off x="734018" y="5339836"/>
            <a:ext cx="3333926" cy="850446"/>
          </a:xfrm>
          <a:prstGeom prst="wedgeRoundRectCallout">
            <a:avLst>
              <a:gd name="adj1" fmla="val -12655"/>
              <a:gd name="adj2" fmla="val -84634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Zatímco před otěhotněním pilo nárazově 10 % cílové skupiny, tak v průběhu těhotenství to bylo jen 5 % žen. 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65775" y="2541426"/>
            <a:ext cx="1735088" cy="1482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10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 smtClean="0">
                <a:solidFill>
                  <a:srgbClr val="4E4E4E"/>
                </a:solidFill>
              </a:rPr>
              <a:t>PO PORODU: PODOBA PITNÉHO REŽIMU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7632848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56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% těhotných a maminek uvedlo, že jejich pitný režim po porodu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byl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či bude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SPÍŠE PODOBNÝ TOMU v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průběhu těhotenství, a to zejména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Z TOHO DŮVODU,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že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CHTĚLY/budou CHTÍT POKRAČOVAT VE ZDRAVÉM ŽIVOTNÍM STYLU.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755576" y="6078488"/>
            <a:ext cx="70669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90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110</a:t>
            </a:r>
            <a:endParaRPr lang="cs-CZ" sz="90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6300192" y="6078488"/>
            <a:ext cx="1080120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90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33/61/16</a:t>
            </a:r>
            <a:endParaRPr lang="cs-CZ" sz="90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4" name="Graf 13"/>
          <p:cNvGraphicFramePr/>
          <p:nvPr>
            <p:extLst>
              <p:ext uri="{D42A27DB-BD31-4B8C-83A1-F6EECF244321}">
                <p14:modId xmlns:p14="http://schemas.microsoft.com/office/powerpoint/2010/main" val="2066331567"/>
              </p:ext>
            </p:extLst>
          </p:nvPr>
        </p:nvGraphicFramePr>
        <p:xfrm>
          <a:off x="764746" y="1941230"/>
          <a:ext cx="4248472" cy="429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Graf 17"/>
          <p:cNvGraphicFramePr/>
          <p:nvPr>
            <p:extLst>
              <p:ext uri="{D42A27DB-BD31-4B8C-83A1-F6EECF244321}">
                <p14:modId xmlns:p14="http://schemas.microsoft.com/office/powerpoint/2010/main" val="4241904230"/>
              </p:ext>
            </p:extLst>
          </p:nvPr>
        </p:nvGraphicFramePr>
        <p:xfrm>
          <a:off x="4752020" y="1835457"/>
          <a:ext cx="4176463" cy="4243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5316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 smtClean="0">
                <a:solidFill>
                  <a:srgbClr val="4E4E4E"/>
                </a:solidFill>
              </a:rPr>
              <a:t>KOJENÍ: ZDA KOJILY/PLÁNUJÍ KOJIT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5576" y="1196752"/>
            <a:ext cx="7632848" cy="7333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92 % těhotných žen a maminek plánuje kojit, kojí či kojilo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cs-CZ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773435" y="6078488"/>
            <a:ext cx="70669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90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110</a:t>
            </a:r>
            <a:endParaRPr lang="cs-CZ" sz="90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3834159915"/>
              </p:ext>
            </p:extLst>
          </p:nvPr>
        </p:nvGraphicFramePr>
        <p:xfrm>
          <a:off x="1043608" y="2311856"/>
          <a:ext cx="4392488" cy="32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Zaoblený obdélníkový bublinový popisek 7"/>
          <p:cNvSpPr/>
          <p:nvPr/>
        </p:nvSpPr>
        <p:spPr>
          <a:xfrm>
            <a:off x="5220072" y="3245404"/>
            <a:ext cx="3127541" cy="1675591"/>
          </a:xfrm>
          <a:prstGeom prst="wedgeRoundRectCallout">
            <a:avLst>
              <a:gd name="adj1" fmla="val -61768"/>
              <a:gd name="adj2" fmla="val -29889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Ženy s vysokoškolským vzděláním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ve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srovnání s méně vzdělanými významně častěji uváděly, že kojily / kojí / budou kojit (98 %). </a:t>
            </a:r>
          </a:p>
          <a:p>
            <a:endParaRPr lang="cs-CZ" sz="900" dirty="0">
              <a:solidFill>
                <a:schemeClr val="tx1">
                  <a:lumMod val="75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Stejně tak ženy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z měst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nad 100 tis. obyvatel ve srovnání s obyvatelkami menších měst častěji uváděly, že kojily / kojí / budou kojit (97 %).</a:t>
            </a:r>
          </a:p>
        </p:txBody>
      </p:sp>
    </p:spTree>
    <p:extLst>
      <p:ext uri="{BB962C8B-B14F-4D97-AF65-F5344CB8AC3E}">
        <p14:creationId xmlns:p14="http://schemas.microsoft.com/office/powerpoint/2010/main" val="52869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 smtClean="0">
                <a:solidFill>
                  <a:srgbClr val="4E4E4E"/>
                </a:solidFill>
              </a:rPr>
              <a:t>KOJENÍ: PITNÝ REŽIM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3" y="1183571"/>
            <a:ext cx="7927747" cy="662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Většina cílové skupiny těhotných žen a maminek si myslí, že při kojení by se mělo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pít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více nápojů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768960" y="6078488"/>
            <a:ext cx="778704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90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110</a:t>
            </a:r>
            <a:endParaRPr lang="cs-CZ" sz="90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6300192" y="6078488"/>
            <a:ext cx="706696" cy="23083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90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90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80</a:t>
            </a:r>
            <a:endParaRPr lang="cs-CZ" sz="90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9" name="Graf 8"/>
          <p:cNvGraphicFramePr/>
          <p:nvPr>
            <p:extLst>
              <p:ext uri="{D42A27DB-BD31-4B8C-83A1-F6EECF244321}">
                <p14:modId xmlns:p14="http://schemas.microsoft.com/office/powerpoint/2010/main" val="4231471339"/>
              </p:ext>
            </p:extLst>
          </p:nvPr>
        </p:nvGraphicFramePr>
        <p:xfrm>
          <a:off x="467544" y="2348880"/>
          <a:ext cx="4392488" cy="32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Graf 10"/>
          <p:cNvGraphicFramePr/>
          <p:nvPr>
            <p:extLst>
              <p:ext uri="{D42A27DB-BD31-4B8C-83A1-F6EECF244321}">
                <p14:modId xmlns:p14="http://schemas.microsoft.com/office/powerpoint/2010/main" val="2436799738"/>
              </p:ext>
            </p:extLst>
          </p:nvPr>
        </p:nvGraphicFramePr>
        <p:xfrm>
          <a:off x="4918656" y="1846163"/>
          <a:ext cx="4176464" cy="4196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84954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ávěrečná zpráva MAGNESIA AD-TRIX_140401">
  <a:themeElements>
    <a:clrScheme name="Stupně šedé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lex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Závěrečná zpráva MAGNESIA AD-TRIX_140401</Template>
  <TotalTime>23674</TotalTime>
  <Words>582</Words>
  <Application>Microsoft Office PowerPoint</Application>
  <PresentationFormat>Předvádění na obrazovce (4:3)</PresentationFormat>
  <Paragraphs>79</Paragraphs>
  <Slides>12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Závěrečná zpráva MAGNESIA AD-TRIX_140401</vt:lpstr>
      <vt:lpstr>PITNÝ REŽIM MAMINEK zpráva z průzkumu</vt:lpstr>
      <vt:lpstr>Metodika </vt:lpstr>
      <vt:lpstr>PŘED OTĚHOTNĚNÍM: DO JAKÉ MÍRY BYL JEJICH  PITNÝ REŽIM NE/ZDRAVÝ A CO BY NA NĚM VYLEPŠILY</vt:lpstr>
      <vt:lpstr>V TĚHOTENSTVÍ: ZDA ZMĚNILY SVŮJ PITNÝ REŽIM</vt:lpstr>
      <vt:lpstr>V TĚHOTENSTVÍ: ZDA ZMĚNILY KONZUMACI  NÁSLEDUJÍCÍCH NÁPOJŮ</vt:lpstr>
      <vt:lpstr>V TĚHOTENSTVÍ: PRŮBĚŽNÉ ČI NÁRAZOVÉ PITÍ  A PRŮMĚRNÁ KONZUMACE NÁPOJŮ</vt:lpstr>
      <vt:lpstr>PO PORODU: PODOBA PITNÉHO REŽIMU</vt:lpstr>
      <vt:lpstr>KOJENÍ: ZDA KOJILY/PLÁNUJÍ KOJIT</vt:lpstr>
      <vt:lpstr>KOJENÍ: PITNÝ REŽIM</vt:lpstr>
      <vt:lpstr>PITNÝ REŽIM MIMINKA</vt:lpstr>
      <vt:lpstr>ZMĚNA JÍDELNÍČKU PO PORODU</vt:lpstr>
      <vt:lpstr>DĚKUJEME ZA POZORNOST!</vt:lpstr>
    </vt:vector>
  </TitlesOfParts>
  <Company>MÉDEA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průzkum dehydratace</dc:title>
  <dc:creator>pperlikova</dc:creator>
  <cp:lastModifiedBy>pperlikova</cp:lastModifiedBy>
  <cp:revision>4229</cp:revision>
  <cp:lastPrinted>2019-11-01T14:30:50Z</cp:lastPrinted>
  <dcterms:created xsi:type="dcterms:W3CDTF">2014-04-07T11:54:03Z</dcterms:created>
  <dcterms:modified xsi:type="dcterms:W3CDTF">2020-08-24T09:18:57Z</dcterms:modified>
</cp:coreProperties>
</file>