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2.xml" ContentType="application/vnd.openxmlformats-officedocument.presentationml.notesSl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notesSlides/notesSlide3.xml" ContentType="application/vnd.openxmlformats-officedocument.presentationml.notesSl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notesSlides/notesSlide4.xml" ContentType="application/vnd.openxmlformats-officedocument.presentationml.notesSl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notesSlides/notesSlide5.xml" ContentType="application/vnd.openxmlformats-officedocument.presentationml.notesSl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notesSlides/notesSlide6.xml" ContentType="application/vnd.openxmlformats-officedocument.presentationml.notesSl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charts/chart18.xml" ContentType="application/vnd.openxmlformats-officedocument.drawingml.chart+xml"/>
  <Override PartName="/ppt/notesSlides/notesSlide7.xml" ContentType="application/vnd.openxmlformats-officedocument.presentationml.notesSlide+xml"/>
  <Override PartName="/ppt/charts/chart19.xml" ContentType="application/vnd.openxmlformats-officedocument.drawingml.chart+xml"/>
  <Override PartName="/ppt/notesSlides/notesSlide8.xml" ContentType="application/vnd.openxmlformats-officedocument.presentationml.notesSlide+xml"/>
  <Override PartName="/ppt/charts/chart20.xml" ContentType="application/vnd.openxmlformats-officedocument.drawingml.chart+xml"/>
  <Override PartName="/ppt/theme/themeOverride18.xml" ContentType="application/vnd.openxmlformats-officedocument.themeOverride+xml"/>
  <Override PartName="/ppt/charts/chart21.xml" ContentType="application/vnd.openxmlformats-officedocument.drawingml.chart+xml"/>
  <Override PartName="/ppt/theme/themeOverride19.xml" ContentType="application/vnd.openxmlformats-officedocument.themeOverride+xml"/>
  <Override PartName="/ppt/notesSlides/notesSlide9.xml" ContentType="application/vnd.openxmlformats-officedocument.presentationml.notesSlide+xml"/>
  <Override PartName="/ppt/charts/chart22.xml" ContentType="application/vnd.openxmlformats-officedocument.drawingml.chart+xml"/>
  <Override PartName="/ppt/theme/themeOverride20.xml" ContentType="application/vnd.openxmlformats-officedocument.themeOverride+xml"/>
  <Override PartName="/ppt/notesSlides/notesSlide10.xml" ContentType="application/vnd.openxmlformats-officedocument.presentationml.notesSlide+xml"/>
  <Override PartName="/ppt/charts/chart23.xml" ContentType="application/vnd.openxmlformats-officedocument.drawingml.chart+xml"/>
  <Override PartName="/ppt/theme/themeOverride21.xml" ContentType="application/vnd.openxmlformats-officedocument.themeOverride+xml"/>
  <Override PartName="/ppt/notesSlides/notesSlide11.xml" ContentType="application/vnd.openxmlformats-officedocument.presentationml.notesSlide+xml"/>
  <Override PartName="/ppt/charts/chart24.xml" ContentType="application/vnd.openxmlformats-officedocument.drawingml.chart+xml"/>
  <Override PartName="/ppt/theme/themeOverride22.xml" ContentType="application/vnd.openxmlformats-officedocument.themeOverride+xml"/>
  <Override PartName="/ppt/charts/chart25.xml" ContentType="application/vnd.openxmlformats-officedocument.drawingml.chart+xml"/>
  <Override PartName="/ppt/notesSlides/notesSlide12.xml" ContentType="application/vnd.openxmlformats-officedocument.presentationml.notesSlide+xml"/>
  <Override PartName="/ppt/charts/chart26.xml" ContentType="application/vnd.openxmlformats-officedocument.drawingml.chart+xml"/>
  <Override PartName="/ppt/theme/themeOverride23.xml" ContentType="application/vnd.openxmlformats-officedocument.themeOverride+xml"/>
  <Override PartName="/ppt/notesSlides/notesSlide13.xml" ContentType="application/vnd.openxmlformats-officedocument.presentationml.notesSlide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notesSlides/notesSlide14.xml" ContentType="application/vnd.openxmlformats-officedocument.presentationml.notesSlide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theme/themeOverride24.xml" ContentType="application/vnd.openxmlformats-officedocument.themeOverride+xml"/>
  <Override PartName="/ppt/notesSlides/notesSlide15.xml" ContentType="application/vnd.openxmlformats-officedocument.presentationml.notesSlide+xml"/>
  <Override PartName="/ppt/charts/chart31.xml" ContentType="application/vnd.openxmlformats-officedocument.drawingml.chart+xml"/>
  <Override PartName="/ppt/theme/themeOverride25.xml" ContentType="application/vnd.openxmlformats-officedocument.themeOverride+xml"/>
  <Override PartName="/ppt/charts/chart32.xml" ContentType="application/vnd.openxmlformats-officedocument.drawingml.chart+xml"/>
  <Override PartName="/ppt/notesSlides/notesSlide16.xml" ContentType="application/vnd.openxmlformats-officedocument.presentationml.notesSlide+xml"/>
  <Override PartName="/ppt/charts/chart33.xml" ContentType="application/vnd.openxmlformats-officedocument.drawingml.chart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2"/>
  </p:notesMasterIdLst>
  <p:handoutMasterIdLst>
    <p:handoutMasterId r:id="rId23"/>
  </p:handoutMasterIdLst>
  <p:sldIdLst>
    <p:sldId id="271" r:id="rId2"/>
    <p:sldId id="1272" r:id="rId3"/>
    <p:sldId id="1186" r:id="rId4"/>
    <p:sldId id="1909" r:id="rId5"/>
    <p:sldId id="1877" r:id="rId6"/>
    <p:sldId id="1902" r:id="rId7"/>
    <p:sldId id="1903" r:id="rId8"/>
    <p:sldId id="1927" r:id="rId9"/>
    <p:sldId id="1915" r:id="rId10"/>
    <p:sldId id="1916" r:id="rId11"/>
    <p:sldId id="1917" r:id="rId12"/>
    <p:sldId id="1918" r:id="rId13"/>
    <p:sldId id="1919" r:id="rId14"/>
    <p:sldId id="1920" r:id="rId15"/>
    <p:sldId id="1921" r:id="rId16"/>
    <p:sldId id="1922" r:id="rId17"/>
    <p:sldId id="1923" r:id="rId18"/>
    <p:sldId id="1924" r:id="rId19"/>
    <p:sldId id="1926" r:id="rId20"/>
    <p:sldId id="1928" r:id="rId21"/>
  </p:sldIdLst>
  <p:sldSz cx="9144000" cy="6858000" type="screen4x3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" userDrawn="1">
          <p15:clr>
            <a:srgbClr val="A4A3A4"/>
          </p15:clr>
        </p15:guide>
        <p15:guide id="2" pos="5239" userDrawn="1">
          <p15:clr>
            <a:srgbClr val="A4A3A4"/>
          </p15:clr>
        </p15:guide>
        <p15:guide id="3" pos="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42">
          <p15:clr>
            <a:srgbClr val="A4A3A4"/>
          </p15:clr>
        </p15:guide>
        <p15:guide id="2" pos="3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er Dvořáček" initials="advr" lastIdx="4" clrIdx="0"/>
  <p:cmAuthor id="1" name="Alena Opočenská" initials="AO" lastIdx="2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527F22"/>
    <a:srgbClr val="CEEAB0"/>
    <a:srgbClr val="CCFF99"/>
    <a:srgbClr val="4E4E4E"/>
    <a:srgbClr val="000000"/>
    <a:srgbClr val="FFCC99"/>
    <a:srgbClr val="FF9999"/>
    <a:srgbClr val="CCEC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33" autoAdjust="0"/>
    <p:restoredTop sz="95401" autoAdjust="0"/>
  </p:normalViewPr>
  <p:slideViewPr>
    <p:cSldViewPr>
      <p:cViewPr>
        <p:scale>
          <a:sx n="80" d="100"/>
          <a:sy n="80" d="100"/>
        </p:scale>
        <p:origin x="-1032" y="-720"/>
      </p:cViewPr>
      <p:guideLst>
        <p:guide orient="horz" pos="28"/>
        <p:guide pos="5239"/>
        <p:guide pos="22"/>
      </p:guideLst>
    </p:cSldViewPr>
  </p:slideViewPr>
  <p:outlineViewPr>
    <p:cViewPr>
      <p:scale>
        <a:sx n="33" d="100"/>
        <a:sy n="33" d="100"/>
      </p:scale>
      <p:origin x="0" y="895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4" d="100"/>
          <a:sy n="114" d="100"/>
        </p:scale>
        <p:origin x="-2130" y="-114"/>
      </p:cViewPr>
      <p:guideLst>
        <p:guide orient="horz" pos="2142"/>
        <p:guide pos="3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6.xml"/><Relationship Id="rId3" Type="http://schemas.openxmlformats.org/officeDocument/2006/relationships/slide" Target="slides/slide6.xml"/><Relationship Id="rId7" Type="http://schemas.openxmlformats.org/officeDocument/2006/relationships/slide" Target="slides/slide10.xml"/><Relationship Id="rId12" Type="http://schemas.openxmlformats.org/officeDocument/2006/relationships/slide" Target="slides/slide15.xml"/><Relationship Id="rId17" Type="http://schemas.openxmlformats.org/officeDocument/2006/relationships/slide" Target="slides/slide20.xml"/><Relationship Id="rId2" Type="http://schemas.openxmlformats.org/officeDocument/2006/relationships/slide" Target="slides/slide5.xml"/><Relationship Id="rId16" Type="http://schemas.openxmlformats.org/officeDocument/2006/relationships/slide" Target="slides/slide19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11" Type="http://schemas.openxmlformats.org/officeDocument/2006/relationships/slide" Target="slides/slide14.xml"/><Relationship Id="rId5" Type="http://schemas.openxmlformats.org/officeDocument/2006/relationships/slide" Target="slides/slide8.xml"/><Relationship Id="rId15" Type="http://schemas.openxmlformats.org/officeDocument/2006/relationships/slide" Target="slides/slide18.xml"/><Relationship Id="rId10" Type="http://schemas.openxmlformats.org/officeDocument/2006/relationships/slide" Target="slides/slide13.xml"/><Relationship Id="rId4" Type="http://schemas.openxmlformats.org/officeDocument/2006/relationships/slide" Target="slides/slide7.xml"/><Relationship Id="rId9" Type="http://schemas.openxmlformats.org/officeDocument/2006/relationships/slide" Target="slides/slide12.xml"/><Relationship Id="rId14" Type="http://schemas.openxmlformats.org/officeDocument/2006/relationships/slide" Target="slides/slide1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5.xlsx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7.xlsx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0.xlsx"/><Relationship Id="rId1" Type="http://schemas.openxmlformats.org/officeDocument/2006/relationships/themeOverride" Target="../theme/themeOverride18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1.xlsx"/><Relationship Id="rId1" Type="http://schemas.openxmlformats.org/officeDocument/2006/relationships/themeOverride" Target="../theme/themeOverride19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2.xlsx"/><Relationship Id="rId1" Type="http://schemas.openxmlformats.org/officeDocument/2006/relationships/themeOverride" Target="../theme/themeOverride20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3.xlsx"/><Relationship Id="rId1" Type="http://schemas.openxmlformats.org/officeDocument/2006/relationships/themeOverride" Target="../theme/themeOverride21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4.xlsx"/><Relationship Id="rId1" Type="http://schemas.openxmlformats.org/officeDocument/2006/relationships/themeOverride" Target="../theme/themeOverride22.xm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6.xlsx"/><Relationship Id="rId1" Type="http://schemas.openxmlformats.org/officeDocument/2006/relationships/themeOverride" Target="../theme/themeOverride23.xm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0.xlsx"/><Relationship Id="rId1" Type="http://schemas.openxmlformats.org/officeDocument/2006/relationships/themeOverride" Target="../theme/themeOverride24.xml"/></Relationships>
</file>

<file path=ppt/charts/_rels/chart3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1.xlsx"/><Relationship Id="rId1" Type="http://schemas.openxmlformats.org/officeDocument/2006/relationships/themeOverride" Target="../theme/themeOverride25.xm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Pohlaví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19"/>
          <c:y val="0.3056954735568248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1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312-4CF4-A06C-4C4EC0D49194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Muži</c:v>
                </c:pt>
                <c:pt idx="1">
                  <c:v>Ženy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0.49467281262757928</c:v>
                </c:pt>
                <c:pt idx="1">
                  <c:v>0.50532718737242122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312-4CF4-A06C-4C4EC0D491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2266787717070247E-2"/>
          <c:y val="0.90592623902353397"/>
          <c:w val="0.8697761340448914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Zaměstnání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3459577408065771"/>
          <c:h val="0.773675876261237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Zaměstnanec</c:v>
                </c:pt>
                <c:pt idx="1">
                  <c:v>Podnikatel</c:v>
                </c:pt>
                <c:pt idx="2">
                  <c:v>Nepracující důchodce</c:v>
                </c:pt>
                <c:pt idx="3">
                  <c:v>Student</c:v>
                </c:pt>
                <c:pt idx="4">
                  <c:v>V domácnosti, na mateřské, na rodičovské</c:v>
                </c:pt>
                <c:pt idx="5">
                  <c:v>Nezaměstnaný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0.59961250460105009</c:v>
                </c:pt>
                <c:pt idx="1">
                  <c:v>7.6991811768065826E-2</c:v>
                </c:pt>
                <c:pt idx="2">
                  <c:v>5.9255993838443793E-2</c:v>
                </c:pt>
                <c:pt idx="3">
                  <c:v>7.1895419947806363E-2</c:v>
                </c:pt>
                <c:pt idx="4">
                  <c:v>0.1430268444356316</c:v>
                </c:pt>
                <c:pt idx="5">
                  <c:v>2.0463544492008535E-2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B5-4D3B-89E6-AD1FA5B7BC8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477952"/>
        <c:axId val="168418624"/>
      </c:barChart>
      <c:catAx>
        <c:axId val="21247795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168418624"/>
        <c:crosses val="autoZero"/>
        <c:auto val="1"/>
        <c:lblAlgn val="ctr"/>
        <c:lblOffset val="100"/>
        <c:noMultiLvlLbl val="0"/>
      </c:catAx>
      <c:valAx>
        <c:axId val="168418624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2124779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Pohlaví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19"/>
          <c:y val="0.3056954735568248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FF99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1C2-4509-A872-E2BB69E1F5B7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312-4CF4-A06C-4C4EC0D49194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Muži</c:v>
                </c:pt>
                <c:pt idx="1">
                  <c:v>Ženy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0.50298530938521469</c:v>
                </c:pt>
                <c:pt idx="1">
                  <c:v>0.49701469061478465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312-4CF4-A06C-4C4EC0D491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2266787717070247E-2"/>
          <c:y val="0.90592623902353397"/>
          <c:w val="0.8697761340448914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Region bydliště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3"/>
          <c:y val="0.3056954735568248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ED-4829-B965-95357A964BF9}"/>
              </c:ext>
            </c:extLst>
          </c:dPt>
          <c:dPt>
            <c:idx val="1"/>
            <c:bubble3D val="0"/>
            <c:spPr>
              <a:solidFill>
                <a:srgbClr val="FF99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2CB-4404-8F8D-36065F59DB56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ED-4829-B965-95357A964BF9}"/>
              </c:ext>
            </c:extLst>
          </c:dPt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Praha</c:v>
                </c:pt>
                <c:pt idx="1">
                  <c:v>Čechy (bez Prahy)</c:v>
                </c:pt>
                <c:pt idx="2">
                  <c:v>Morava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0.13218460839593679</c:v>
                </c:pt>
                <c:pt idx="1">
                  <c:v>0.51430871338886242</c:v>
                </c:pt>
                <c:pt idx="2">
                  <c:v>0.3535066782152001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0ED-4829-B965-95357A964B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3.7735849056604008E-2"/>
          <c:y val="0.91287047640469443"/>
          <c:w val="0.94339622641509702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05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 je</a:t>
            </a:r>
            <a:r>
              <a:rPr lang="cs-CZ" sz="105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dehydratace</a:t>
            </a:r>
          </a:p>
          <a:p>
            <a:pPr>
              <a:defRPr/>
            </a:pP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53555982626347975"/>
          <c:y val="7.8912597890403439E-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61215511600467831"/>
          <c:y val="0.11647746753061347"/>
          <c:w val="0.35676346174653634"/>
          <c:h val="0.840944786888122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Populace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List1!$A$2:$A$12</c:f>
              <c:strCache>
                <c:ptCount val="11"/>
                <c:pt idx="0">
                  <c:v>Nedostatek tekutin/vody</c:v>
                </c:pt>
                <c:pt idx="1">
                  <c:v>Nedostatečný příjem vody/tekutin, špatný pitný režim</c:v>
                </c:pt>
                <c:pt idx="2">
                  <c:v>Ztráta vody/tekutin, vysušení, odvodnění</c:v>
                </c:pt>
                <c:pt idx="3">
                  <c:v>Malátnost, únava, slabost, bolest hlavy apod.</c:v>
                </c:pt>
                <c:pt idx="4">
                  <c:v>Ohrožení života, kolaps, vážný stav, poškození orgánů</c:v>
                </c:pt>
                <c:pt idx="5">
                  <c:v>Žízeň, potřeba dodat tekutiny</c:v>
                </c:pt>
                <c:pt idx="6">
                  <c:v>Sucho v ústech, suché rty, suchá pokožka</c:v>
                </c:pt>
                <c:pt idx="7">
                  <c:v>Zdravotní potíže obecně</c:v>
                </c:pt>
                <c:pt idx="8">
                  <c:v>Tělo nemůže správně fungovat</c:v>
                </c:pt>
                <c:pt idx="9">
                  <c:v>Jiná odpověď</c:v>
                </c:pt>
                <c:pt idx="10">
                  <c:v>Nevím</c:v>
                </c:pt>
              </c:strCache>
            </c:strRef>
          </c:cat>
          <c:val>
            <c:numRef>
              <c:f>List1!$B$2:$B$12</c:f>
              <c:numCache>
                <c:formatCode>###0.0%</c:formatCode>
                <c:ptCount val="11"/>
                <c:pt idx="0">
                  <c:v>0.7248636194379402</c:v>
                </c:pt>
                <c:pt idx="1">
                  <c:v>0.21054917615610566</c:v>
                </c:pt>
                <c:pt idx="2">
                  <c:v>0.12609881566868678</c:v>
                </c:pt>
                <c:pt idx="3">
                  <c:v>0.11820202996001603</c:v>
                </c:pt>
                <c:pt idx="4">
                  <c:v>6.8761886255467489E-2</c:v>
                </c:pt>
                <c:pt idx="5">
                  <c:v>5.2234794604062967E-2</c:v>
                </c:pt>
                <c:pt idx="6">
                  <c:v>4.9034517335632126E-2</c:v>
                </c:pt>
                <c:pt idx="7">
                  <c:v>3.5122239719608352E-2</c:v>
                </c:pt>
                <c:pt idx="8">
                  <c:v>2.8172295092598453E-2</c:v>
                </c:pt>
                <c:pt idx="9">
                  <c:v>5.7143092871155439E-2</c:v>
                </c:pt>
                <c:pt idx="10">
                  <c:v>1.2042666551220554E-2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Lidé, kteří trpěli dehydratací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List1!$A$2:$A$12</c:f>
              <c:strCache>
                <c:ptCount val="11"/>
                <c:pt idx="0">
                  <c:v>Nedostatek tekutin/vody</c:v>
                </c:pt>
                <c:pt idx="1">
                  <c:v>Nedostatečný příjem vody/tekutin, špatný pitný režim</c:v>
                </c:pt>
                <c:pt idx="2">
                  <c:v>Ztráta vody/tekutin, vysušení, odvodnění</c:v>
                </c:pt>
                <c:pt idx="3">
                  <c:v>Malátnost, únava, slabost, bolest hlavy apod.</c:v>
                </c:pt>
                <c:pt idx="4">
                  <c:v>Ohrožení života, kolaps, vážný stav, poškození orgánů</c:v>
                </c:pt>
                <c:pt idx="5">
                  <c:v>Žízeň, potřeba dodat tekutiny</c:v>
                </c:pt>
                <c:pt idx="6">
                  <c:v>Sucho v ústech, suché rty, suchá pokožka</c:v>
                </c:pt>
                <c:pt idx="7">
                  <c:v>Zdravotní potíže obecně</c:v>
                </c:pt>
                <c:pt idx="8">
                  <c:v>Tělo nemůže správně fungovat</c:v>
                </c:pt>
                <c:pt idx="9">
                  <c:v>Jiná odpověď</c:v>
                </c:pt>
                <c:pt idx="10">
                  <c:v>Nevím</c:v>
                </c:pt>
              </c:strCache>
            </c:strRef>
          </c:cat>
          <c:val>
            <c:numRef>
              <c:f>List1!$C$2:$C$12</c:f>
              <c:numCache>
                <c:formatCode>###0.0%</c:formatCode>
                <c:ptCount val="11"/>
                <c:pt idx="0">
                  <c:v>0.75922504369967347</c:v>
                </c:pt>
                <c:pt idx="1">
                  <c:v>0.23246643268829556</c:v>
                </c:pt>
                <c:pt idx="2">
                  <c:v>0.11561865865969705</c:v>
                </c:pt>
                <c:pt idx="3">
                  <c:v>0.18524136416999093</c:v>
                </c:pt>
                <c:pt idx="4">
                  <c:v>5.9276372061031063E-2</c:v>
                </c:pt>
                <c:pt idx="5">
                  <c:v>7.5624274828730992E-2</c:v>
                </c:pt>
                <c:pt idx="6">
                  <c:v>8.6328018145066257E-2</c:v>
                </c:pt>
                <c:pt idx="7">
                  <c:v>3.497336206488473E-2</c:v>
                </c:pt>
                <c:pt idx="8">
                  <c:v>4.3352593678647536E-2</c:v>
                </c:pt>
                <c:pt idx="9">
                  <c:v>7.7595726737916579E-2</c:v>
                </c:pt>
                <c:pt idx="10">
                  <c:v>3.5855446846670587E-3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329-4B44-97AA-3BFFA2D9A6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1802112"/>
        <c:axId val="212162752"/>
      </c:barChart>
      <c:catAx>
        <c:axId val="2118021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12162752"/>
        <c:crosses val="autoZero"/>
        <c:auto val="1"/>
        <c:lblAlgn val="ctr"/>
        <c:lblOffset val="100"/>
        <c:noMultiLvlLbl val="0"/>
      </c:catAx>
      <c:valAx>
        <c:axId val="21216275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11802112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7438004606181765"/>
          <c:y val="0.85542470153164629"/>
          <c:w val="0.22263636925708574"/>
          <c:h val="9.890918508916112E-2"/>
        </c:manualLayout>
      </c:layout>
      <c:overlay val="0"/>
      <c:txPr>
        <a:bodyPr/>
        <a:lstStyle/>
        <a:p>
          <a:pPr>
            <a:defRPr sz="1050">
              <a:latin typeface="+mn-lt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05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Jak se projevuje </a:t>
            </a:r>
            <a:r>
              <a:rPr lang="cs-CZ" sz="105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dehydratace</a:t>
            </a:r>
          </a:p>
          <a:p>
            <a:pPr>
              <a:defRPr/>
            </a:pP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49957081102804418"/>
          <c:y val="2.934154743782485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61215511600467831"/>
          <c:y val="8.0478131084843849E-2"/>
          <c:w val="0.3878449084486783"/>
          <c:h val="0.87694426092246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Populace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2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91D3-42B8-B3EE-D47B4FE27A6B}"/>
              </c:ext>
            </c:extLst>
          </c:dPt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List1!$A$2:$A$29</c:f>
              <c:strCache>
                <c:ptCount val="28"/>
                <c:pt idx="0">
                  <c:v>Bolesti hlavy</c:v>
                </c:pt>
                <c:pt idx="1">
                  <c:v>Malátnost, točení hlavy, závrať, mdloby</c:v>
                </c:pt>
                <c:pt idx="2">
                  <c:v>Slabost, únava, ospalost, vyčerpanost těla, chybí energie</c:v>
                </c:pt>
                <c:pt idx="3">
                  <c:v>Sucho v ústech, v krku, suché, popraskané rty</c:v>
                </c:pt>
                <c:pt idx="4">
                  <c:v>Žízeň</c:v>
                </c:pt>
                <c:pt idx="5">
                  <c:v>Suchá, popraskaná, neelastická kůže</c:v>
                </c:pt>
                <c:pt idx="6">
                  <c:v>Nevolnost, zvracení</c:v>
                </c:pt>
                <c:pt idx="7">
                  <c:v>Tmavá moč, méně časté nebo žádné močení</c:v>
                </c:pt>
                <c:pt idx="8">
                  <c:v>Kolaps organismu, ztráta vědomí, bezvědomí</c:v>
                </c:pt>
                <c:pt idx="9">
                  <c:v>Nesoustředěnost, dezorientace, zmatenost</c:v>
                </c:pt>
                <c:pt idx="10">
                  <c:v>Halucinace, přeludy, vidiny, mžitky před očima</c:v>
                </c:pt>
                <c:pt idx="11">
                  <c:v>Bolest ledvin, potíže s močovým systémem</c:v>
                </c:pt>
                <c:pt idx="12">
                  <c:v>Špatná nálada, podráždění, neklid</c:v>
                </c:pt>
                <c:pt idx="13">
                  <c:v>Nízký tlak, výkyvy tlaku, změny tlaku</c:v>
                </c:pt>
                <c:pt idx="14">
                  <c:v>Zácpa</c:v>
                </c:pt>
                <c:pt idx="15">
                  <c:v>Horečka, zvýšená teplota, přehřátí těla</c:v>
                </c:pt>
                <c:pt idx="16">
                  <c:v>Poruchy metabolismu či zažívání, nechutenství</c:v>
                </c:pt>
                <c:pt idx="17">
                  <c:v>Třes</c:v>
                </c:pt>
                <c:pt idx="18">
                  <c:v>Zhoršené vnímání, vidění</c:v>
                </c:pt>
                <c:pt idx="19">
                  <c:v>Suché sliznice</c:v>
                </c:pt>
                <c:pt idx="20">
                  <c:v>Křeče</c:v>
                </c:pt>
                <c:pt idx="21">
                  <c:v>Smrt</c:v>
                </c:pt>
                <c:pt idx="22">
                  <c:v>Bolesti svalů, kloubů</c:v>
                </c:pt>
                <c:pt idx="23">
                  <c:v>Apatie</c:v>
                </c:pt>
                <c:pt idx="24">
                  <c:v>Bledost, změna barvy kůže</c:v>
                </c:pt>
                <c:pt idx="25">
                  <c:v>Zrychlený puls, poruchy srdečního rytmu</c:v>
                </c:pt>
                <c:pt idx="26">
                  <c:v>Jiná odpověď</c:v>
                </c:pt>
                <c:pt idx="27">
                  <c:v>Nevím</c:v>
                </c:pt>
              </c:strCache>
            </c:strRef>
          </c:cat>
          <c:val>
            <c:numRef>
              <c:f>List1!$B$2:$B$29</c:f>
              <c:numCache>
                <c:formatCode>###0.0%</c:formatCode>
                <c:ptCount val="28"/>
                <c:pt idx="0">
                  <c:v>0.52647288554541083</c:v>
                </c:pt>
                <c:pt idx="1">
                  <c:v>0.50094392347462979</c:v>
                </c:pt>
                <c:pt idx="2">
                  <c:v>0.46300332353167872</c:v>
                </c:pt>
                <c:pt idx="3">
                  <c:v>0.34038285363462056</c:v>
                </c:pt>
                <c:pt idx="4">
                  <c:v>0.28621167170227418</c:v>
                </c:pt>
                <c:pt idx="5">
                  <c:v>0.18482900483527709</c:v>
                </c:pt>
                <c:pt idx="6">
                  <c:v>0.12033894370436669</c:v>
                </c:pt>
                <c:pt idx="7">
                  <c:v>7.9896272682122321E-2</c:v>
                </c:pt>
                <c:pt idx="8">
                  <c:v>6.8198763527738793E-2</c:v>
                </c:pt>
                <c:pt idx="9">
                  <c:v>6.682219394748394E-2</c:v>
                </c:pt>
                <c:pt idx="10">
                  <c:v>3.9633973580370511E-2</c:v>
                </c:pt>
                <c:pt idx="11">
                  <c:v>3.3138697201775764E-2</c:v>
                </c:pt>
                <c:pt idx="12">
                  <c:v>3.0592039057493942E-2</c:v>
                </c:pt>
                <c:pt idx="13">
                  <c:v>2.9029172988345845E-2</c:v>
                </c:pt>
                <c:pt idx="14">
                  <c:v>2.836310683663542E-2</c:v>
                </c:pt>
                <c:pt idx="15">
                  <c:v>2.7966500559193867E-2</c:v>
                </c:pt>
                <c:pt idx="16">
                  <c:v>2.2565151029039266E-2</c:v>
                </c:pt>
                <c:pt idx="17">
                  <c:v>2.2559064912467189E-2</c:v>
                </c:pt>
                <c:pt idx="18">
                  <c:v>2.1005530219939176E-2</c:v>
                </c:pt>
                <c:pt idx="19">
                  <c:v>2.0807750822090177E-2</c:v>
                </c:pt>
                <c:pt idx="20">
                  <c:v>1.8441246471529265E-2</c:v>
                </c:pt>
                <c:pt idx="21">
                  <c:v>1.8350161367497887E-2</c:v>
                </c:pt>
                <c:pt idx="22">
                  <c:v>1.5674332108755788E-2</c:v>
                </c:pt>
                <c:pt idx="23">
                  <c:v>1.1904895623400778E-2</c:v>
                </c:pt>
                <c:pt idx="24">
                  <c:v>1.0943105031927379E-2</c:v>
                </c:pt>
                <c:pt idx="25">
                  <c:v>7.2982618145651231E-3</c:v>
                </c:pt>
                <c:pt idx="26">
                  <c:v>0.13667635640797815</c:v>
                </c:pt>
                <c:pt idx="27">
                  <c:v>1.2506035516320329E-2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Lidé, kteří trpěli dehydratací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List1!$A$2:$A$29</c:f>
              <c:strCache>
                <c:ptCount val="28"/>
                <c:pt idx="0">
                  <c:v>Bolesti hlavy</c:v>
                </c:pt>
                <c:pt idx="1">
                  <c:v>Malátnost, točení hlavy, závrať, mdloby</c:v>
                </c:pt>
                <c:pt idx="2">
                  <c:v>Slabost, únava, ospalost, vyčerpanost těla, chybí energie</c:v>
                </c:pt>
                <c:pt idx="3">
                  <c:v>Sucho v ústech, v krku, suché, popraskané rty</c:v>
                </c:pt>
                <c:pt idx="4">
                  <c:v>Žízeň</c:v>
                </c:pt>
                <c:pt idx="5">
                  <c:v>Suchá, popraskaná, neelastická kůže</c:v>
                </c:pt>
                <c:pt idx="6">
                  <c:v>Nevolnost, zvracení</c:v>
                </c:pt>
                <c:pt idx="7">
                  <c:v>Tmavá moč, méně časté nebo žádné močení</c:v>
                </c:pt>
                <c:pt idx="8">
                  <c:v>Kolaps organismu, ztráta vědomí, bezvědomí</c:v>
                </c:pt>
                <c:pt idx="9">
                  <c:v>Nesoustředěnost, dezorientace, zmatenost</c:v>
                </c:pt>
                <c:pt idx="10">
                  <c:v>Halucinace, přeludy, vidiny, mžitky před očima</c:v>
                </c:pt>
                <c:pt idx="11">
                  <c:v>Bolest ledvin, potíže s močovým systémem</c:v>
                </c:pt>
                <c:pt idx="12">
                  <c:v>Špatná nálada, podráždění, neklid</c:v>
                </c:pt>
                <c:pt idx="13">
                  <c:v>Nízký tlak, výkyvy tlaku, změny tlaku</c:v>
                </c:pt>
                <c:pt idx="14">
                  <c:v>Zácpa</c:v>
                </c:pt>
                <c:pt idx="15">
                  <c:v>Horečka, zvýšená teplota, přehřátí těla</c:v>
                </c:pt>
                <c:pt idx="16">
                  <c:v>Poruchy metabolismu či zažívání, nechutenství</c:v>
                </c:pt>
                <c:pt idx="17">
                  <c:v>Třes</c:v>
                </c:pt>
                <c:pt idx="18">
                  <c:v>Zhoršené vnímání, vidění</c:v>
                </c:pt>
                <c:pt idx="19">
                  <c:v>Suché sliznice</c:v>
                </c:pt>
                <c:pt idx="20">
                  <c:v>Křeče</c:v>
                </c:pt>
                <c:pt idx="21">
                  <c:v>Smrt</c:v>
                </c:pt>
                <c:pt idx="22">
                  <c:v>Bolesti svalů, kloubů</c:v>
                </c:pt>
                <c:pt idx="23">
                  <c:v>Apatie</c:v>
                </c:pt>
                <c:pt idx="24">
                  <c:v>Bledost, změna barvy kůže</c:v>
                </c:pt>
                <c:pt idx="25">
                  <c:v>Zrychlený puls, poruchy srdečního rytmu</c:v>
                </c:pt>
                <c:pt idx="26">
                  <c:v>Jiná odpověď</c:v>
                </c:pt>
                <c:pt idx="27">
                  <c:v>Nevím</c:v>
                </c:pt>
              </c:strCache>
            </c:strRef>
          </c:cat>
          <c:val>
            <c:numRef>
              <c:f>List1!$C$2:$C$29</c:f>
              <c:numCache>
                <c:formatCode>###0.0%</c:formatCode>
                <c:ptCount val="28"/>
                <c:pt idx="0">
                  <c:v>0.62757260988894126</c:v>
                </c:pt>
                <c:pt idx="1">
                  <c:v>0.49343053746938126</c:v>
                </c:pt>
                <c:pt idx="2">
                  <c:v>0.4166652043710864</c:v>
                </c:pt>
                <c:pt idx="3">
                  <c:v>0.40565595771232038</c:v>
                </c:pt>
                <c:pt idx="4">
                  <c:v>0.30744693806540874</c:v>
                </c:pt>
                <c:pt idx="5">
                  <c:v>0.20326321874380698</c:v>
                </c:pt>
                <c:pt idx="6">
                  <c:v>0.13405195697178948</c:v>
                </c:pt>
                <c:pt idx="7">
                  <c:v>0.11657593585002667</c:v>
                </c:pt>
                <c:pt idx="8">
                  <c:v>4.6032920144987666E-2</c:v>
                </c:pt>
                <c:pt idx="9">
                  <c:v>5.7013994918957221E-2</c:v>
                </c:pt>
                <c:pt idx="10">
                  <c:v>2.9169257996179598E-2</c:v>
                </c:pt>
                <c:pt idx="11">
                  <c:v>4.0230014511614079E-2</c:v>
                </c:pt>
                <c:pt idx="12">
                  <c:v>2.6325167133735186E-2</c:v>
                </c:pt>
                <c:pt idx="13">
                  <c:v>3.2380585531222653E-2</c:v>
                </c:pt>
                <c:pt idx="14">
                  <c:v>5.2770845188308053E-2</c:v>
                </c:pt>
                <c:pt idx="15">
                  <c:v>3.9745424819030324E-2</c:v>
                </c:pt>
                <c:pt idx="16">
                  <c:v>3.1601617866403892E-2</c:v>
                </c:pt>
                <c:pt idx="17">
                  <c:v>2.6645703165315834E-2</c:v>
                </c:pt>
                <c:pt idx="18">
                  <c:v>1.5853434358958383E-2</c:v>
                </c:pt>
                <c:pt idx="19">
                  <c:v>3.2510021464604681E-2</c:v>
                </c:pt>
                <c:pt idx="20">
                  <c:v>1.5377447435704579E-2</c:v>
                </c:pt>
                <c:pt idx="21">
                  <c:v>2.1047227363501491E-2</c:v>
                </c:pt>
                <c:pt idx="22">
                  <c:v>2.8312218725378365E-2</c:v>
                </c:pt>
                <c:pt idx="23">
                  <c:v>9.1984017622525546E-3</c:v>
                </c:pt>
                <c:pt idx="24">
                  <c:v>9.9472851701660359E-3</c:v>
                </c:pt>
                <c:pt idx="25">
                  <c:v>2.9592436920564719E-3</c:v>
                </c:pt>
                <c:pt idx="26">
                  <c:v>0.15572266440054347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53B-4A57-8D36-68146B0F4B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39182336"/>
        <c:axId val="212230720"/>
      </c:barChart>
      <c:catAx>
        <c:axId val="23918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12230720"/>
        <c:crosses val="autoZero"/>
        <c:auto val="1"/>
        <c:lblAlgn val="ctr"/>
        <c:lblOffset val="100"/>
        <c:noMultiLvlLbl val="0"/>
      </c:catAx>
      <c:valAx>
        <c:axId val="21223072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39182336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5965726710186665"/>
          <c:y val="0.84157873965099561"/>
          <c:w val="0.22263636925708574"/>
          <c:h val="9.890918508916112E-2"/>
        </c:manualLayout>
      </c:layout>
      <c:overlay val="0"/>
      <c:txPr>
        <a:bodyPr/>
        <a:lstStyle/>
        <a:p>
          <a:pPr>
            <a:defRPr sz="1050">
              <a:latin typeface="+mn-lt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05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Je pro někoho dehydratace</a:t>
            </a:r>
            <a:r>
              <a:rPr lang="cs-CZ" sz="105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nebezpečnější?</a:t>
            </a:r>
          </a:p>
          <a:p>
            <a:pPr>
              <a:defRPr/>
            </a:pP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40305481562392126"/>
          <c:y val="2.934154743782485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61215511600467831"/>
          <c:y val="0.11647746753061347"/>
          <c:w val="0.3502200044310026"/>
          <c:h val="0.840944786888122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Populace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List1!$A$2:$A$14</c:f>
              <c:strCache>
                <c:ptCount val="13"/>
                <c:pt idx="0">
                  <c:v>Staří lidé, senioři</c:v>
                </c:pt>
                <c:pt idx="1">
                  <c:v>Děti obecně</c:v>
                </c:pt>
                <c:pt idx="2">
                  <c:v>Nemocní - s průjmem, infekcí, nemocemi ledvin, diabetici apod.</c:v>
                </c:pt>
                <c:pt idx="3">
                  <c:v>Novorozenci, kojenci, malé děti</c:v>
                </c:pt>
                <c:pt idx="4">
                  <c:v>Těžce pracující, pracující/aktivní v horku, na slunci</c:v>
                </c:pt>
                <c:pt idx="5">
                  <c:v>Ti, kteří žijí v teplých a/nebo suchých oblastech</c:v>
                </c:pt>
                <c:pt idx="6">
                  <c:v>Těhotné, kojící ženy</c:v>
                </c:pt>
                <c:pt idx="7">
                  <c:v>Sportovci</c:v>
                </c:pt>
                <c:pt idx="8">
                  <c:v>S omezeným přístupem k vodě, bezdomovci, sociálně slabí</c:v>
                </c:pt>
                <c:pt idx="9">
                  <c:v>Všichni jsou ohroženi</c:v>
                </c:pt>
                <c:pt idx="10">
                  <c:v>Ne</c:v>
                </c:pt>
                <c:pt idx="11">
                  <c:v>Jiná odpověď</c:v>
                </c:pt>
                <c:pt idx="12">
                  <c:v>Nevím</c:v>
                </c:pt>
              </c:strCache>
            </c:strRef>
          </c:cat>
          <c:val>
            <c:numRef>
              <c:f>List1!$B$2:$B$14</c:f>
              <c:numCache>
                <c:formatCode>###0.0%</c:formatCode>
                <c:ptCount val="13"/>
                <c:pt idx="0">
                  <c:v>0.58669132269036273</c:v>
                </c:pt>
                <c:pt idx="1">
                  <c:v>0.30250148289221102</c:v>
                </c:pt>
                <c:pt idx="2">
                  <c:v>0.23651499547371663</c:v>
                </c:pt>
                <c:pt idx="3">
                  <c:v>0.19675040604052924</c:v>
                </c:pt>
                <c:pt idx="4">
                  <c:v>7.3892101003373956E-2</c:v>
                </c:pt>
                <c:pt idx="5">
                  <c:v>5.1850985514462933E-2</c:v>
                </c:pt>
                <c:pt idx="6">
                  <c:v>4.0935566385347635E-2</c:v>
                </c:pt>
                <c:pt idx="7">
                  <c:v>2.9308122008582974E-2</c:v>
                </c:pt>
                <c:pt idx="8">
                  <c:v>1.7175029476259162E-2</c:v>
                </c:pt>
                <c:pt idx="9">
                  <c:v>1.1458290974465013E-2</c:v>
                </c:pt>
                <c:pt idx="10">
                  <c:v>0.14868983171769115</c:v>
                </c:pt>
                <c:pt idx="11">
                  <c:v>3.8548687163963084E-2</c:v>
                </c:pt>
                <c:pt idx="12">
                  <c:v>1.4524051858122791E-2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Lidé, kteří trpěli dehydratací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List1!$A$2:$A$14</c:f>
              <c:strCache>
                <c:ptCount val="13"/>
                <c:pt idx="0">
                  <c:v>Staří lidé, senioři</c:v>
                </c:pt>
                <c:pt idx="1">
                  <c:v>Děti obecně</c:v>
                </c:pt>
                <c:pt idx="2">
                  <c:v>Nemocní - s průjmem, infekcí, nemocemi ledvin, diabetici apod.</c:v>
                </c:pt>
                <c:pt idx="3">
                  <c:v>Novorozenci, kojenci, malé děti</c:v>
                </c:pt>
                <c:pt idx="4">
                  <c:v>Těžce pracující, pracující/aktivní v horku, na slunci</c:v>
                </c:pt>
                <c:pt idx="5">
                  <c:v>Ti, kteří žijí v teplých a/nebo suchých oblastech</c:v>
                </c:pt>
                <c:pt idx="6">
                  <c:v>Těhotné, kojící ženy</c:v>
                </c:pt>
                <c:pt idx="7">
                  <c:v>Sportovci</c:v>
                </c:pt>
                <c:pt idx="8">
                  <c:v>S omezeným přístupem k vodě, bezdomovci, sociálně slabí</c:v>
                </c:pt>
                <c:pt idx="9">
                  <c:v>Všichni jsou ohroženi</c:v>
                </c:pt>
                <c:pt idx="10">
                  <c:v>Ne</c:v>
                </c:pt>
                <c:pt idx="11">
                  <c:v>Jiná odpověď</c:v>
                </c:pt>
                <c:pt idx="12">
                  <c:v>Nevím</c:v>
                </c:pt>
              </c:strCache>
            </c:strRef>
          </c:cat>
          <c:val>
            <c:numRef>
              <c:f>List1!$C$2:$C$14</c:f>
              <c:numCache>
                <c:formatCode>###0.0%</c:formatCode>
                <c:ptCount val="13"/>
                <c:pt idx="0">
                  <c:v>0.62608442935714337</c:v>
                </c:pt>
                <c:pt idx="1">
                  <c:v>0.3244295903608963</c:v>
                </c:pt>
                <c:pt idx="2">
                  <c:v>0.28006373402834434</c:v>
                </c:pt>
                <c:pt idx="3">
                  <c:v>0.2264211792127403</c:v>
                </c:pt>
                <c:pt idx="4">
                  <c:v>0.1013859430921254</c:v>
                </c:pt>
                <c:pt idx="5">
                  <c:v>5.0616725600821769E-2</c:v>
                </c:pt>
                <c:pt idx="6">
                  <c:v>3.0537454097033699E-2</c:v>
                </c:pt>
                <c:pt idx="7">
                  <c:v>3.6580218623547621E-2</c:v>
                </c:pt>
                <c:pt idx="8">
                  <c:v>2.7932907280198281E-2</c:v>
                </c:pt>
                <c:pt idx="9">
                  <c:v>1.1602535962938238E-2</c:v>
                </c:pt>
                <c:pt idx="10">
                  <c:v>0.10451455087134826</c:v>
                </c:pt>
                <c:pt idx="11">
                  <c:v>5.3877739666152023E-2</c:v>
                </c:pt>
                <c:pt idx="12">
                  <c:v>1.6033187714361539E-2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5CC-4A90-8D86-8BEE78BF649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37809664"/>
        <c:axId val="212237056"/>
      </c:barChart>
      <c:catAx>
        <c:axId val="2378096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12237056"/>
        <c:crosses val="autoZero"/>
        <c:auto val="1"/>
        <c:lblAlgn val="ctr"/>
        <c:lblOffset val="100"/>
        <c:noMultiLvlLbl val="0"/>
      </c:catAx>
      <c:valAx>
        <c:axId val="21223705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37809664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7438004606181765"/>
          <c:y val="0.85542470153164629"/>
          <c:w val="0.22263636925708574"/>
          <c:h val="9.890918508916112E-2"/>
        </c:manualLayout>
      </c:layout>
      <c:overlay val="0"/>
      <c:txPr>
        <a:bodyPr/>
        <a:lstStyle/>
        <a:p>
          <a:pPr>
            <a:defRPr sz="1050">
              <a:latin typeface="+mn-lt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/>
            </a:pPr>
            <a:r>
              <a:rPr lang="cs-CZ" sz="105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 konkrétně by měli dodat v případě dehydratace</a:t>
            </a:r>
            <a:endParaRPr lang="cs-CZ" sz="105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 sz="1000"/>
            </a:pPr>
            <a:r>
              <a:rPr lang="cs-CZ" sz="900" b="0" i="1" u="none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Jen ti, kteří </a:t>
            </a:r>
            <a:r>
              <a:rPr lang="cs-CZ" sz="900" b="0" i="1" u="none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 myslí, že ví, co mají dodat</a:t>
            </a:r>
            <a:endParaRPr lang="cs-CZ" sz="900" b="0" i="1" u="none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5166159803977822"/>
          <c:y val="8.6685846055163044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1806221775114122"/>
          <c:y val="0.11257627984558431"/>
          <c:w val="0.55626236889429859"/>
          <c:h val="0.8585119016794511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Populace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9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9AD9-4B34-9914-45760290BF13}"/>
              </c:ext>
            </c:extLst>
          </c:dPt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List1!$A$2:$A$20</c:f>
              <c:strCache>
                <c:ptCount val="19"/>
                <c:pt idx="0">
                  <c:v>Vodu</c:v>
                </c:pt>
                <c:pt idx="1">
                  <c:v>Tekutiny, pití</c:v>
                </c:pt>
                <c:pt idx="2">
                  <c:v>Minerály, minerálku, ionty, iontový nápoj</c:v>
                </c:pt>
                <c:pt idx="3">
                  <c:v>Různé nápoje - čaj, džus, pivo, šťávu, kolu apod.</c:v>
                </c:pt>
                <c:pt idx="4">
                  <c:v>Vodu po malých dávkách, ne hodně najednou</c:v>
                </c:pt>
                <c:pt idx="5">
                  <c:v>Ovoce, zelenina</c:v>
                </c:pt>
                <c:pt idx="6">
                  <c:v>Vitamíny</c:v>
                </c:pt>
                <c:pt idx="7">
                  <c:v>Ochladit tělo, jít do stínu</c:v>
                </c:pt>
                <c:pt idx="8">
                  <c:v>Sůl, soli, slaná voda</c:v>
                </c:pt>
                <c:pt idx="9">
                  <c:v>Tekutiny po malých dávkách, ne hodně najednou</c:v>
                </c:pt>
                <c:pt idx="10">
                  <c:v>Infuze, fyziologický roztok</c:v>
                </c:pt>
                <c:pt idx="11">
                  <c:v>Jídlo</c:v>
                </c:pt>
                <c:pt idx="12">
                  <c:v>Rehydratační roztok</c:v>
                </c:pt>
                <c:pt idx="13">
                  <c:v>Cukr</c:v>
                </c:pt>
                <c:pt idx="14">
                  <c:v>Klid, odpočinek, spánek</c:v>
                </c:pt>
                <c:pt idx="15">
                  <c:v>Navlhčit, otírat vodou rty</c:v>
                </c:pt>
                <c:pt idx="16">
                  <c:v>Polévku, bujón</c:v>
                </c:pt>
                <c:pt idx="17">
                  <c:v>Živiny</c:v>
                </c:pt>
                <c:pt idx="18">
                  <c:v>Jiná odpověď</c:v>
                </c:pt>
              </c:strCache>
            </c:strRef>
          </c:cat>
          <c:val>
            <c:numRef>
              <c:f>List1!$B$2:$B$20</c:f>
              <c:numCache>
                <c:formatCode>###0.0%</c:formatCode>
                <c:ptCount val="19"/>
                <c:pt idx="0">
                  <c:v>0.51817600096587924</c:v>
                </c:pt>
                <c:pt idx="1">
                  <c:v>0.38556261714396856</c:v>
                </c:pt>
                <c:pt idx="2">
                  <c:v>0.37199352235715533</c:v>
                </c:pt>
                <c:pt idx="3">
                  <c:v>0.10487589062922449</c:v>
                </c:pt>
                <c:pt idx="4">
                  <c:v>8.1157896226225906E-2</c:v>
                </c:pt>
                <c:pt idx="5">
                  <c:v>6.7442212554149811E-2</c:v>
                </c:pt>
                <c:pt idx="6">
                  <c:v>6.1401504216500633E-2</c:v>
                </c:pt>
                <c:pt idx="7">
                  <c:v>5.3821826460430773E-2</c:v>
                </c:pt>
                <c:pt idx="8">
                  <c:v>4.5832282668642692E-2</c:v>
                </c:pt>
                <c:pt idx="9">
                  <c:v>4.2272562589577858E-2</c:v>
                </c:pt>
                <c:pt idx="10">
                  <c:v>3.1545179577451087E-2</c:v>
                </c:pt>
                <c:pt idx="11">
                  <c:v>2.3496058667685074E-2</c:v>
                </c:pt>
                <c:pt idx="12">
                  <c:v>2.1409736278433525E-2</c:v>
                </c:pt>
                <c:pt idx="13">
                  <c:v>2.1136716591632947E-2</c:v>
                </c:pt>
                <c:pt idx="14">
                  <c:v>1.7177481015025128E-2</c:v>
                </c:pt>
                <c:pt idx="15">
                  <c:v>1.3292540399950183E-2</c:v>
                </c:pt>
                <c:pt idx="16">
                  <c:v>9.2868776534319308E-3</c:v>
                </c:pt>
                <c:pt idx="17">
                  <c:v>5.7786075771671334E-3</c:v>
                </c:pt>
                <c:pt idx="18">
                  <c:v>4.7727753898286825E-2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Lidé, kteří trpěli dehydratací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List1!$A$2:$A$20</c:f>
              <c:strCache>
                <c:ptCount val="19"/>
                <c:pt idx="0">
                  <c:v>Vodu</c:v>
                </c:pt>
                <c:pt idx="1">
                  <c:v>Tekutiny, pití</c:v>
                </c:pt>
                <c:pt idx="2">
                  <c:v>Minerály, minerálku, ionty, iontový nápoj</c:v>
                </c:pt>
                <c:pt idx="3">
                  <c:v>Různé nápoje - čaj, džus, pivo, šťávu, kolu apod.</c:v>
                </c:pt>
                <c:pt idx="4">
                  <c:v>Vodu po malých dávkách, ne hodně najednou</c:v>
                </c:pt>
                <c:pt idx="5">
                  <c:v>Ovoce, zelenina</c:v>
                </c:pt>
                <c:pt idx="6">
                  <c:v>Vitamíny</c:v>
                </c:pt>
                <c:pt idx="7">
                  <c:v>Ochladit tělo, jít do stínu</c:v>
                </c:pt>
                <c:pt idx="8">
                  <c:v>Sůl, soli, slaná voda</c:v>
                </c:pt>
                <c:pt idx="9">
                  <c:v>Tekutiny po malých dávkách, ne hodně najednou</c:v>
                </c:pt>
                <c:pt idx="10">
                  <c:v>Infuze, fyziologický roztok</c:v>
                </c:pt>
                <c:pt idx="11">
                  <c:v>Jídlo</c:v>
                </c:pt>
                <c:pt idx="12">
                  <c:v>Rehydratační roztok</c:v>
                </c:pt>
                <c:pt idx="13">
                  <c:v>Cukr</c:v>
                </c:pt>
                <c:pt idx="14">
                  <c:v>Klid, odpočinek, spánek</c:v>
                </c:pt>
                <c:pt idx="15">
                  <c:v>Navlhčit, otírat vodou rty</c:v>
                </c:pt>
                <c:pt idx="16">
                  <c:v>Polévku, bujón</c:v>
                </c:pt>
                <c:pt idx="17">
                  <c:v>Živiny</c:v>
                </c:pt>
                <c:pt idx="18">
                  <c:v>Jiná odpověď</c:v>
                </c:pt>
              </c:strCache>
            </c:strRef>
          </c:cat>
          <c:val>
            <c:numRef>
              <c:f>List1!$C$2:$C$20</c:f>
              <c:numCache>
                <c:formatCode>###0.0%</c:formatCode>
                <c:ptCount val="19"/>
                <c:pt idx="0">
                  <c:v>0.53670804736700695</c:v>
                </c:pt>
                <c:pt idx="1">
                  <c:v>0.38086371421893905</c:v>
                </c:pt>
                <c:pt idx="2">
                  <c:v>0.44074886755503601</c:v>
                </c:pt>
                <c:pt idx="3">
                  <c:v>0.13669321690875746</c:v>
                </c:pt>
                <c:pt idx="4">
                  <c:v>7.8293073361286561E-2</c:v>
                </c:pt>
                <c:pt idx="5">
                  <c:v>9.3562516893661088E-2</c:v>
                </c:pt>
                <c:pt idx="6">
                  <c:v>7.7095852970831935E-2</c:v>
                </c:pt>
                <c:pt idx="7">
                  <c:v>4.0310066998357763E-2</c:v>
                </c:pt>
                <c:pt idx="8">
                  <c:v>3.5896083563382079E-2</c:v>
                </c:pt>
                <c:pt idx="9">
                  <c:v>4.2064821305907503E-2</c:v>
                </c:pt>
                <c:pt idx="10">
                  <c:v>1.2140558631513452E-2</c:v>
                </c:pt>
                <c:pt idx="11">
                  <c:v>1.4747855997512877E-2</c:v>
                </c:pt>
                <c:pt idx="12">
                  <c:v>4.0476980019485256E-2</c:v>
                </c:pt>
                <c:pt idx="13">
                  <c:v>1.4491260047576034E-2</c:v>
                </c:pt>
                <c:pt idx="14">
                  <c:v>2.147370703882482E-2</c:v>
                </c:pt>
                <c:pt idx="15">
                  <c:v>0</c:v>
                </c:pt>
                <c:pt idx="16">
                  <c:v>1.1740075891264676E-2</c:v>
                </c:pt>
                <c:pt idx="17">
                  <c:v>4.3305624330264867E-3</c:v>
                </c:pt>
                <c:pt idx="18">
                  <c:v>3.2265079382342167E-2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383-46BC-878A-B3EA9EF075C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37813248"/>
        <c:axId val="212234176"/>
      </c:barChart>
      <c:catAx>
        <c:axId val="2378132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12234176"/>
        <c:crosses val="autoZero"/>
        <c:auto val="1"/>
        <c:lblAlgn val="ctr"/>
        <c:lblOffset val="100"/>
        <c:noMultiLvlLbl val="0"/>
      </c:catAx>
      <c:valAx>
        <c:axId val="21223417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37813248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60443451948562499"/>
          <c:y val="0.86760390660731534"/>
          <c:w val="0.26377304231153803"/>
          <c:h val="9.5725195423927295E-2"/>
        </c:manualLayout>
      </c:layout>
      <c:overlay val="0"/>
      <c:txPr>
        <a:bodyPr/>
        <a:lstStyle/>
        <a:p>
          <a:pPr>
            <a:defRPr sz="1050">
              <a:latin typeface="+mn-lt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05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Jak často trpí dehydratací</a:t>
            </a:r>
            <a:endParaRPr lang="cs-CZ" sz="105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cs-CZ" sz="900" b="0" i="1" u="none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Jen ti, kteří </a:t>
            </a:r>
            <a:r>
              <a:rPr lang="cs-CZ" sz="900" b="0" i="1" u="none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někdy v minulosti trpěli dehydratací</a:t>
            </a:r>
            <a:endParaRPr lang="cs-CZ" sz="900" b="0" i="1" u="none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3149782981014438"/>
          <c:y val="3.196778050468818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737611618954717"/>
          <c:y val="0.19823954826144069"/>
          <c:w val="0.41605083543174981"/>
          <c:h val="0.72587216205050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1x týdně a častěji</c:v>
                </c:pt>
                <c:pt idx="1">
                  <c:v>Několikrát měsíčně</c:v>
                </c:pt>
                <c:pt idx="2">
                  <c:v>Několikrát ročně</c:v>
                </c:pt>
                <c:pt idx="3">
                  <c:v>Výjimečně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4.3548069667583074E-2</c:v>
                </c:pt>
                <c:pt idx="1">
                  <c:v>7.1734658174056706E-2</c:v>
                </c:pt>
                <c:pt idx="2">
                  <c:v>0.21385894041035358</c:v>
                </c:pt>
                <c:pt idx="3">
                  <c:v>0.67085833174800624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39373312"/>
        <c:axId val="246965376"/>
      </c:barChart>
      <c:catAx>
        <c:axId val="2393733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46965376"/>
        <c:crosses val="autoZero"/>
        <c:auto val="1"/>
        <c:lblAlgn val="ctr"/>
        <c:lblOffset val="100"/>
        <c:noMultiLvlLbl val="0"/>
      </c:catAx>
      <c:valAx>
        <c:axId val="24696537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3937331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dirty="0"/>
              <a:t>Zda</a:t>
            </a:r>
            <a:r>
              <a:rPr lang="cs-CZ" sz="1050" baseline="0" dirty="0"/>
              <a:t> někdy trpěli dehydratací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0.19475664320126046"/>
          <c:y val="1.571839565924746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535672804031879"/>
          <c:y val="0.30616278688392706"/>
          <c:w val="0.43899465715930552"/>
          <c:h val="0.5379565219274713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rgbClr val="66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0.42163647818584471</c:v>
                </c:pt>
                <c:pt idx="1">
                  <c:v>0.41811453982657099</c:v>
                </c:pt>
                <c:pt idx="2">
                  <c:v>0.16024898198758453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7872837361505289"/>
          <c:y val="0.33402488085889276"/>
          <c:w val="0.29345148518851433"/>
          <c:h val="0.42626958533758347"/>
        </c:manualLayout>
      </c:layout>
      <c:overlay val="0"/>
      <c:txPr>
        <a:bodyPr/>
        <a:lstStyle/>
        <a:p>
          <a:pPr>
            <a:defRPr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dirty="0"/>
              <a:t>Závažnost posledního případu</a:t>
            </a:r>
            <a:r>
              <a:rPr lang="cs-CZ" sz="1050" baseline="0" dirty="0"/>
              <a:t> dehydratace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900" b="0" i="1" baseline="0" dirty="0"/>
              <a:t>Jen ti, kteří někdy v minulosti trpěli dehydratací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0.1498626415246790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535672804031879"/>
          <c:y val="0.30616278688392706"/>
          <c:w val="0.43899465715930552"/>
          <c:h val="0.5379565219274713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FFCC99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rgbClr val="FF99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Lehká</c:v>
                </c:pt>
                <c:pt idx="1">
                  <c:v>Středně těžká</c:v>
                </c:pt>
                <c:pt idx="2">
                  <c:v>Těžká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0.78246875025922369</c:v>
                </c:pt>
                <c:pt idx="1">
                  <c:v>0.18220392195774451</c:v>
                </c:pt>
                <c:pt idx="2">
                  <c:v>3.5327327783031867E-2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7872837361505289"/>
          <c:y val="0.33402488085889276"/>
          <c:w val="0.29345148518851433"/>
          <c:h val="0.42626958533758347"/>
        </c:manualLayout>
      </c:layout>
      <c:overlay val="0"/>
      <c:txPr>
        <a:bodyPr/>
        <a:lstStyle/>
        <a:p>
          <a:pPr>
            <a:defRPr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7440586311665851E-2"/>
          <c:y val="0.33562117235345584"/>
          <c:w val="0.92702783585538362"/>
          <c:h val="0.445920275590551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18-35</c:v>
                </c:pt>
                <c:pt idx="1">
                  <c:v>36-55</c:v>
                </c:pt>
                <c:pt idx="2">
                  <c:v>56 a více let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0.35224669146113546</c:v>
                </c:pt>
                <c:pt idx="1">
                  <c:v>0.41324201046382009</c:v>
                </c:pt>
                <c:pt idx="2">
                  <c:v>0.23451129807504492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5B-411F-9536-7E2AD1364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1789440"/>
        <c:axId val="144988928"/>
      </c:barChart>
      <c:catAx>
        <c:axId val="41789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44988928"/>
        <c:crosses val="autoZero"/>
        <c:auto val="1"/>
        <c:lblAlgn val="ctr"/>
        <c:lblOffset val="100"/>
        <c:noMultiLvlLbl val="0"/>
      </c:catAx>
      <c:valAx>
        <c:axId val="144988928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41789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Příčina dehydratace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900" b="0" i="1" baseline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Jen ti, kteří někdy v minulosti trpěli dehydratací</a:t>
            </a:r>
            <a:endParaRPr lang="cs-CZ" sz="9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6945899240362181"/>
          <c:y val="5.710541818762422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63971277496944778"/>
          <c:y val="0.14258295756734882"/>
          <c:w val="0.35201991445394953"/>
          <c:h val="0.814839260250290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Sloupec3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List1!$A$2:$A$10</c:f>
              <c:strCache>
                <c:ptCount val="9"/>
                <c:pt idx="0">
                  <c:v>Nedostatek tekutin</c:v>
                </c:pt>
                <c:pt idx="1">
                  <c:v>Teplé počasí, pobyt na sluníčku</c:v>
                </c:pt>
                <c:pt idx="2">
                  <c:v>Fyzická aktivita, sportovní výkon</c:v>
                </c:pt>
                <c:pt idx="3">
                  <c:v>Soustředěnost na práci, hodně práce</c:v>
                </c:pt>
                <c:pt idx="4">
                  <c:v>Střevní potíže, nevolnost, viróza</c:v>
                </c:pt>
                <c:pt idx="5">
                  <c:v>Nemoc, zdravotní problémy</c:v>
                </c:pt>
                <c:pt idx="6">
                  <c:v>Přehřátí, pocení</c:v>
                </c:pt>
                <c:pt idx="7">
                  <c:v>Konzumace alkoholu</c:v>
                </c:pt>
                <c:pt idx="8">
                  <c:v>Jiná odpověď</c:v>
                </c:pt>
              </c:strCache>
            </c:strRef>
          </c:cat>
          <c:val>
            <c:numRef>
              <c:f>List1!$B$2:$B$10</c:f>
              <c:numCache>
                <c:formatCode>###0.0%</c:formatCode>
                <c:ptCount val="9"/>
                <c:pt idx="0">
                  <c:v>0.74</c:v>
                </c:pt>
                <c:pt idx="1">
                  <c:v>0.19600000000000001</c:v>
                </c:pt>
                <c:pt idx="2">
                  <c:v>0.193</c:v>
                </c:pt>
                <c:pt idx="3">
                  <c:v>6.6000000000000003E-2</c:v>
                </c:pt>
                <c:pt idx="4">
                  <c:v>6.5000000000000002E-2</c:v>
                </c:pt>
                <c:pt idx="5">
                  <c:v>4.5999999999999999E-2</c:v>
                </c:pt>
                <c:pt idx="6">
                  <c:v>2.1999999999999999E-2</c:v>
                </c:pt>
                <c:pt idx="7">
                  <c:v>1.7999999999999999E-2</c:v>
                </c:pt>
                <c:pt idx="8">
                  <c:v>9.8000000000000004E-2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47682048"/>
        <c:axId val="240037824"/>
      </c:barChart>
      <c:catAx>
        <c:axId val="2476820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40037824"/>
        <c:crosses val="autoZero"/>
        <c:auto val="1"/>
        <c:lblAlgn val="ctr"/>
        <c:lblOffset val="100"/>
        <c:noMultiLvlLbl val="0"/>
      </c:catAx>
      <c:valAx>
        <c:axId val="24003782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47682048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Příznaky podle kterých poznali, </a:t>
            </a:r>
            <a:r>
              <a:rPr lang="cs-CZ" sz="1050" b="1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cs-CZ" sz="1050" b="1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cs-CZ" sz="1050" b="1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že </a:t>
            </a:r>
            <a:r>
              <a:rPr lang="cs-CZ" sz="105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jde o dehydrataci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900" b="0" i="1" baseline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Jen ti, kteří někdy v minulosti trpěli dehydratací</a:t>
            </a:r>
            <a:endParaRPr lang="cs-CZ" sz="9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2812243952060882"/>
          <c:y val="5.710484291784164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9837622208643482"/>
          <c:y val="0.15656750849258655"/>
          <c:w val="0.40162377791356518"/>
          <c:h val="0.800854709325052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Sloupec3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List1!$A$2:$A$16</c:f>
              <c:strCache>
                <c:ptCount val="15"/>
                <c:pt idx="0">
                  <c:v>Bolesti hlavy</c:v>
                </c:pt>
                <c:pt idx="1">
                  <c:v>Malátnost, točení hlavy, závrať, mdloby</c:v>
                </c:pt>
                <c:pt idx="2">
                  <c:v>Žízeň</c:v>
                </c:pt>
                <c:pt idx="3">
                  <c:v>Únava, vyčerpanost, slabost</c:v>
                </c:pt>
                <c:pt idx="4">
                  <c:v>Sucho v ústech, popraskané rty</c:v>
                </c:pt>
                <c:pt idx="5">
                  <c:v>Nevolnost, zvracení</c:v>
                </c:pt>
                <c:pt idx="6">
                  <c:v>Tmavá moč, méně časté nebo žádné močení</c:v>
                </c:pt>
                <c:pt idx="7">
                  <c:v>Hospitalizace, sdělení lékaře</c:v>
                </c:pt>
                <c:pt idx="8">
                  <c:v>Suchá, popraskaná kůže</c:v>
                </c:pt>
                <c:pt idx="9">
                  <c:v>Zhoršené vidění, mžitky</c:v>
                </c:pt>
                <c:pt idx="10">
                  <c:v>Kolaps, ztráta vědomí</c:v>
                </c:pt>
                <c:pt idx="11">
                  <c:v>Třes, křeče</c:v>
                </c:pt>
                <c:pt idx="12">
                  <c:v>Bolest ledvin</c:v>
                </c:pt>
                <c:pt idx="13">
                  <c:v>Nízký tlak, změny tlaku</c:v>
                </c:pt>
                <c:pt idx="14">
                  <c:v>Jiná odpověď</c:v>
                </c:pt>
              </c:strCache>
            </c:strRef>
          </c:cat>
          <c:val>
            <c:numRef>
              <c:f>List1!$B$2:$B$16</c:f>
              <c:numCache>
                <c:formatCode>###0.0%</c:formatCode>
                <c:ptCount val="15"/>
                <c:pt idx="0">
                  <c:v>0.54953113782090712</c:v>
                </c:pt>
                <c:pt idx="1">
                  <c:v>0.29559085102735377</c:v>
                </c:pt>
                <c:pt idx="2">
                  <c:v>0.28728718935337338</c:v>
                </c:pt>
                <c:pt idx="3">
                  <c:v>0.2454643926943639</c:v>
                </c:pt>
                <c:pt idx="4">
                  <c:v>0.23952019215343578</c:v>
                </c:pt>
                <c:pt idx="5">
                  <c:v>9.5853510476406445E-2</c:v>
                </c:pt>
                <c:pt idx="6">
                  <c:v>7.7385892386751795E-2</c:v>
                </c:pt>
                <c:pt idx="7">
                  <c:v>5.233031410048769E-2</c:v>
                </c:pt>
                <c:pt idx="8">
                  <c:v>4.844910381923951E-2</c:v>
                </c:pt>
                <c:pt idx="9">
                  <c:v>4.3991549144590254E-2</c:v>
                </c:pt>
                <c:pt idx="10">
                  <c:v>3.4535173816406341E-2</c:v>
                </c:pt>
                <c:pt idx="11">
                  <c:v>2.7960001327512359E-2</c:v>
                </c:pt>
                <c:pt idx="12">
                  <c:v>2.5642765282924022E-2</c:v>
                </c:pt>
                <c:pt idx="13">
                  <c:v>2.5460398455115961E-2</c:v>
                </c:pt>
                <c:pt idx="14">
                  <c:v>0.14843091068465927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47683072"/>
        <c:axId val="240037248"/>
      </c:barChart>
      <c:catAx>
        <c:axId val="247683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7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40037248"/>
        <c:crosses val="autoZero"/>
        <c:auto val="1"/>
        <c:lblAlgn val="ctr"/>
        <c:lblOffset val="100"/>
        <c:noMultiLvlLbl val="0"/>
      </c:catAx>
      <c:valAx>
        <c:axId val="24003724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4768307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Jaké tělesné problémy pociťovali při dehydrataci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900" b="0" i="1" baseline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Jen ti, kteří někdy v minulosti trpěli dehydratací</a:t>
            </a:r>
            <a:endParaRPr lang="cs-CZ" sz="9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9423027500886395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3821738597614226"/>
          <c:y val="0.1397860473823013"/>
          <c:w val="0.66178261402385774"/>
          <c:h val="0.795260888954957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Sloupec3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List1!$A$2:$A$16</c:f>
              <c:strCache>
                <c:ptCount val="15"/>
                <c:pt idx="0">
                  <c:v>Pocit žízně</c:v>
                </c:pt>
                <c:pt idx="1">
                  <c:v>Bolest hlavy, migréna</c:v>
                </c:pt>
                <c:pt idx="2">
                  <c:v>Ztráta výkonnosti</c:v>
                </c:pt>
                <c:pt idx="3">
                  <c:v>Závratě</c:v>
                </c:pt>
                <c:pt idx="4">
                  <c:v>Ztráta chuti k jídlu</c:v>
                </c:pt>
                <c:pt idx="5">
                  <c:v>Žaludeční nevolnost</c:v>
                </c:pt>
                <c:pt idx="6">
                  <c:v>Apatie</c:v>
                </c:pt>
                <c:pt idx="7">
                  <c:v>Křeče</c:v>
                </c:pt>
                <c:pt idx="8">
                  <c:v>Potíže s dýcháním</c:v>
                </c:pt>
                <c:pt idx="9">
                  <c:v>Selhávání smyslů</c:v>
                </c:pt>
                <c:pt idx="10">
                  <c:v>Neschopnost polykat</c:v>
                </c:pt>
                <c:pt idx="11">
                  <c:v>Potíže s mluvením</c:v>
                </c:pt>
                <c:pt idx="12">
                  <c:v>Neschopnost chůze</c:v>
                </c:pt>
                <c:pt idx="13">
                  <c:v>Bezvědomí</c:v>
                </c:pt>
                <c:pt idx="14">
                  <c:v>Jiná odpověď</c:v>
                </c:pt>
              </c:strCache>
            </c:strRef>
          </c:cat>
          <c:val>
            <c:numRef>
              <c:f>List1!$B$2:$B$16</c:f>
              <c:numCache>
                <c:formatCode>###0.0%</c:formatCode>
                <c:ptCount val="15"/>
                <c:pt idx="0">
                  <c:v>0.8218361411749342</c:v>
                </c:pt>
                <c:pt idx="1">
                  <c:v>0.7866594327927714</c:v>
                </c:pt>
                <c:pt idx="2">
                  <c:v>0.62003921148524377</c:v>
                </c:pt>
                <c:pt idx="3">
                  <c:v>0.39188994554241591</c:v>
                </c:pt>
                <c:pt idx="4">
                  <c:v>0.20296622707167128</c:v>
                </c:pt>
                <c:pt idx="5">
                  <c:v>0.2009257264449833</c:v>
                </c:pt>
                <c:pt idx="6">
                  <c:v>0.18360598808056491</c:v>
                </c:pt>
                <c:pt idx="7">
                  <c:v>0.13370472753391821</c:v>
                </c:pt>
                <c:pt idx="8">
                  <c:v>0.10551232820131062</c:v>
                </c:pt>
                <c:pt idx="9">
                  <c:v>9.9337120106921445E-2</c:v>
                </c:pt>
                <c:pt idx="10">
                  <c:v>9.8684438692344709E-2</c:v>
                </c:pt>
                <c:pt idx="11">
                  <c:v>9.1266530566246964E-2</c:v>
                </c:pt>
                <c:pt idx="12">
                  <c:v>8.4962275001248061E-2</c:v>
                </c:pt>
                <c:pt idx="13">
                  <c:v>2.4880963433425548E-2</c:v>
                </c:pt>
                <c:pt idx="14">
                  <c:v>6.2238900125765459E-3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47672576"/>
        <c:axId val="240038976"/>
      </c:barChart>
      <c:catAx>
        <c:axId val="3476725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40038976"/>
        <c:crosses val="autoZero"/>
        <c:auto val="1"/>
        <c:lblAlgn val="ctr"/>
        <c:lblOffset val="100"/>
        <c:noMultiLvlLbl val="0"/>
      </c:catAx>
      <c:valAx>
        <c:axId val="24003897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34767257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Jaké tělesné problémy mohou být spojené s dehydratací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900" b="0" i="1" baseline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Jen ti, kteří nikdy netrpěli dehydratací nebo neví, zda někdy trpěli</a:t>
            </a:r>
            <a:endParaRPr lang="cs-CZ" sz="9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9423027500886395"/>
          <c:y val="2.51721916654278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1555182026503842"/>
          <c:y val="0.1397860473823013"/>
          <c:w val="0.68444817973496164"/>
          <c:h val="0.795260888954957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Sloupec3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List1!$A$2:$A$16</c:f>
              <c:strCache>
                <c:ptCount val="15"/>
                <c:pt idx="0">
                  <c:v>Bolest hlavy, migréna</c:v>
                </c:pt>
                <c:pt idx="1">
                  <c:v>Pocit žízně</c:v>
                </c:pt>
                <c:pt idx="2">
                  <c:v>Závratě</c:v>
                </c:pt>
                <c:pt idx="3">
                  <c:v>Ztráta výkonnosti</c:v>
                </c:pt>
                <c:pt idx="4">
                  <c:v>Apatie</c:v>
                </c:pt>
                <c:pt idx="5">
                  <c:v>Selhávání smyslů</c:v>
                </c:pt>
                <c:pt idx="6">
                  <c:v>Bezvědomí</c:v>
                </c:pt>
                <c:pt idx="7">
                  <c:v>Křeče</c:v>
                </c:pt>
                <c:pt idx="8">
                  <c:v>Neschopnost polykat</c:v>
                </c:pt>
                <c:pt idx="9">
                  <c:v>Neschopnost chůze</c:v>
                </c:pt>
                <c:pt idx="10">
                  <c:v>Žaludeční nevolnost</c:v>
                </c:pt>
                <c:pt idx="11">
                  <c:v>Potíže s dýcháním</c:v>
                </c:pt>
                <c:pt idx="12">
                  <c:v>Ztráta chuti k jídlu</c:v>
                </c:pt>
                <c:pt idx="13">
                  <c:v>Potíže s mluvením</c:v>
                </c:pt>
                <c:pt idx="14">
                  <c:v>Nevím</c:v>
                </c:pt>
              </c:strCache>
            </c:strRef>
          </c:cat>
          <c:val>
            <c:numRef>
              <c:f>List1!$B$2:$B$16</c:f>
              <c:numCache>
                <c:formatCode>###0.0%</c:formatCode>
                <c:ptCount val="15"/>
                <c:pt idx="0">
                  <c:v>0.90707425122711038</c:v>
                </c:pt>
                <c:pt idx="1">
                  <c:v>0.79100501338288964</c:v>
                </c:pt>
                <c:pt idx="2">
                  <c:v>0.71814385513568313</c:v>
                </c:pt>
                <c:pt idx="3">
                  <c:v>0.70341184643487997</c:v>
                </c:pt>
                <c:pt idx="4">
                  <c:v>0.5695216657237635</c:v>
                </c:pt>
                <c:pt idx="5">
                  <c:v>0.50447173549700342</c:v>
                </c:pt>
                <c:pt idx="6">
                  <c:v>0.4782825229392782</c:v>
                </c:pt>
                <c:pt idx="7">
                  <c:v>0.41008070854833306</c:v>
                </c:pt>
                <c:pt idx="8">
                  <c:v>0.3992481597450489</c:v>
                </c:pt>
                <c:pt idx="9">
                  <c:v>0.30644858270789033</c:v>
                </c:pt>
                <c:pt idx="10">
                  <c:v>0.27937291773467426</c:v>
                </c:pt>
                <c:pt idx="11">
                  <c:v>0.25680425473313778</c:v>
                </c:pt>
                <c:pt idx="12">
                  <c:v>0.24132454151302624</c:v>
                </c:pt>
                <c:pt idx="13">
                  <c:v>0.21233336745022843</c:v>
                </c:pt>
                <c:pt idx="14">
                  <c:v>3.3555668648739146E-3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47927040"/>
        <c:axId val="212168064"/>
      </c:barChart>
      <c:catAx>
        <c:axId val="3479270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12168064"/>
        <c:crosses val="autoZero"/>
        <c:auto val="1"/>
        <c:lblAlgn val="ctr"/>
        <c:lblOffset val="100"/>
        <c:noMultiLvlLbl val="0"/>
      </c:catAx>
      <c:valAx>
        <c:axId val="21216806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34792704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05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Jakým způsobem se liší jejich letní pitný režim od zimního</a:t>
            </a:r>
            <a:endParaRPr lang="cs-CZ" sz="105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cs-CZ" sz="900" b="0" i="1" u="none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Jen ti, kteří </a:t>
            </a:r>
            <a:r>
              <a:rPr lang="cs-CZ" sz="900" b="0" i="1" u="none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řekli, že se liší</a:t>
            </a:r>
            <a:endParaRPr lang="cs-CZ" sz="900" b="0" i="1" u="none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3149782981014438"/>
          <c:y val="3.196778050468818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737611618954717"/>
          <c:y val="0.29857916599665191"/>
          <c:w val="0.41605083543174981"/>
          <c:h val="0.625532719801235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V létě piju více nápojů, větší objem</c:v>
                </c:pt>
                <c:pt idx="1">
                  <c:v>V létě piju jiné nápoje</c:v>
                </c:pt>
                <c:pt idx="2">
                  <c:v>Jiným způsobem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0.93188758631899826</c:v>
                </c:pt>
                <c:pt idx="1">
                  <c:v>0.23262951620068784</c:v>
                </c:pt>
                <c:pt idx="2">
                  <c:v>3.6552911318445454E-3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48234752"/>
        <c:axId val="212170944"/>
      </c:barChart>
      <c:catAx>
        <c:axId val="3482347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12170944"/>
        <c:crosses val="autoZero"/>
        <c:auto val="1"/>
        <c:lblAlgn val="ctr"/>
        <c:lblOffset val="100"/>
        <c:noMultiLvlLbl val="0"/>
      </c:catAx>
      <c:valAx>
        <c:axId val="21217094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34823475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dirty="0"/>
              <a:t>Zda je jejich pitný režim stejný v létě </a:t>
            </a:r>
            <a:r>
              <a:rPr lang="cs-CZ" sz="1050" dirty="0" smtClean="0"/>
              <a:t/>
            </a:r>
            <a:br>
              <a:rPr lang="cs-CZ" sz="1050" dirty="0" smtClean="0"/>
            </a:br>
            <a:r>
              <a:rPr lang="cs-CZ" sz="1050" dirty="0" smtClean="0"/>
              <a:t>i </a:t>
            </a:r>
            <a:r>
              <a:rPr lang="cs-CZ" sz="1050" dirty="0"/>
              <a:t>zimě</a:t>
            </a:r>
            <a:r>
              <a:rPr lang="cs-CZ" sz="1050" baseline="0" dirty="0"/>
              <a:t> nebo se liší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0.12741564068638839"/>
          <c:y val="7.8591978296237309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535672804031879"/>
          <c:y val="0.30616278688392706"/>
          <c:w val="0.43899465715930552"/>
          <c:h val="0.5379565219274713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rgbClr val="66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Je stejný</c:v>
                </c:pt>
                <c:pt idx="1">
                  <c:v>Liší se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0.20789567453854199</c:v>
                </c:pt>
                <c:pt idx="1">
                  <c:v>0.76202031318242458</c:v>
                </c:pt>
                <c:pt idx="2">
                  <c:v>3.0084012279033744E-2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7872837361505289"/>
          <c:y val="0.33402488085889276"/>
          <c:w val="0.29345148518851433"/>
          <c:h val="0.42626958533758347"/>
        </c:manualLayout>
      </c:layout>
      <c:overlay val="0"/>
      <c:txPr>
        <a:bodyPr/>
        <a:lstStyle/>
        <a:p>
          <a:pPr>
            <a:defRPr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05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Jaké</a:t>
            </a:r>
            <a:r>
              <a:rPr lang="cs-CZ" sz="105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nápoje pijí v létě, ale v zimě ne</a:t>
            </a:r>
          </a:p>
          <a:p>
            <a:pPr>
              <a:defRPr/>
            </a:pPr>
            <a:r>
              <a:rPr lang="cs-CZ" sz="900" b="0" i="1" u="none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Jen ti, kteří </a:t>
            </a:r>
            <a:r>
              <a:rPr lang="cs-CZ" sz="900" b="0" i="1" u="none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řekli, že pijí v létě jiné nápoje než v zimě</a:t>
            </a:r>
            <a:endParaRPr lang="cs-CZ" sz="900" b="0" i="1" u="none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3149782981014438"/>
          <c:y val="3.196778050468818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737611618954717"/>
          <c:y val="0.14380913879270443"/>
          <c:w val="0.41605083543174981"/>
          <c:h val="0.7803026734396145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List1!$A$2:$A$10</c:f>
              <c:strCache>
                <c:ptCount val="9"/>
                <c:pt idx="0">
                  <c:v>Studené, chlazené nápoje, s ledem</c:v>
                </c:pt>
                <c:pt idx="1">
                  <c:v>Pivo - klasické, ochucené, nealko, radler</c:v>
                </c:pt>
                <c:pt idx="2">
                  <c:v>Vodu - obyčejná, ochucená</c:v>
                </c:pt>
                <c:pt idx="3">
                  <c:v>Minerální vody</c:v>
                </c:pt>
                <c:pt idx="4">
                  <c:v>Limonády</c:v>
                </c:pt>
                <c:pt idx="5">
                  <c:v>Štávy, džusy</c:v>
                </c:pt>
                <c:pt idx="6">
                  <c:v>Ledové čaje</c:v>
                </c:pt>
                <c:pt idx="7">
                  <c:v>Vodu s citrónem</c:v>
                </c:pt>
                <c:pt idx="8">
                  <c:v>Jiný nápoj</c:v>
                </c:pt>
              </c:strCache>
            </c:strRef>
          </c:cat>
          <c:val>
            <c:numRef>
              <c:f>List1!$B$2:$B$10</c:f>
              <c:numCache>
                <c:formatCode>###0.0%</c:formatCode>
                <c:ptCount val="9"/>
                <c:pt idx="0">
                  <c:v>0.29819314364359051</c:v>
                </c:pt>
                <c:pt idx="1">
                  <c:v>0.28405865495822008</c:v>
                </c:pt>
                <c:pt idx="2">
                  <c:v>0.21045540021614062</c:v>
                </c:pt>
                <c:pt idx="3">
                  <c:v>0.20105460555543428</c:v>
                </c:pt>
                <c:pt idx="4">
                  <c:v>0.1403317831531749</c:v>
                </c:pt>
                <c:pt idx="5">
                  <c:v>0.11520496450939489</c:v>
                </c:pt>
                <c:pt idx="6">
                  <c:v>9.1453158391041567E-2</c:v>
                </c:pt>
                <c:pt idx="7">
                  <c:v>7.9227549391520186E-2</c:v>
                </c:pt>
                <c:pt idx="8">
                  <c:v>0.28613044552312306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48324352"/>
        <c:axId val="246971136"/>
      </c:barChart>
      <c:catAx>
        <c:axId val="3483243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46971136"/>
        <c:crosses val="autoZero"/>
        <c:auto val="1"/>
        <c:lblAlgn val="ctr"/>
        <c:lblOffset val="100"/>
        <c:noMultiLvlLbl val="0"/>
      </c:catAx>
      <c:valAx>
        <c:axId val="24697113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34832435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dirty="0"/>
              <a:t>Do jaké míry je dehydratace organismu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dirty="0"/>
              <a:t>závažný problém </a:t>
            </a:r>
            <a:r>
              <a:rPr lang="cs-CZ" sz="1050" b="1" i="0" baseline="0" dirty="0">
                <a:effectLst/>
              </a:rPr>
              <a:t>pro lidi</a:t>
            </a:r>
            <a:endParaRPr lang="cs-CZ" sz="1050" dirty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cs-CZ" sz="1050" dirty="0"/>
          </a:p>
        </c:rich>
      </c:tx>
      <c:layout>
        <c:manualLayout>
          <c:xMode val="edge"/>
          <c:yMode val="edge"/>
          <c:x val="1.5799715064339255E-2"/>
          <c:y val="2.939488205014257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260270138899118"/>
          <c:y val="0.22888934952116163"/>
          <c:w val="0.38227288471215615"/>
          <c:h val="0.698711946201608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Rozhodně závažný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List1!$B$2</c:f>
              <c:numCache>
                <c:formatCode>###0.0%</c:formatCode>
                <c:ptCount val="1"/>
                <c:pt idx="0">
                  <c:v>0.43432593869781216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D9-406A-845C-FFB0C5958C9D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Spíše závažný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List1!$C$2</c:f>
              <c:numCache>
                <c:formatCode>###0.0%</c:formatCode>
                <c:ptCount val="1"/>
                <c:pt idx="0">
                  <c:v>0.45087436806192438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5D9-406A-845C-FFB0C5958C9D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Ani závažný, ani nezávažný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List1!$D$2</c:f>
              <c:numCache>
                <c:formatCode>###0.0%</c:formatCode>
                <c:ptCount val="1"/>
                <c:pt idx="0">
                  <c:v>6.6796677776207208E-2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23-4E5D-A496-35C59356D1D0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Spíše nezávažný</c:v>
                </c:pt>
              </c:strCache>
            </c:strRef>
          </c:tx>
          <c:spPr>
            <a:solidFill>
              <a:srgbClr val="FFCCCC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List1!$E$2</c:f>
              <c:numCache>
                <c:formatCode>###0.0%</c:formatCode>
                <c:ptCount val="1"/>
                <c:pt idx="0">
                  <c:v>1.3310629304580091E-2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423-4E5D-A496-35C59356D1D0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Rozhodně nezávažný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List1!$F$2</c:f>
              <c:numCache>
                <c:formatCode>###0.0%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557-4956-B76B-F71641A36889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Nevím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List1!$G$2</c:f>
              <c:numCache>
                <c:formatCode>###0.0%</c:formatCode>
                <c:ptCount val="1"/>
                <c:pt idx="0">
                  <c:v>3.4692386159476597E-2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85A-4ABD-91BE-9228898406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8725760"/>
        <c:axId val="349512256"/>
      </c:barChart>
      <c:catAx>
        <c:axId val="348725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800" b="0"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endParaRPr lang="cs-CZ"/>
          </a:p>
        </c:txPr>
        <c:crossAx val="349512256"/>
        <c:crosses val="autoZero"/>
        <c:auto val="1"/>
        <c:lblAlgn val="ctr"/>
        <c:lblOffset val="100"/>
        <c:noMultiLvlLbl val="0"/>
      </c:catAx>
      <c:valAx>
        <c:axId val="349512256"/>
        <c:scaling>
          <c:orientation val="minMax"/>
          <c:max val="1"/>
        </c:scaling>
        <c:delete val="0"/>
        <c:axPos val="l"/>
        <c:numFmt formatCode="###0%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endParaRPr lang="cs-CZ"/>
          </a:p>
        </c:txPr>
        <c:crossAx val="34872576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46738618094721501"/>
          <c:y val="0.25661477428433876"/>
          <c:w val="0.31804799466725919"/>
          <c:h val="0.61847294745028325"/>
        </c:manualLayout>
      </c:layout>
      <c:overlay val="0"/>
      <c:txPr>
        <a:bodyPr/>
        <a:lstStyle/>
        <a:p>
          <a:pPr>
            <a:defRPr sz="900"/>
          </a:pPr>
          <a:endParaRPr lang="cs-CZ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dirty="0"/>
              <a:t>Kdy je dehydratace větší problém</a:t>
            </a:r>
            <a:endParaRPr lang="cs-CZ" sz="1050" baseline="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0.17829135437942792"/>
          <c:y val="1.7101400407951639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535672804031879"/>
          <c:y val="0.30616278688392706"/>
          <c:w val="0.43899465715930552"/>
          <c:h val="0.5379565219274713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V létě</c:v>
                </c:pt>
                <c:pt idx="1">
                  <c:v>V zimě</c:v>
                </c:pt>
                <c:pt idx="2">
                  <c:v>V létě i v zimě úplně stejně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0.5208651689126258</c:v>
                </c:pt>
                <c:pt idx="1">
                  <c:v>3.2310703632418336E-2</c:v>
                </c:pt>
                <c:pt idx="2">
                  <c:v>0.4468241274549562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7872837361505289"/>
          <c:y val="0.33402488085889276"/>
          <c:w val="0.29345148518851433"/>
          <c:h val="0.42626958533758347"/>
        </c:manualLayout>
      </c:layout>
      <c:overlay val="0"/>
      <c:txPr>
        <a:bodyPr/>
        <a:lstStyle/>
        <a:p>
          <a:pPr>
            <a:defRPr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dirty="0"/>
              <a:t>Zda dělají něco pro prevenci dehydratace</a:t>
            </a:r>
            <a:endParaRPr lang="cs-CZ" sz="1050" dirty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cs-CZ" sz="1050" dirty="0"/>
          </a:p>
        </c:rich>
      </c:tx>
      <c:layout>
        <c:manualLayout>
          <c:xMode val="edge"/>
          <c:yMode val="edge"/>
          <c:x val="2.876804538057863E-2"/>
          <c:y val="3.233437025515683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260270138899118"/>
          <c:y val="0.22888934952116163"/>
          <c:w val="0.38227288471215615"/>
          <c:h val="0.698711946201608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List1!$B$2</c:f>
              <c:numCache>
                <c:formatCode>###0.0%</c:formatCode>
                <c:ptCount val="1"/>
                <c:pt idx="0">
                  <c:v>0.26894363311616409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D9-406A-845C-FFB0C5958C9D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List1!$C$2</c:f>
              <c:numCache>
                <c:formatCode>###0.0%</c:formatCode>
                <c:ptCount val="1"/>
                <c:pt idx="0">
                  <c:v>0.49314530570421861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5D9-406A-845C-FFB0C5958C9D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Ani ano, ani ne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List1!$D$2</c:f>
              <c:numCache>
                <c:formatCode>###0.0%</c:formatCode>
                <c:ptCount val="1"/>
                <c:pt idx="0">
                  <c:v>0.13930316425349787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23-4E5D-A496-35C59356D1D0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FFCCCC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List1!$E$2</c:f>
              <c:numCache>
                <c:formatCode>###0.0%</c:formatCode>
                <c:ptCount val="1"/>
                <c:pt idx="0">
                  <c:v>8.5698561607559037E-2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423-4E5D-A496-35C59356D1D0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List1!$F$2</c:f>
              <c:numCache>
                <c:formatCode>###0.0%</c:formatCode>
                <c:ptCount val="1"/>
                <c:pt idx="0">
                  <c:v>1.2909335318560493E-2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557-4956-B76B-F71641A368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9574144"/>
        <c:axId val="349515712"/>
      </c:barChart>
      <c:catAx>
        <c:axId val="349574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800" b="0"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endParaRPr lang="cs-CZ"/>
          </a:p>
        </c:txPr>
        <c:crossAx val="349515712"/>
        <c:crosses val="autoZero"/>
        <c:auto val="1"/>
        <c:lblAlgn val="ctr"/>
        <c:lblOffset val="100"/>
        <c:noMultiLvlLbl val="0"/>
      </c:catAx>
      <c:valAx>
        <c:axId val="349515712"/>
        <c:scaling>
          <c:orientation val="minMax"/>
          <c:max val="1"/>
        </c:scaling>
        <c:delete val="0"/>
        <c:axPos val="l"/>
        <c:numFmt formatCode="###0%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endParaRPr lang="cs-CZ"/>
          </a:p>
        </c:txPr>
        <c:crossAx val="349574144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46738618094721501"/>
          <c:y val="0.25661477428433876"/>
          <c:w val="0.31804799466725919"/>
          <c:h val="0.61847294745028325"/>
        </c:manualLayout>
      </c:layout>
      <c:overlay val="0"/>
      <c:txPr>
        <a:bodyPr/>
        <a:lstStyle/>
        <a:p>
          <a:pPr>
            <a:defRPr sz="900"/>
          </a:pPr>
          <a:endParaRPr lang="cs-CZ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Velikost místa bydliště</a:t>
            </a:r>
          </a:p>
        </c:rich>
      </c:tx>
      <c:layout>
        <c:manualLayout>
          <c:xMode val="edge"/>
          <c:yMode val="edge"/>
          <c:x val="0.27488044257708744"/>
          <c:y val="3.020497722475280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7440502971288751E-2"/>
          <c:y val="0.27053565863955498"/>
          <c:w val="0.92702783585538362"/>
          <c:h val="0.459446240390634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Do 4 999 obyvatel</c:v>
                </c:pt>
                <c:pt idx="1">
                  <c:v>5000 - 19 999 obyvatel</c:v>
                </c:pt>
                <c:pt idx="2">
                  <c:v>20 000 - 99 999 obyvatel</c:v>
                </c:pt>
                <c:pt idx="3">
                  <c:v>100 000 a více obyvatel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0.37345772623910617</c:v>
                </c:pt>
                <c:pt idx="1">
                  <c:v>0.18632427357488276</c:v>
                </c:pt>
                <c:pt idx="2">
                  <c:v>0.20496861388705023</c:v>
                </c:pt>
                <c:pt idx="3">
                  <c:v>0.23524938629896094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9C-4136-9EEB-5657EC841D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478464"/>
        <c:axId val="210250560"/>
      </c:barChart>
      <c:catAx>
        <c:axId val="212478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210250560"/>
        <c:crosses val="autoZero"/>
        <c:auto val="1"/>
        <c:lblAlgn val="ctr"/>
        <c:lblOffset val="100"/>
        <c:noMultiLvlLbl val="0"/>
      </c:catAx>
      <c:valAx>
        <c:axId val="210250560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212478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Co dělají pro prevenci dehydratace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900" b="0" i="1" baseline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Jen ti, kteří pro prevenci něco dělají</a:t>
            </a:r>
            <a:endParaRPr lang="cs-CZ" sz="9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2812243952060882"/>
          <c:y val="5.710484291784164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64798008554605047"/>
          <c:y val="0.19013043071315708"/>
          <c:w val="0.27485834907232531"/>
          <c:h val="0.7672917871044823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Sloupec3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Piji pravidelně (v průběhu celého dne)</c:v>
                </c:pt>
                <c:pt idx="1">
                  <c:v>Příjem tekutin přizpůsobuji fyzické aktivitě</c:v>
                </c:pt>
                <c:pt idx="2">
                  <c:v>Příjem tekutin přizpůsobuji roční době/počasí</c:v>
                </c:pt>
                <c:pt idx="3">
                  <c:v>S tekutinami doplňuji i minerální látky</c:v>
                </c:pt>
                <c:pt idx="4">
                  <c:v>Piji dostatečné množství tekutin (nikdy nepociťuji žízeň)</c:v>
                </c:pt>
                <c:pt idx="5">
                  <c:v>Jiná odpověď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0.63892483670441524</c:v>
                </c:pt>
                <c:pt idx="1">
                  <c:v>0.5974483572653384</c:v>
                </c:pt>
                <c:pt idx="2">
                  <c:v>0.39891460794184364</c:v>
                </c:pt>
                <c:pt idx="3">
                  <c:v>0.3271083954936429</c:v>
                </c:pt>
                <c:pt idx="4">
                  <c:v>0.3103334502957843</c:v>
                </c:pt>
                <c:pt idx="5">
                  <c:v>5.0829422898409707E-3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49576192"/>
        <c:axId val="349518592"/>
      </c:barChart>
      <c:catAx>
        <c:axId val="3495761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349518592"/>
        <c:crosses val="autoZero"/>
        <c:auto val="1"/>
        <c:lblAlgn val="ctr"/>
        <c:lblOffset val="100"/>
        <c:noMultiLvlLbl val="0"/>
      </c:catAx>
      <c:valAx>
        <c:axId val="34951859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34957619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Co je přiměje udělat něco pro prevenci dehydratace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900" b="0" i="1" baseline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Jen ti, kteří pro prevenci něco dělají nárazově</a:t>
            </a:r>
            <a:endParaRPr lang="cs-CZ" sz="9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2812243952060882"/>
          <c:y val="5.710484291784164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3774927785801574"/>
          <c:y val="0.19013043071315708"/>
          <c:w val="0.34375260387734696"/>
          <c:h val="0.7672917871044823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Sloupec3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Když cítím projevy dehydratace</c:v>
                </c:pt>
                <c:pt idx="1">
                  <c:v>Jen tak, když mne to napadne</c:v>
                </c:pt>
                <c:pt idx="2">
                  <c:v>Když čtu/slyším o tomto problému</c:v>
                </c:pt>
                <c:pt idx="3">
                  <c:v>Jiná odpověď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0.76757391144696041</c:v>
                </c:pt>
                <c:pt idx="1">
                  <c:v>0.27484805047970801</c:v>
                </c:pt>
                <c:pt idx="2">
                  <c:v>8.9642624420440409E-2</c:v>
                </c:pt>
                <c:pt idx="3">
                  <c:v>3.3163199674703173E-2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50187520"/>
        <c:axId val="349516864"/>
      </c:barChart>
      <c:catAx>
        <c:axId val="3501875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349516864"/>
        <c:crosses val="autoZero"/>
        <c:auto val="1"/>
        <c:lblAlgn val="ctr"/>
        <c:lblOffset val="100"/>
        <c:noMultiLvlLbl val="0"/>
      </c:catAx>
      <c:valAx>
        <c:axId val="34951686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35018752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baseline="0" dirty="0"/>
              <a:t>Zda se věnují prevenci pravidelně nebo nárazově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900" b="0" i="1" baseline="0" dirty="0">
                <a:effectLst/>
                <a:latin typeface="+mn-lt"/>
              </a:rPr>
              <a:t>Jen ti, kteří pro prevenci něco dělají</a:t>
            </a:r>
            <a:endParaRPr lang="cs-CZ" sz="900" i="1" dirty="0">
              <a:effectLst/>
              <a:latin typeface="+mn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cs-CZ" sz="1050" baseline="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0.17829135437942792"/>
          <c:y val="1.7101400407951639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535672804031879"/>
          <c:y val="0.30616278688392706"/>
          <c:w val="0.43899465715930552"/>
          <c:h val="0.5379565219274713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Pravidelně</c:v>
                </c:pt>
                <c:pt idx="1">
                  <c:v>Nárazově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0.76763091447772636</c:v>
                </c:pt>
                <c:pt idx="1">
                  <c:v>0.23236908552227351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7872837361505289"/>
          <c:y val="0.33402488085889276"/>
          <c:w val="0.29345148518851433"/>
          <c:h val="0.42626958533758347"/>
        </c:manualLayout>
      </c:layout>
      <c:overlay val="0"/>
      <c:txPr>
        <a:bodyPr/>
        <a:lstStyle/>
        <a:p>
          <a:pPr>
            <a:defRPr sz="9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969185663944867"/>
          <c:y val="6.3976023250037414E-2"/>
          <c:w val="0.52705581994539052"/>
          <c:h val="0.8114222539646043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List1!$C$1</c:f>
              <c:strCache>
                <c:ptCount val="1"/>
                <c:pt idx="0">
                  <c:v>Určitě souhlasím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3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List1!$B$2:$B$6</c:f>
              <c:strCache>
                <c:ptCount val="5"/>
                <c:pt idx="0">
                  <c:v>Když na sobě zpozoruji příznak dehydratace, řeším ji.</c:v>
                </c:pt>
                <c:pt idx="1">
                  <c:v>Dodržuji pitný režim.</c:v>
                </c:pt>
                <c:pt idx="2">
                  <c:v>Hlídám si, jaké množství tekutin za den vypiji.</c:v>
                </c:pt>
                <c:pt idx="3">
                  <c:v>Při zvýšeném pocení doplňuji minerální látky.</c:v>
                </c:pt>
                <c:pt idx="4">
                  <c:v>Při zvýšeném pocení doplňuji sodík/sůl.</c:v>
                </c:pt>
              </c:strCache>
            </c:strRef>
          </c:cat>
          <c:val>
            <c:numRef>
              <c:f>List1!$C$2:$C$6</c:f>
              <c:numCache>
                <c:formatCode>###0.0%</c:formatCode>
                <c:ptCount val="5"/>
                <c:pt idx="0">
                  <c:v>0.5537726830856321</c:v>
                </c:pt>
                <c:pt idx="1">
                  <c:v>0.40086573014390026</c:v>
                </c:pt>
                <c:pt idx="2">
                  <c:v>0.23904195500777167</c:v>
                </c:pt>
                <c:pt idx="3">
                  <c:v>0.20708820238267855</c:v>
                </c:pt>
                <c:pt idx="4">
                  <c:v>8.5388170516497913E-2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54-4F15-AFD7-9F637BD798C5}"/>
            </c:ext>
          </c:extLst>
        </c:ser>
        <c:ser>
          <c:idx val="1"/>
          <c:order val="1"/>
          <c:tx>
            <c:strRef>
              <c:f>List1!$D$1</c:f>
              <c:strCache>
                <c:ptCount val="1"/>
                <c:pt idx="0">
                  <c:v>Spíše souhlasím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-1.5609130942186367E-3"/>
                  <c:y val="5.049943945622205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954-4F15-AFD7-9F637BD798C5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954-4F15-AFD7-9F637BD798C5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rgbClr val="4D4D4D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List1!$B$2:$B$6</c:f>
              <c:strCache>
                <c:ptCount val="5"/>
                <c:pt idx="0">
                  <c:v>Když na sobě zpozoruji příznak dehydratace, řeším ji.</c:v>
                </c:pt>
                <c:pt idx="1">
                  <c:v>Dodržuji pitný režim.</c:v>
                </c:pt>
                <c:pt idx="2">
                  <c:v>Hlídám si, jaké množství tekutin za den vypiji.</c:v>
                </c:pt>
                <c:pt idx="3">
                  <c:v>Při zvýšeném pocení doplňuji minerální látky.</c:v>
                </c:pt>
                <c:pt idx="4">
                  <c:v>Při zvýšeném pocení doplňuji sodík/sůl.</c:v>
                </c:pt>
              </c:strCache>
            </c:strRef>
          </c:cat>
          <c:val>
            <c:numRef>
              <c:f>List1!$D$2:$D$6</c:f>
              <c:numCache>
                <c:formatCode>###0.0%</c:formatCode>
                <c:ptCount val="5"/>
                <c:pt idx="0">
                  <c:v>0.32142427994859513</c:v>
                </c:pt>
                <c:pt idx="1">
                  <c:v>0.39990953731813195</c:v>
                </c:pt>
                <c:pt idx="2">
                  <c:v>0.34999030141813364</c:v>
                </c:pt>
                <c:pt idx="3">
                  <c:v>0.30459611941805848</c:v>
                </c:pt>
                <c:pt idx="4">
                  <c:v>0.21658031961985177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954-4F15-AFD7-9F637BD798C5}"/>
            </c:ext>
          </c:extLst>
        </c:ser>
        <c:ser>
          <c:idx val="2"/>
          <c:order val="2"/>
          <c:tx>
            <c:strRef>
              <c:f>List1!$E$1</c:f>
              <c:strCache>
                <c:ptCount val="1"/>
                <c:pt idx="0">
                  <c:v>Ani souhlasím, ani nesouhlasím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8.045320431456485E-3"/>
                  <c:y val="1.0099887891244407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954-4F15-AFD7-9F637BD798C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121580394705407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954-4F15-AFD7-9F637BD798C5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954-4F15-AFD7-9F637BD798C5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List1!$B$2:$B$6</c:f>
              <c:strCache>
                <c:ptCount val="5"/>
                <c:pt idx="0">
                  <c:v>Když na sobě zpozoruji příznak dehydratace, řeším ji.</c:v>
                </c:pt>
                <c:pt idx="1">
                  <c:v>Dodržuji pitný režim.</c:v>
                </c:pt>
                <c:pt idx="2">
                  <c:v>Hlídám si, jaké množství tekutin za den vypiji.</c:v>
                </c:pt>
                <c:pt idx="3">
                  <c:v>Při zvýšeném pocení doplňuji minerální látky.</c:v>
                </c:pt>
                <c:pt idx="4">
                  <c:v>Při zvýšeném pocení doplňuji sodík/sůl.</c:v>
                </c:pt>
              </c:strCache>
            </c:strRef>
          </c:cat>
          <c:val>
            <c:numRef>
              <c:f>List1!$E$2:$E$6</c:f>
              <c:numCache>
                <c:formatCode>###0.0%</c:formatCode>
                <c:ptCount val="5"/>
                <c:pt idx="0">
                  <c:v>7.8800827174194329E-2</c:v>
                </c:pt>
                <c:pt idx="1">
                  <c:v>0.12609889679373942</c:v>
                </c:pt>
                <c:pt idx="2">
                  <c:v>0.16379207021993938</c:v>
                </c:pt>
                <c:pt idx="3">
                  <c:v>0.20804152159747841</c:v>
                </c:pt>
                <c:pt idx="4">
                  <c:v>0.24807900932263827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954-4F15-AFD7-9F637BD798C5}"/>
            </c:ext>
          </c:extLst>
        </c:ser>
        <c:ser>
          <c:idx val="3"/>
          <c:order val="3"/>
          <c:tx>
            <c:strRef>
              <c:f>List1!$F$1</c:f>
              <c:strCache>
                <c:ptCount val="1"/>
                <c:pt idx="0">
                  <c:v>Spíše nesouhlasím</c:v>
                </c:pt>
              </c:strCache>
            </c:strRef>
          </c:tx>
          <c:spPr>
            <a:solidFill>
              <a:srgbClr val="FF9999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1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List1!$B$2:$B$6</c:f>
              <c:strCache>
                <c:ptCount val="5"/>
                <c:pt idx="0">
                  <c:v>Když na sobě zpozoruji příznak dehydratace, řeším ji.</c:v>
                </c:pt>
                <c:pt idx="1">
                  <c:v>Dodržuji pitný režim.</c:v>
                </c:pt>
                <c:pt idx="2">
                  <c:v>Hlídám si, jaké množství tekutin za den vypiji.</c:v>
                </c:pt>
                <c:pt idx="3">
                  <c:v>Při zvýšeném pocení doplňuji minerální látky.</c:v>
                </c:pt>
                <c:pt idx="4">
                  <c:v>Při zvýšeném pocení doplňuji sodík/sůl.</c:v>
                </c:pt>
              </c:strCache>
            </c:strRef>
          </c:cat>
          <c:val>
            <c:numRef>
              <c:f>List1!$F$2:$F$6</c:f>
              <c:numCache>
                <c:formatCode>###0.0%</c:formatCode>
                <c:ptCount val="5"/>
                <c:pt idx="0">
                  <c:v>1.5752925428827974E-2</c:v>
                </c:pt>
                <c:pt idx="1">
                  <c:v>4.8592266450234851E-2</c:v>
                </c:pt>
                <c:pt idx="2">
                  <c:v>0.1583782426798693</c:v>
                </c:pt>
                <c:pt idx="3">
                  <c:v>0.15685349150450545</c:v>
                </c:pt>
                <c:pt idx="4">
                  <c:v>0.25206073968699944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954-4F15-AFD7-9F637BD798C5}"/>
            </c:ext>
          </c:extLst>
        </c:ser>
        <c:ser>
          <c:idx val="4"/>
          <c:order val="4"/>
          <c:tx>
            <c:strRef>
              <c:f>List1!$G$1</c:f>
              <c:strCache>
                <c:ptCount val="1"/>
                <c:pt idx="0">
                  <c:v>Rozhodně nesouhlasím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7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List1!$B$2:$B$6</c:f>
              <c:strCache>
                <c:ptCount val="5"/>
                <c:pt idx="0">
                  <c:v>Když na sobě zpozoruji příznak dehydratace, řeším ji.</c:v>
                </c:pt>
                <c:pt idx="1">
                  <c:v>Dodržuji pitný režim.</c:v>
                </c:pt>
                <c:pt idx="2">
                  <c:v>Hlídám si, jaké množství tekutin za den vypiji.</c:v>
                </c:pt>
                <c:pt idx="3">
                  <c:v>Při zvýšeném pocení doplňuji minerální látky.</c:v>
                </c:pt>
                <c:pt idx="4">
                  <c:v>Při zvýšeném pocení doplňuji sodík/sůl.</c:v>
                </c:pt>
              </c:strCache>
            </c:strRef>
          </c:cat>
          <c:val>
            <c:numRef>
              <c:f>List1!$G$2:$G$6</c:f>
              <c:numCache>
                <c:formatCode>###0.0%</c:formatCode>
                <c:ptCount val="5"/>
                <c:pt idx="0">
                  <c:v>3.4260083690180036E-3</c:v>
                </c:pt>
                <c:pt idx="1">
                  <c:v>2.2487777776033804E-2</c:v>
                </c:pt>
                <c:pt idx="2">
                  <c:v>7.8528034908459665E-2</c:v>
                </c:pt>
                <c:pt idx="3">
                  <c:v>8.2203779372976044E-2</c:v>
                </c:pt>
                <c:pt idx="4">
                  <c:v>0.1377352217093647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14E-4D82-8249-3B563A363F48}"/>
            </c:ext>
          </c:extLst>
        </c:ser>
        <c:ser>
          <c:idx val="5"/>
          <c:order val="5"/>
          <c:tx>
            <c:strRef>
              <c:f>List1!$H$1</c:f>
              <c:strCache>
                <c:ptCount val="1"/>
                <c:pt idx="0">
                  <c:v>Nevím, nedokážu posoudit</c:v>
                </c:pt>
              </c:strCache>
            </c:strRef>
          </c:tx>
          <c:spPr>
            <a:solidFill>
              <a:srgbClr val="6699FF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7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List1!$B$2:$B$6</c:f>
              <c:strCache>
                <c:ptCount val="5"/>
                <c:pt idx="0">
                  <c:v>Když na sobě zpozoruji příznak dehydratace, řeším ji.</c:v>
                </c:pt>
                <c:pt idx="1">
                  <c:v>Dodržuji pitný režim.</c:v>
                </c:pt>
                <c:pt idx="2">
                  <c:v>Hlídám si, jaké množství tekutin za den vypiji.</c:v>
                </c:pt>
                <c:pt idx="3">
                  <c:v>Při zvýšeném pocení doplňuji minerální látky.</c:v>
                </c:pt>
                <c:pt idx="4">
                  <c:v>Při zvýšeném pocení doplňuji sodík/sůl.</c:v>
                </c:pt>
              </c:strCache>
            </c:strRef>
          </c:cat>
          <c:val>
            <c:numRef>
              <c:f>List1!$H$2:$H$6</c:f>
              <c:numCache>
                <c:formatCode>###0.0%</c:formatCode>
                <c:ptCount val="5"/>
                <c:pt idx="0">
                  <c:v>2.6823275993732534E-2</c:v>
                </c:pt>
                <c:pt idx="1">
                  <c:v>2.0457915179600624E-3</c:v>
                </c:pt>
                <c:pt idx="2">
                  <c:v>1.026939576582645E-2</c:v>
                </c:pt>
                <c:pt idx="3">
                  <c:v>4.1216885724303071E-2</c:v>
                </c:pt>
                <c:pt idx="4">
                  <c:v>6.0156539144647983E-2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14E-4D82-8249-3B563A363F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349971968"/>
        <c:axId val="349518016"/>
      </c:barChart>
      <c:catAx>
        <c:axId val="34997196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349518016"/>
        <c:crosses val="autoZero"/>
        <c:auto val="1"/>
        <c:lblAlgn val="ctr"/>
        <c:lblOffset val="100"/>
        <c:noMultiLvlLbl val="0"/>
      </c:catAx>
      <c:valAx>
        <c:axId val="34951801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349971968"/>
        <c:crosses val="max"/>
        <c:crossBetween val="between"/>
        <c:majorUnit val="0.1"/>
      </c:valAx>
      <c:spPr>
        <a:solidFill>
          <a:schemeClr val="bg1"/>
        </a:solidFill>
      </c:spPr>
    </c:plotArea>
    <c:legend>
      <c:legendPos val="b"/>
      <c:layout>
        <c:manualLayout>
          <c:xMode val="edge"/>
          <c:yMode val="edge"/>
          <c:x val="3.1536720340207339E-2"/>
          <c:y val="0.88332872274855978"/>
          <c:w val="0.94891150571850369"/>
          <c:h val="8.6709267324487069E-2"/>
        </c:manualLayout>
      </c:layout>
      <c:overlay val="0"/>
      <c:spPr>
        <a:solidFill>
          <a:schemeClr val="bg1"/>
        </a:solidFill>
        <a:ln>
          <a:noFill/>
        </a:ln>
      </c:spPr>
      <c:txPr>
        <a:bodyPr/>
        <a:lstStyle/>
        <a:p>
          <a:pPr>
            <a:defRPr sz="800" b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Vzdělání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43889984446172625"/>
          <c:h val="0.773675876261237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Základní a nižší</c:v>
                </c:pt>
                <c:pt idx="1">
                  <c:v>Středoškolské bez maturity / vyučen</c:v>
                </c:pt>
                <c:pt idx="2">
                  <c:v>Středoškolské s maturitou </c:v>
                </c:pt>
                <c:pt idx="3">
                  <c:v>Vysokoškolské nebo vyšší odborné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4.8188560915047841E-2</c:v>
                </c:pt>
                <c:pt idx="1">
                  <c:v>0.32626919555364386</c:v>
                </c:pt>
                <c:pt idx="2">
                  <c:v>0.37178674228459996</c:v>
                </c:pt>
                <c:pt idx="3">
                  <c:v>0.2537555012467087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B5-4D3B-89E6-AD1FA5B7BC8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477440"/>
        <c:axId val="210252864"/>
      </c:barChart>
      <c:catAx>
        <c:axId val="21247744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210252864"/>
        <c:crosses val="autoZero"/>
        <c:auto val="1"/>
        <c:lblAlgn val="ctr"/>
        <c:lblOffset val="100"/>
        <c:noMultiLvlLbl val="0"/>
      </c:catAx>
      <c:valAx>
        <c:axId val="210252864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212477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Region bydliště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3"/>
          <c:y val="0.3056954735568248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BDE296">
                  <a:lumMod val="60000"/>
                  <a:lumOff val="40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ED-4829-B965-95357A964BF9}"/>
              </c:ext>
            </c:extLst>
          </c:dPt>
          <c:dPt>
            <c:idx val="2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ED-4829-B965-95357A964BF9}"/>
              </c:ext>
            </c:extLst>
          </c:dPt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Praha</c:v>
                </c:pt>
                <c:pt idx="1">
                  <c:v>Čechy (bez Prahy)</c:v>
                </c:pt>
                <c:pt idx="2">
                  <c:v>Morava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0.11536991686629712</c:v>
                </c:pt>
                <c:pt idx="1">
                  <c:v>0.53550033538714104</c:v>
                </c:pt>
                <c:pt idx="2">
                  <c:v>0.34912974774656225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0ED-4829-B965-95357A964B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3.7735849056604008E-2"/>
          <c:y val="0.91287047640469443"/>
          <c:w val="0.94339622641509702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Zaměstnání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3459577408065771"/>
          <c:h val="0.773675876261237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Zaměstnanec</c:v>
                </c:pt>
                <c:pt idx="1">
                  <c:v>Podnikatel</c:v>
                </c:pt>
                <c:pt idx="2">
                  <c:v>Nepracující důchodce</c:v>
                </c:pt>
                <c:pt idx="3">
                  <c:v>Student</c:v>
                </c:pt>
                <c:pt idx="4">
                  <c:v>V domácnosti, na mateřské, na rodičovské</c:v>
                </c:pt>
                <c:pt idx="5">
                  <c:v>Nezaměstnaný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0.64158296712700325</c:v>
                </c:pt>
                <c:pt idx="1">
                  <c:v>7.3510320541187626E-2</c:v>
                </c:pt>
                <c:pt idx="2">
                  <c:v>5.2563221496865105E-2</c:v>
                </c:pt>
                <c:pt idx="3">
                  <c:v>7.5700081424504365E-2</c:v>
                </c:pt>
                <c:pt idx="4">
                  <c:v>0.11535106485278429</c:v>
                </c:pt>
                <c:pt idx="5">
                  <c:v>2.1685069705654935E-2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B5-4D3B-89E6-AD1FA5B7BC8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1602432"/>
        <c:axId val="210254592"/>
      </c:barChart>
      <c:catAx>
        <c:axId val="21160243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210254592"/>
        <c:crosses val="autoZero"/>
        <c:auto val="1"/>
        <c:lblAlgn val="ctr"/>
        <c:lblOffset val="100"/>
        <c:noMultiLvlLbl val="0"/>
      </c:catAx>
      <c:valAx>
        <c:axId val="210254592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211602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7440586311665851E-2"/>
          <c:y val="0.33562117235345584"/>
          <c:w val="0.92702783585538362"/>
          <c:h val="0.445920275590551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18-35</c:v>
                </c:pt>
                <c:pt idx="1">
                  <c:v>36-55</c:v>
                </c:pt>
                <c:pt idx="2">
                  <c:v>56 a více let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0.36932645675057868</c:v>
                </c:pt>
                <c:pt idx="1">
                  <c:v>0.42689723041117927</c:v>
                </c:pt>
                <c:pt idx="2">
                  <c:v>0.2037763128382413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5B-411F-9536-7E2AD1364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1600384"/>
        <c:axId val="210251136"/>
      </c:barChart>
      <c:catAx>
        <c:axId val="211600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210251136"/>
        <c:crosses val="autoZero"/>
        <c:auto val="1"/>
        <c:lblAlgn val="ctr"/>
        <c:lblOffset val="100"/>
        <c:noMultiLvlLbl val="0"/>
      </c:catAx>
      <c:valAx>
        <c:axId val="210251136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211600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Velikost místa bydliště</a:t>
            </a:r>
          </a:p>
        </c:rich>
      </c:tx>
      <c:layout>
        <c:manualLayout>
          <c:xMode val="edge"/>
          <c:yMode val="edge"/>
          <c:x val="0.27488044257708744"/>
          <c:y val="3.020497722475280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7440502971288751E-2"/>
          <c:y val="0.27053565863955498"/>
          <c:w val="0.92702783585538362"/>
          <c:h val="0.459446240390634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Do 4 999 obyvatel</c:v>
                </c:pt>
                <c:pt idx="1">
                  <c:v>5000 - 19 999 obyvatel</c:v>
                </c:pt>
                <c:pt idx="2">
                  <c:v>20 000 - 99 999 obyvatel</c:v>
                </c:pt>
                <c:pt idx="3">
                  <c:v>100 000 a více obyvatel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0.38857902270488276</c:v>
                </c:pt>
                <c:pt idx="1">
                  <c:v>0.19169425865241657</c:v>
                </c:pt>
                <c:pt idx="2">
                  <c:v>0.18975333502528494</c:v>
                </c:pt>
                <c:pt idx="3">
                  <c:v>0.22997338361741537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9C-4136-9EEB-5657EC841D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1803648"/>
        <c:axId val="168415168"/>
      </c:barChart>
      <c:catAx>
        <c:axId val="211803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68415168"/>
        <c:crosses val="autoZero"/>
        <c:auto val="1"/>
        <c:lblAlgn val="ctr"/>
        <c:lblOffset val="100"/>
        <c:noMultiLvlLbl val="0"/>
      </c:catAx>
      <c:valAx>
        <c:axId val="168415168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211803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Vzdělání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43889984446172625"/>
          <c:h val="0.773675876261237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Základní a nižší</c:v>
                </c:pt>
                <c:pt idx="1">
                  <c:v>Středoškolské bez maturity / vyučen</c:v>
                </c:pt>
                <c:pt idx="2">
                  <c:v>Středoškolské s maturitou </c:v>
                </c:pt>
                <c:pt idx="3">
                  <c:v>Vysokoškolské nebo vyšší odborné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4.2580501515179503E-2</c:v>
                </c:pt>
                <c:pt idx="1">
                  <c:v>0.32283690037825946</c:v>
                </c:pt>
                <c:pt idx="2">
                  <c:v>0.35540858672583903</c:v>
                </c:pt>
                <c:pt idx="3">
                  <c:v>0.27917401138072151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B5-4D3B-89E6-AD1FA5B7BC8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1600896"/>
        <c:axId val="168416896"/>
      </c:barChart>
      <c:catAx>
        <c:axId val="21160089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168416896"/>
        <c:crosses val="autoZero"/>
        <c:auto val="1"/>
        <c:lblAlgn val="ctr"/>
        <c:lblOffset val="100"/>
        <c:noMultiLvlLbl val="0"/>
      </c:catAx>
      <c:valAx>
        <c:axId val="168416896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2116008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52B5D401-AC88-404D-831C-2EB2B4A421F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6EF5915F-3B21-42C9-8BC6-14F39586C90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6529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ECAC3CE6-10D7-4ECA-9EE6-CB165BC4D7C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5" rIns="91413" bIns="45705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28897"/>
            <a:ext cx="7942580" cy="3058954"/>
          </a:xfrm>
          <a:prstGeom prst="rect">
            <a:avLst/>
          </a:prstGeom>
        </p:spPr>
        <p:txBody>
          <a:bodyPr vert="horz" lIns="91413" tIns="45705" rIns="91413" bIns="45705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A7349DA9-BD81-423A-A0BE-E4DCEA2E9DD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57455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0772076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389767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806944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0039375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266154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330390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469443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953747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940296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91075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65208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87728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749352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wmf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FAA9F5FA-7977-49C2-92F0-E2663F3D13EB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9"/>
          <p:cNvGrpSpPr/>
          <p:nvPr userDrawn="1"/>
        </p:nvGrpSpPr>
        <p:grpSpPr>
          <a:xfrm>
            <a:off x="1214414" y="2786059"/>
            <a:ext cx="6715171" cy="1285884"/>
            <a:chOff x="358499" y="281647"/>
            <a:chExt cx="8421166" cy="592935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1" name="Zaoblený obdélník 20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6922274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  <a:ln>
            <a:noFill/>
          </a:ln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pic>
        <p:nvPicPr>
          <p:cNvPr id="24" name="Obrázek 2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grpSp>
        <p:nvGrpSpPr>
          <p:cNvPr id="39" name="Skupina 3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2" name="Obdélník 4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3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5" name="Obdélník 44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8" name="Obdélník 47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9" name="Obdélník 48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0" name="Obdélník 49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60" name="Obdélník 59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61" name="Zástupný symbol pro text 38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7" name="Obrázek 2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DĚLOVACÍ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779F4EFA-3619-4900-A375-D148A9F9A6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grpSp>
          <p:nvGrpSpPr>
            <p:cNvPr id="48" name="Skupina 47"/>
            <p:cNvGrpSpPr/>
            <p:nvPr userDrawn="1"/>
          </p:nvGrpSpPr>
          <p:grpSpPr>
            <a:xfrm>
              <a:off x="1" y="6357982"/>
              <a:ext cx="9144000" cy="428604"/>
              <a:chOff x="1" y="6357982"/>
              <a:chExt cx="9144000" cy="4286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51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61" name="Obdélník 60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2" name="Obdélník 61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3" name="Obdélník 62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4" name="Obdélník 63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5" name="Obdélník 64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6" name="Obdélník 65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7" name="Obdélník 66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8" name="Obdélník 67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</p:grpSp>
        <p:pic>
          <p:nvPicPr>
            <p:cNvPr id="49" name="Obrázek 48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956376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6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1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BF1BE794-195A-4F58-9C4B-E8A39F0570D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400" b="1" cap="none" spc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sp>
        <p:nvSpPr>
          <p:cNvPr id="23" name="Zástupný symbol pro obrázek 24"/>
          <p:cNvSpPr>
            <a:spLocks noGrp="1"/>
          </p:cNvSpPr>
          <p:nvPr>
            <p:ph type="pic" sz="quarter" idx="13" hasCustomPrompt="1"/>
          </p:nvPr>
        </p:nvSpPr>
        <p:spPr>
          <a:xfrm>
            <a:off x="3462339" y="928688"/>
            <a:ext cx="2214569" cy="5000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None/>
              <a:defRPr sz="1100">
                <a:solidFill>
                  <a:schemeClr val="tx1">
                    <a:lumMod val="60000"/>
                    <a:lumOff val="40000"/>
                  </a:schemeClr>
                </a:solidFill>
                <a:latin typeface="Verdana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rgbClr val="4E4E4E">
                    <a:lumMod val="60000"/>
                    <a:lumOff val="40000"/>
                  </a:srgbClr>
                </a:solidFill>
                <a:effectLst/>
                <a:uLnTx/>
                <a:uFillTx/>
              </a:rPr>
              <a:t>vložte logo klienta</a:t>
            </a:r>
          </a:p>
        </p:txBody>
      </p:sp>
      <p:grpSp>
        <p:nvGrpSpPr>
          <p:cNvPr id="20" name="Skupina 19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22" name="Obdélník 2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24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27" name="Obdélník 26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8" name="Obdélník 27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9" name="Obdélník 28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0" name="Obdélník 29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1" name="Obdélník 30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2" name="Obdélník 31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3" name="Obdélník 32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4" name="Obdélník 33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5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6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Obrázek 3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7685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2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1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0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9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8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67BB4789-35F1-4D5E-90B1-01D99ACE57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8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17685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29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grpSp>
        <p:nvGrpSpPr>
          <p:cNvPr id="45" name="Skupina 4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7" name="Obdélník 4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2" name="Obdélník 5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58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0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Obrázek 30" descr="research.wmf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7082" y="428616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6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3400" y="16288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525963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7" name="Zástupný symbol pro text 36"/>
          <p:cNvSpPr>
            <a:spLocks noGrp="1"/>
          </p:cNvSpPr>
          <p:nvPr>
            <p:ph type="body" sz="quarter" idx="14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9" name="Obdélník 48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50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2" name="Obdélník 51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8" name="Obdélník 57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9" name="Obdélník 58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9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Obrázek 29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AD0AD14A-52E4-452C-A3EC-797B6A61A77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9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1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2" name="Zástupný symbol pro obsah 3"/>
          <p:cNvSpPr>
            <a:spLocks noGrp="1"/>
          </p:cNvSpPr>
          <p:nvPr>
            <p:ph sz="half" idx="14"/>
          </p:nvPr>
        </p:nvSpPr>
        <p:spPr>
          <a:xfrm>
            <a:off x="4648200" y="3937324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35" name="Skupina 3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7" name="Obdélník 3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0" name="Obdélník 3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2" name="Obdélník 4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3" name="Obdélník 4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4" name="Obdélník 4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5" name="Obdélník 4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8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Obrázek 48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bsah +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84800" y="1600200"/>
            <a:ext cx="4928400" cy="4525963"/>
          </a:xfrm>
        </p:spPr>
        <p:txBody>
          <a:bodyPr/>
          <a:lstStyle>
            <a:lvl1pPr>
              <a:buFontTx/>
              <a:buBlip>
                <a:blip r:embed="rId3"/>
              </a:buBlip>
              <a:defRPr lang="cs-CZ" sz="12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>
              <a:buFontTx/>
              <a:buBlip>
                <a:blip r:embed="rId4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5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90E0613-6F99-4D1D-A840-429A0C6B6FA7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Zástupný symbol pro obrázek 23"/>
          <p:cNvSpPr>
            <a:spLocks noGrp="1"/>
          </p:cNvSpPr>
          <p:nvPr>
            <p:ph type="pic" sz="quarter" idx="13"/>
          </p:nvPr>
        </p:nvSpPr>
        <p:spPr>
          <a:xfrm>
            <a:off x="5929200" y="1602000"/>
            <a:ext cx="2430000" cy="4525200"/>
          </a:xfrm>
        </p:spPr>
        <p:txBody>
          <a:bodyPr/>
          <a:lstStyle/>
          <a:p>
            <a:r>
              <a:rPr lang="cs-CZ"/>
              <a:t>Klepnutím na ikonu přidáte obrázek.</a:t>
            </a:r>
            <a:endParaRPr lang="cs-CZ" dirty="0"/>
          </a:p>
        </p:txBody>
      </p:sp>
      <p:sp>
        <p:nvSpPr>
          <p:cNvPr id="30" name="Zástupný symbol pro text 30"/>
          <p:cNvSpPr>
            <a:spLocks noGrp="1"/>
          </p:cNvSpPr>
          <p:nvPr>
            <p:ph type="body" sz="quarter" idx="14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26" name="Skupina 25"/>
          <p:cNvGrpSpPr/>
          <p:nvPr userDrawn="1"/>
        </p:nvGrpSpPr>
        <p:grpSpPr>
          <a:xfrm>
            <a:off x="1" y="6286520"/>
            <a:ext cx="9144000" cy="517348"/>
            <a:chOff x="1" y="6286520"/>
            <a:chExt cx="9144000" cy="517348"/>
          </a:xfrm>
        </p:grpSpPr>
        <p:grpSp>
          <p:nvGrpSpPr>
            <p:cNvPr id="29" name="Skupina 28"/>
            <p:cNvGrpSpPr/>
            <p:nvPr userDrawn="1"/>
          </p:nvGrpSpPr>
          <p:grpSpPr>
            <a:xfrm>
              <a:off x="1" y="6286520"/>
              <a:ext cx="9144000" cy="517348"/>
              <a:chOff x="1" y="6286520"/>
              <a:chExt cx="9144000" cy="517348"/>
            </a:xfrm>
          </p:grpSpPr>
          <p:sp>
            <p:nvSpPr>
              <p:cNvPr id="35" name="Obdélník 34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36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38" name="Obdélník 37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39" name="Obdélník 38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0" name="Obdélník 39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1" name="Obdélník 40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2" name="Obdélník 41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3" name="Obdélník 42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4" name="Obdélník 43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5" name="Obdélník 44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  <p:pic>
            <p:nvPicPr>
              <p:cNvPr id="37" name="Obrázek 7" descr="twitter ALI profilovka"/>
              <p:cNvPicPr>
                <a:picLocks noChangeAspect="1" noChangeArrowheads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6925" r="3169" b="20270"/>
              <a:stretch/>
            </p:blipFill>
            <p:spPr bwMode="auto">
              <a:xfrm>
                <a:off x="8028384" y="6286520"/>
                <a:ext cx="1115616" cy="5173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31" name="Obrázek 30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020272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46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RESEARCH_Zadní strana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délník 19"/>
          <p:cNvSpPr/>
          <p:nvPr userDrawn="1"/>
        </p:nvSpPr>
        <p:spPr>
          <a:xfrm>
            <a:off x="0" y="0"/>
            <a:ext cx="9144000" cy="6286520"/>
          </a:xfrm>
          <a:prstGeom prst="rect">
            <a:avLst/>
          </a:prstGeom>
          <a:gradFill flip="none" rotWithShape="1">
            <a:gsLst>
              <a:gs pos="0">
                <a:srgbClr val="77AD1C">
                  <a:shade val="30000"/>
                  <a:satMod val="115000"/>
                </a:srgbClr>
              </a:gs>
              <a:gs pos="50000">
                <a:srgbClr val="77AD1C">
                  <a:shade val="67500"/>
                  <a:satMod val="115000"/>
                </a:srgbClr>
              </a:gs>
              <a:gs pos="100000">
                <a:srgbClr val="77AD1C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sp>
        <p:nvSpPr>
          <p:cNvPr id="21" name="Obdélník 20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6" name="Skupina 1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12" name="Obdélník 11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4" name="Obdélník 1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6" name="Obdélník 1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7" name="Obdélník 16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8" name="Obdélník 17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9" name="Obdélník 18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467894DC-3377-4869-AE9D-5609C945635D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3ED72DB-90F1-4573-830B-ECB5752A4DE0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1"/>
          <p:cNvSpPr txBox="1">
            <a:spLocks/>
          </p:cNvSpPr>
          <p:nvPr userDrawn="1"/>
        </p:nvSpPr>
        <p:spPr>
          <a:xfrm>
            <a:off x="457200" y="4500578"/>
            <a:ext cx="8229600" cy="1285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yriad Pro" pitchFamily="34" charset="0"/>
                <a:ea typeface="+mj-ea"/>
                <a:cs typeface="Tahom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Verdana" pitchFamily="34" charset="0"/>
              <a:ea typeface="+mj-ea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MÉDEA RESEARCH, k.s.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Mikuleckého 1311/8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147 00 Praha 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Tel.: +420 241 004 500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www.medea.cz</a:t>
            </a:r>
          </a:p>
        </p:txBody>
      </p:sp>
      <p:pic>
        <p:nvPicPr>
          <p:cNvPr id="23" name="Obrázek 22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43200" y="3857628"/>
            <a:ext cx="1857600" cy="503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none" spc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24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6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9701E3FF-FCDF-4742-A7AF-BC86ECEEDFD9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grpSp>
        <p:nvGrpSpPr>
          <p:cNvPr id="29" name="Skupina 2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1" name="Obdélník 30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2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34" name="Obdélník 33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5" name="Obdélník 34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6" name="Obdélník 35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7" name="Obdélník 36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8" name="Obdélník 37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9" name="Obdélník 38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0" name="Obdélník 39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2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43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Obrázek 43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03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7A557-FE65-4BDA-835E-47AE98C51EE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4" r:id="rId2"/>
    <p:sldLayoutId id="2147483721" r:id="rId3"/>
    <p:sldLayoutId id="2147483722" r:id="rId4"/>
    <p:sldLayoutId id="2147483735" r:id="rId5"/>
    <p:sldLayoutId id="2147483730" r:id="rId6"/>
    <p:sldLayoutId id="2147483731" r:id="rId7"/>
    <p:sldLayoutId id="2147483733" r:id="rId8"/>
    <p:sldLayoutId id="2147483736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3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3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6.jpeg"/><Relationship Id="rId7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chart" Target="../charts/chart8.xml"/><Relationship Id="rId7" Type="http://schemas.openxmlformats.org/officeDocument/2006/relationships/chart" Target="../charts/chart11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chart" Target="../charts/chart10.xml"/><Relationship Id="rId4" Type="http://schemas.openxmlformats.org/officeDocument/2006/relationships/chart" Target="../charts/chart9.xml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DEHYDRATACE ORGANISMU</a:t>
            </a:r>
            <a:r>
              <a:rPr lang="cs-CZ" dirty="0">
                <a:solidFill>
                  <a:srgbClr val="4E4E4E"/>
                </a:solidFill>
              </a:rPr>
              <a:t/>
            </a:r>
            <a:br>
              <a:rPr lang="cs-CZ" dirty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zpráva </a:t>
            </a:r>
            <a:r>
              <a:rPr lang="cs-CZ" sz="2000" dirty="0">
                <a:solidFill>
                  <a:srgbClr val="4E4E4E"/>
                </a:solidFill>
              </a:rPr>
              <a:t>z </a:t>
            </a:r>
            <a:r>
              <a:rPr lang="cs-CZ" sz="2000" dirty="0" smtClean="0">
                <a:solidFill>
                  <a:srgbClr val="4E4E4E"/>
                </a:solidFill>
              </a:rPr>
              <a:t>průzkumu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5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ZÁVAŽNOST POSLEDNÍHO PŘÍPADU DEHYDRATACE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632848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78 % lidí, kteří někdy trpěli dehydratací, označilo jejich poslední případ dehydratace za lehký, za těžký ho označila pouze 4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%.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2833710572"/>
              </p:ext>
            </p:extLst>
          </p:nvPr>
        </p:nvGraphicFramePr>
        <p:xfrm>
          <a:off x="843176" y="2141334"/>
          <a:ext cx="3960440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773435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215</a:t>
            </a:r>
          </a:p>
        </p:txBody>
      </p:sp>
      <p:sp>
        <p:nvSpPr>
          <p:cNvPr id="14" name="Zaoblený obdélníkový bublinový popisek 13"/>
          <p:cNvSpPr/>
          <p:nvPr/>
        </p:nvSpPr>
        <p:spPr>
          <a:xfrm>
            <a:off x="5750178" y="3161048"/>
            <a:ext cx="2016224" cy="1636104"/>
          </a:xfrm>
          <a:prstGeom prst="wedgeRoundRectCallout">
            <a:avLst>
              <a:gd name="adj1" fmla="val -97232"/>
              <a:gd name="adj2" fmla="val 13599"/>
              <a:gd name="adj3" fmla="val 16667"/>
            </a:avLst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Lidé, kteří uvedli, že neví, co by měli organismu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případě dehydratace dodat, významně častěji označovali míru svojí poslední dehydratace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těžkou (17 %)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srovnání s lidmi,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kteří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uvedli, že ví,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organismu dodat.</a:t>
            </a:r>
          </a:p>
        </p:txBody>
      </p:sp>
    </p:spTree>
    <p:extLst>
      <p:ext uri="{BB962C8B-B14F-4D97-AF65-F5344CB8AC3E}">
        <p14:creationId xmlns:p14="http://schemas.microsoft.com/office/powerpoint/2010/main" val="52869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PŘÍZNAKY A PŘÍČINY POSLEDNÍHO PŘÍPADU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DEHYDRATACE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3" y="1183571"/>
            <a:ext cx="7927747" cy="662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55 % lidí, kteří trpěli dehydratací, identifikovalo tento problém podle bolestí hlavy. Dalším často zmiňovaným indikátorem byla malátnost, točení hlavy či žízeň. Za jednoznačně nejčastější příčinu dehydratace byl označován nedostatek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tekutin.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618060711"/>
              </p:ext>
            </p:extLst>
          </p:nvPr>
        </p:nvGraphicFramePr>
        <p:xfrm>
          <a:off x="3888725" y="1912611"/>
          <a:ext cx="4608512" cy="454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ovéPole 17"/>
          <p:cNvSpPr txBox="1"/>
          <p:nvPr/>
        </p:nvSpPr>
        <p:spPr>
          <a:xfrm>
            <a:off x="768960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215</a:t>
            </a: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3304573083"/>
              </p:ext>
            </p:extLst>
          </p:nvPr>
        </p:nvGraphicFramePr>
        <p:xfrm>
          <a:off x="152400" y="1909787"/>
          <a:ext cx="4608512" cy="454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4954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TĚLESNÉ PROBLÉMY PŘI POSLEDNÍM PŘÍPADU DEHYDRATACE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Při posledním případu dehydratace lidé nejčastěji pociťovali žízeň či bolest hlavy,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migrénu.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759054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215</a:t>
            </a: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2203686143"/>
              </p:ext>
            </p:extLst>
          </p:nvPr>
        </p:nvGraphicFramePr>
        <p:xfrm>
          <a:off x="-292" y="1751626"/>
          <a:ext cx="6723856" cy="454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Zaoblený obdélníkový bublinový popisek 10"/>
          <p:cNvSpPr/>
          <p:nvPr/>
        </p:nvSpPr>
        <p:spPr>
          <a:xfrm>
            <a:off x="6156176" y="3044488"/>
            <a:ext cx="2235726" cy="2040696"/>
          </a:xfrm>
          <a:prstGeom prst="wedgeRoundRectCallout">
            <a:avLst>
              <a:gd name="adj1" fmla="val -83429"/>
              <a:gd name="adj2" fmla="val -54217"/>
              <a:gd name="adj3" fmla="val 16667"/>
            </a:avLst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Bolestí hlavy </a:t>
            </a: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či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migrénou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významně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častěji trpěly ženy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87 %) a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lidé do 55 let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(83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%).</a:t>
            </a:r>
            <a:endParaRPr lang="cs-CZ" sz="900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sz="900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Mladí lidé do 35 let častěji zmiňovali, </a:t>
            </a: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že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nebyli schopni polykat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(17 %) </a:t>
            </a: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že měli potíže </a:t>
            </a: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mluvením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(18 %)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srovnání se staršími lidmi.</a:t>
            </a:r>
          </a:p>
        </p:txBody>
      </p:sp>
    </p:spTree>
    <p:extLst>
      <p:ext uri="{BB962C8B-B14F-4D97-AF65-F5344CB8AC3E}">
        <p14:creationId xmlns:p14="http://schemas.microsoft.com/office/powerpoint/2010/main" val="395893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TĚLESNÉ PROBLÉMY SPOJENÉ S DEHYDRATACÍ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7318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Lidé, kteří nemají osobní zkušenost s dehydratací organismu, se nejčastěji domnívají, že může způsobovat bolest hlavy, migrénu či pocit žízně. Se závažným stavem bezvědomí si dehydrataci spojuje bezmála polovina lidí, kteří nemají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dehydratací osobní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zkušenost.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241568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294</a:t>
            </a: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2246401731"/>
              </p:ext>
            </p:extLst>
          </p:nvPr>
        </p:nvGraphicFramePr>
        <p:xfrm>
          <a:off x="-4079" y="1998186"/>
          <a:ext cx="6723856" cy="454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8832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PITNÝ REŽIM V LÉTĚ A V ZIMĚ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632848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Tři čtvrtiny populace uvedly, že se jejich pitný režim v létě liší od zimního. Nejčastěji se liší v tom, že lidé pijí více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nápojů.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1008237418"/>
              </p:ext>
            </p:extLst>
          </p:nvPr>
        </p:nvGraphicFramePr>
        <p:xfrm>
          <a:off x="5176593" y="2192864"/>
          <a:ext cx="3239910" cy="3015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3054101369"/>
              </p:ext>
            </p:extLst>
          </p:nvPr>
        </p:nvGraphicFramePr>
        <p:xfrm>
          <a:off x="286291" y="2192865"/>
          <a:ext cx="3744416" cy="3303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Šipka doprava 15"/>
          <p:cNvSpPr/>
          <p:nvPr/>
        </p:nvSpPr>
        <p:spPr>
          <a:xfrm>
            <a:off x="4283968" y="3933056"/>
            <a:ext cx="319705" cy="16456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768960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509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6300192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388</a:t>
            </a:r>
          </a:p>
        </p:txBody>
      </p:sp>
    </p:spTree>
    <p:extLst>
      <p:ext uri="{BB962C8B-B14F-4D97-AF65-F5344CB8AC3E}">
        <p14:creationId xmlns:p14="http://schemas.microsoft.com/office/powerpoint/2010/main" val="5384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NÁPOJE KONZUMOVANÉ POUZE V LÉTĚ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632848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pouze v létě Lidé nejčastěji pijí studené, chlazené nápoje a pivo, a to klasické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i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nealkoholické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451098188"/>
              </p:ext>
            </p:extLst>
          </p:nvPr>
        </p:nvGraphicFramePr>
        <p:xfrm>
          <a:off x="712432" y="1862618"/>
          <a:ext cx="4221477" cy="4266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ovéPole 13"/>
          <p:cNvSpPr txBox="1"/>
          <p:nvPr/>
        </p:nvSpPr>
        <p:spPr>
          <a:xfrm>
            <a:off x="768102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90</a:t>
            </a:r>
          </a:p>
        </p:txBody>
      </p:sp>
      <p:sp>
        <p:nvSpPr>
          <p:cNvPr id="16" name="Zaoblený obdélníkový bublinový popisek 15"/>
          <p:cNvSpPr/>
          <p:nvPr/>
        </p:nvSpPr>
        <p:spPr>
          <a:xfrm>
            <a:off x="4866866" y="2912684"/>
            <a:ext cx="2146572" cy="843150"/>
          </a:xfrm>
          <a:prstGeom prst="wedgeRoundRectCallout">
            <a:avLst>
              <a:gd name="adj1" fmla="val -78470"/>
              <a:gd name="adj2" fmla="val -36137"/>
              <a:gd name="adj3" fmla="val 16667"/>
            </a:avLst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sz="900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Starší lidé nad 55 let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významně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častěji pijí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pouze v létě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pivo, minerální vody a obecně vodu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 srovnání s mladšími lidmi.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sz="900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39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ZÁVAŽNOST DEHYDRATACE OBECNĚ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A </a:t>
            </a:r>
            <a:r>
              <a:rPr lang="cs-CZ" sz="2000" dirty="0">
                <a:solidFill>
                  <a:srgbClr val="4E4E4E"/>
                </a:solidFill>
              </a:rPr>
              <a:t>PODLE ROČNÍHO OBDOBÍ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48883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Naprostá většina populace považuje dehydrataci za závažný problém pro lidi. 52 % populace se domnívá, že dehydratace je větší problém v létě než v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zimě.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4" name="Graf 13"/>
          <p:cNvGraphicFramePr/>
          <p:nvPr>
            <p:extLst>
              <p:ext uri="{D42A27DB-BD31-4B8C-83A1-F6EECF244321}">
                <p14:modId xmlns:p14="http://schemas.microsoft.com/office/powerpoint/2010/main" val="4260365303"/>
              </p:ext>
            </p:extLst>
          </p:nvPr>
        </p:nvGraphicFramePr>
        <p:xfrm>
          <a:off x="827584" y="1700808"/>
          <a:ext cx="489654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Zaoblený obdélník 3"/>
          <p:cNvSpPr/>
          <p:nvPr/>
        </p:nvSpPr>
        <p:spPr>
          <a:xfrm>
            <a:off x="1619672" y="3034775"/>
            <a:ext cx="1300788" cy="2664000"/>
          </a:xfrm>
          <a:prstGeom prst="roundRect">
            <a:avLst/>
          </a:prstGeom>
          <a:noFill/>
          <a:ln w="285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 rot="16200000">
            <a:off x="1334152" y="4154078"/>
            <a:ext cx="865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b="1" dirty="0">
                <a:solidFill>
                  <a:schemeClr val="accent2">
                    <a:lumMod val="50000"/>
                  </a:schemeClr>
                </a:solidFill>
              </a:rPr>
              <a:t>89 %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768960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509</a:t>
            </a: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1346972201"/>
              </p:ext>
            </p:extLst>
          </p:nvPr>
        </p:nvGraphicFramePr>
        <p:xfrm>
          <a:off x="4788024" y="1830560"/>
          <a:ext cx="3744416" cy="3303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Zaoblený obdélníkový bublinový popisek 16"/>
          <p:cNvSpPr/>
          <p:nvPr/>
        </p:nvSpPr>
        <p:spPr>
          <a:xfrm>
            <a:off x="5512748" y="4966489"/>
            <a:ext cx="2736304" cy="985303"/>
          </a:xfrm>
          <a:prstGeom prst="wedgeRoundRectCallout">
            <a:avLst>
              <a:gd name="adj1" fmla="val 12453"/>
              <a:gd name="adj2" fmla="val -77303"/>
              <a:gd name="adj3" fmla="val 16667"/>
            </a:avLst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sz="900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Mladí lidé do 35 let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významně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častěji domnívají, že dehydratace je větší problém v létě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(62 %).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Lidé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nad 35 let naopak častěji uváděli, že dehydratace je stejně závažný problém v létě i v zimě.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sz="900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27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PREVENCE DEHYDRATACE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632848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Tři čtvrtiny populace se věnují prevenci dehydratace, nejčastěji tím, že pijí pravidelně v průběhu celého dne. Třetina lidí, kteří se věnují prevenci, zmínila, že s tekutinami doplňuje i minerální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látky.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4" name="Graf 13"/>
          <p:cNvGraphicFramePr/>
          <p:nvPr>
            <p:extLst>
              <p:ext uri="{D42A27DB-BD31-4B8C-83A1-F6EECF244321}">
                <p14:modId xmlns:p14="http://schemas.microsoft.com/office/powerpoint/2010/main" val="367992164"/>
              </p:ext>
            </p:extLst>
          </p:nvPr>
        </p:nvGraphicFramePr>
        <p:xfrm>
          <a:off x="827584" y="1844824"/>
          <a:ext cx="489654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Zaoblený obdélník 3"/>
          <p:cNvSpPr/>
          <p:nvPr/>
        </p:nvSpPr>
        <p:spPr>
          <a:xfrm>
            <a:off x="1619672" y="3547634"/>
            <a:ext cx="1300788" cy="2304000"/>
          </a:xfrm>
          <a:prstGeom prst="roundRect">
            <a:avLst/>
          </a:prstGeom>
          <a:noFill/>
          <a:ln w="285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 rot="16200000">
            <a:off x="1334152" y="4803187"/>
            <a:ext cx="865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b="1" dirty="0">
                <a:solidFill>
                  <a:schemeClr val="accent2">
                    <a:lumMod val="50000"/>
                  </a:schemeClr>
                </a:solidFill>
              </a:rPr>
              <a:t>76 %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783382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509</a:t>
            </a:r>
          </a:p>
        </p:txBody>
      </p:sp>
      <p:graphicFrame>
        <p:nvGraphicFramePr>
          <p:cNvPr id="11" name="Graf 10"/>
          <p:cNvGraphicFramePr/>
          <p:nvPr>
            <p:extLst>
              <p:ext uri="{D42A27DB-BD31-4B8C-83A1-F6EECF244321}">
                <p14:modId xmlns:p14="http://schemas.microsoft.com/office/powerpoint/2010/main" val="3706173720"/>
              </p:ext>
            </p:extLst>
          </p:nvPr>
        </p:nvGraphicFramePr>
        <p:xfrm>
          <a:off x="4427984" y="1958573"/>
          <a:ext cx="4608512" cy="3948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6300192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388</a:t>
            </a:r>
          </a:p>
        </p:txBody>
      </p:sp>
      <p:sp>
        <p:nvSpPr>
          <p:cNvPr id="20" name="Šipka doprava 19"/>
          <p:cNvSpPr/>
          <p:nvPr/>
        </p:nvSpPr>
        <p:spPr>
          <a:xfrm>
            <a:off x="4625760" y="5013176"/>
            <a:ext cx="306280" cy="143498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083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CHARAKTER PREVENCE DEHYDRATACE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632848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Bezmála čtvrtina populace, která se věnuje dehydrataci, se jí věnuje pouze nárazově. Prevenci se nejčastěji věnují, až když na sobě cítí projevy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dehydratace.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768960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388</a:t>
            </a:r>
          </a:p>
        </p:txBody>
      </p:sp>
      <p:graphicFrame>
        <p:nvGraphicFramePr>
          <p:cNvPr id="11" name="Graf 10"/>
          <p:cNvGraphicFramePr/>
          <p:nvPr>
            <p:extLst>
              <p:ext uri="{D42A27DB-BD31-4B8C-83A1-F6EECF244321}">
                <p14:modId xmlns:p14="http://schemas.microsoft.com/office/powerpoint/2010/main" val="3769606007"/>
              </p:ext>
            </p:extLst>
          </p:nvPr>
        </p:nvGraphicFramePr>
        <p:xfrm>
          <a:off x="4330872" y="1976597"/>
          <a:ext cx="4608512" cy="3948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6300192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90</a:t>
            </a: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322745192"/>
              </p:ext>
            </p:extLst>
          </p:nvPr>
        </p:nvGraphicFramePr>
        <p:xfrm>
          <a:off x="347700" y="1985046"/>
          <a:ext cx="3744416" cy="3303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Šipka doprava 17"/>
          <p:cNvSpPr/>
          <p:nvPr/>
        </p:nvSpPr>
        <p:spPr>
          <a:xfrm>
            <a:off x="4283968" y="4058667"/>
            <a:ext cx="360040" cy="160815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29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POSTOJE K DEHYDRATACI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632848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87 % populace uvedlo, že když na sobě zpozorují příznak dehydratace,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tak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ji řeší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Při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zvýšeném pocení doplňuje minerální látky polovina populace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a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sodík doplňuje 30 % obyvatel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ČR.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4" name="Graf 13"/>
          <p:cNvGraphicFramePr/>
          <p:nvPr>
            <p:extLst>
              <p:ext uri="{D42A27DB-BD31-4B8C-83A1-F6EECF244321}">
                <p14:modId xmlns:p14="http://schemas.microsoft.com/office/powerpoint/2010/main" val="683971751"/>
              </p:ext>
            </p:extLst>
          </p:nvPr>
        </p:nvGraphicFramePr>
        <p:xfrm>
          <a:off x="236130" y="1842901"/>
          <a:ext cx="8119519" cy="4073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ovéPole 19"/>
          <p:cNvSpPr txBox="1"/>
          <p:nvPr/>
        </p:nvSpPr>
        <p:spPr>
          <a:xfrm>
            <a:off x="768960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509</a:t>
            </a:r>
          </a:p>
        </p:txBody>
      </p:sp>
    </p:spTree>
    <p:extLst>
      <p:ext uri="{BB962C8B-B14F-4D97-AF65-F5344CB8AC3E}">
        <p14:creationId xmlns:p14="http://schemas.microsoft.com/office/powerpoint/2010/main" val="52993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6311" y="1349394"/>
            <a:ext cx="7429552" cy="4671994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Východisko: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Společnost Médea </a:t>
            </a:r>
            <a:r>
              <a:rPr lang="cs-CZ" dirty="0" err="1" smtClean="0">
                <a:solidFill>
                  <a:schemeClr val="tx1"/>
                </a:solidFill>
              </a:rPr>
              <a:t>Research</a:t>
            </a:r>
            <a:r>
              <a:rPr lang="cs-CZ" dirty="0" smtClean="0">
                <a:solidFill>
                  <a:schemeClr val="tx1"/>
                </a:solidFill>
              </a:rPr>
              <a:t> realizovala pro </a:t>
            </a:r>
            <a:r>
              <a:rPr lang="cs-CZ" dirty="0" err="1" smtClean="0">
                <a:solidFill>
                  <a:schemeClr val="tx1"/>
                </a:solidFill>
              </a:rPr>
              <a:t>AquaLife</a:t>
            </a:r>
            <a:r>
              <a:rPr lang="cs-CZ" dirty="0" smtClean="0">
                <a:solidFill>
                  <a:schemeClr val="tx1"/>
                </a:solidFill>
              </a:rPr>
              <a:t> Institute kvantitativní </a:t>
            </a:r>
            <a:r>
              <a:rPr lang="cs-CZ" dirty="0">
                <a:solidFill>
                  <a:schemeClr val="tx1"/>
                </a:solidFill>
              </a:rPr>
              <a:t>výzkum, </a:t>
            </a: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jehož </a:t>
            </a:r>
            <a:r>
              <a:rPr lang="cs-CZ" dirty="0">
                <a:solidFill>
                  <a:schemeClr val="tx1"/>
                </a:solidFill>
              </a:rPr>
              <a:t>cílem bylo zjistit a zmapovat znalosti, zkušenosti a postoje široké veřejnosti týkající se dehydratace </a:t>
            </a:r>
            <a:r>
              <a:rPr lang="cs-CZ" dirty="0" smtClean="0">
                <a:solidFill>
                  <a:schemeClr val="tx1"/>
                </a:solidFill>
              </a:rPr>
              <a:t>organismu</a:t>
            </a:r>
            <a:r>
              <a:rPr lang="cs-CZ" dirty="0">
                <a:solidFill>
                  <a:schemeClr val="tx1"/>
                </a:solidFill>
              </a:rPr>
              <a:t>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Konkrétně se výzkum zabýval tím, jaké jsou podle lidí příznaky dehydratace, </a:t>
            </a: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jestli </a:t>
            </a:r>
            <a:r>
              <a:rPr lang="cs-CZ" dirty="0">
                <a:solidFill>
                  <a:schemeClr val="tx1"/>
                </a:solidFill>
              </a:rPr>
              <a:t>jí někdy trpěli a podle čeho to poznali, jestli se věnují prevenci a jak vnímají riziko dehydratace v létě a v zimě.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Sběr </a:t>
            </a:r>
            <a:r>
              <a:rPr lang="cs-CZ" sz="1200" b="1" dirty="0">
                <a:solidFill>
                  <a:srgbClr val="4E4E4E"/>
                </a:solidFill>
              </a:rPr>
              <a:t>dat: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15. - 24. 10. 2019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rgbClr val="000000"/>
                </a:solidFill>
              </a:rPr>
              <a:t>Sběr dat probíhal formou online dotazování za pomoci respondenty samostatně vyplněného online dotazníku (metoda CAWI – </a:t>
            </a:r>
            <a:r>
              <a:rPr lang="cs-CZ" dirty="0" err="1">
                <a:solidFill>
                  <a:srgbClr val="000000"/>
                </a:solidFill>
              </a:rPr>
              <a:t>Computer</a:t>
            </a:r>
            <a:r>
              <a:rPr lang="cs-CZ" dirty="0">
                <a:solidFill>
                  <a:srgbClr val="000000"/>
                </a:solidFill>
              </a:rPr>
              <a:t> </a:t>
            </a:r>
            <a:r>
              <a:rPr lang="cs-CZ" dirty="0" err="1">
                <a:solidFill>
                  <a:srgbClr val="000000"/>
                </a:solidFill>
              </a:rPr>
              <a:t>Assisted</a:t>
            </a:r>
            <a:r>
              <a:rPr lang="cs-CZ" dirty="0">
                <a:solidFill>
                  <a:srgbClr val="000000"/>
                </a:solidFill>
              </a:rPr>
              <a:t> Web </a:t>
            </a:r>
            <a:r>
              <a:rPr lang="cs-CZ" dirty="0" err="1">
                <a:solidFill>
                  <a:srgbClr val="000000"/>
                </a:solidFill>
              </a:rPr>
              <a:t>Interviewing</a:t>
            </a:r>
            <a:r>
              <a:rPr lang="cs-CZ" dirty="0">
                <a:solidFill>
                  <a:srgbClr val="000000"/>
                </a:solidFill>
              </a:rPr>
              <a:t>).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rgbClr val="000000"/>
                </a:solidFill>
              </a:rPr>
              <a:t>Dotazování bylo provedeno prostřednictvím online panelu respondentů společnosti MÉDEA RESEARCH</a:t>
            </a:r>
            <a:r>
              <a:rPr lang="cs-CZ" dirty="0">
                <a:solidFill>
                  <a:schemeClr val="tx1"/>
                </a:solidFill>
              </a:rPr>
              <a:t>.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>
                <a:solidFill>
                  <a:srgbClr val="4E4E4E"/>
                </a:solidFill>
              </a:rPr>
              <a:t>Vzorek respondentů: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rgbClr val="000000"/>
                </a:solidFill>
              </a:rPr>
              <a:t>Cílová skupina: Online populace 18+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rgbClr val="000000"/>
                </a:solidFill>
              </a:rPr>
              <a:t>509 respondentů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rgbClr val="000000"/>
                </a:solidFill>
              </a:rPr>
              <a:t>Vzorek byl vybrán kombinací náhodného a kvótního výběru a byl převážen tak, aby byl reprezentativní na online populaci ČR z hlediska pohlaví, věkových skupin (18 +), vzdělání, regionu a velikosti místa bydliště.</a:t>
            </a:r>
          </a:p>
          <a:p>
            <a:endParaRPr lang="cs-CZ" dirty="0">
              <a:solidFill>
                <a:srgbClr val="4E4E4E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4E4E4E"/>
                </a:solidFill>
              </a:rPr>
              <a:t>Metodika </a:t>
            </a:r>
            <a:endParaRPr lang="cs-CZ" dirty="0">
              <a:solidFill>
                <a:srgbClr val="4E4E4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DĚKUJEME ZA POZORNOST!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4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70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0"/>
            <a:ext cx="8218812" cy="468000"/>
          </a:xfrm>
        </p:spPr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základní </a:t>
            </a:r>
            <a:r>
              <a:rPr lang="cs-CZ" dirty="0" err="1">
                <a:solidFill>
                  <a:srgbClr val="4E4E4E"/>
                </a:solidFill>
              </a:rPr>
              <a:t>cs</a:t>
            </a:r>
            <a:r>
              <a:rPr lang="cs-CZ" dirty="0">
                <a:solidFill>
                  <a:srgbClr val="4E4E4E"/>
                </a:solidFill>
              </a:rPr>
              <a:t> výzkumu + demografie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2267744" y="1272826"/>
            <a:ext cx="6120680" cy="795340"/>
          </a:xfrm>
          <a:prstGeom prst="round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obsah 3"/>
          <p:cNvSpPr txBox="1">
            <a:spLocks/>
          </p:cNvSpPr>
          <p:nvPr/>
        </p:nvSpPr>
        <p:spPr>
          <a:xfrm>
            <a:off x="2339752" y="1340768"/>
            <a:ext cx="5832648" cy="864096"/>
          </a:xfrm>
          <a:prstGeom prst="rect">
            <a:avLst/>
          </a:prstGeom>
        </p:spPr>
        <p:txBody>
          <a:bodyPr vert="horz" lIns="91440" tIns="45720" rIns="91440" bIns="46800" rtlCol="0">
            <a:noAutofit/>
          </a:bodyPr>
          <a:lstStyle/>
          <a:p>
            <a:pPr marL="177800" lvl="0" indent="-177800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1050" noProof="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Základní </a:t>
            </a: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kumimoji="0" lang="cs-CZ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ílová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skupina:</a:t>
            </a:r>
            <a:r>
              <a:rPr kumimoji="0" lang="cs-CZ" sz="1050" b="0" i="0" u="none" strike="noStrike" kern="1200" cap="none" spc="0" normalizeH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cs-CZ" sz="1050" b="1" i="0" u="none" strike="noStrike" kern="1200" cap="none" spc="0" normalizeH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Online </a:t>
            </a:r>
            <a:r>
              <a:rPr lang="cs-CZ" sz="1050" b="1" noProof="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r>
              <a:rPr lang="cs-CZ" sz="1050" b="1" dirty="0" err="1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opulace</a:t>
            </a:r>
            <a:r>
              <a:rPr lang="cs-CZ" sz="1050" b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18+</a:t>
            </a:r>
          </a:p>
          <a:p>
            <a:pPr marL="17780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509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4E4E4E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" name="Obrázek 13" descr="7616476-velka-rozmanita-dav-lida-ha-lkovitou-postavia-ku-barevna-socia-lna-ma-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196752"/>
            <a:ext cx="1088132" cy="1088132"/>
          </a:xfrm>
          <a:prstGeom prst="rect">
            <a:avLst/>
          </a:prstGeom>
        </p:spPr>
      </p:pic>
      <p:graphicFrame>
        <p:nvGraphicFramePr>
          <p:cNvPr id="13" name="Zástupný symbol pro obsah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16084928"/>
              </p:ext>
            </p:extLst>
          </p:nvPr>
        </p:nvGraphicFramePr>
        <p:xfrm>
          <a:off x="457200" y="2272806"/>
          <a:ext cx="2242592" cy="182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9975425"/>
              </p:ext>
            </p:extLst>
          </p:nvPr>
        </p:nvGraphicFramePr>
        <p:xfrm>
          <a:off x="2843808" y="2265400"/>
          <a:ext cx="3312368" cy="1667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Zástupný symbol pro obsah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4926067"/>
              </p:ext>
            </p:extLst>
          </p:nvPr>
        </p:nvGraphicFramePr>
        <p:xfrm>
          <a:off x="2915816" y="4510356"/>
          <a:ext cx="3168352" cy="1652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9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8240931"/>
              </p:ext>
            </p:extLst>
          </p:nvPr>
        </p:nvGraphicFramePr>
        <p:xfrm>
          <a:off x="6330592" y="2264564"/>
          <a:ext cx="2880320" cy="2100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0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4440556"/>
              </p:ext>
            </p:extLst>
          </p:nvPr>
        </p:nvGraphicFramePr>
        <p:xfrm>
          <a:off x="457200" y="4501716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2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225326"/>
              </p:ext>
            </p:extLst>
          </p:nvPr>
        </p:nvGraphicFramePr>
        <p:xfrm>
          <a:off x="6330592" y="4228339"/>
          <a:ext cx="2880320" cy="2100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0"/>
            <a:ext cx="8218812" cy="468000"/>
          </a:xfrm>
        </p:spPr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Vedlejší </a:t>
            </a:r>
            <a:r>
              <a:rPr lang="cs-CZ" dirty="0" err="1">
                <a:solidFill>
                  <a:srgbClr val="4E4E4E"/>
                </a:solidFill>
              </a:rPr>
              <a:t>cs</a:t>
            </a:r>
            <a:r>
              <a:rPr lang="cs-CZ" dirty="0">
                <a:solidFill>
                  <a:srgbClr val="4E4E4E"/>
                </a:solidFill>
              </a:rPr>
              <a:t> výzkumu + demografie</a:t>
            </a:r>
          </a:p>
        </p:txBody>
      </p:sp>
      <p:graphicFrame>
        <p:nvGraphicFramePr>
          <p:cNvPr id="16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4989986"/>
              </p:ext>
            </p:extLst>
          </p:nvPr>
        </p:nvGraphicFramePr>
        <p:xfrm>
          <a:off x="2843808" y="2265400"/>
          <a:ext cx="3312368" cy="1667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Zástupný symbol pro obsah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762992"/>
              </p:ext>
            </p:extLst>
          </p:nvPr>
        </p:nvGraphicFramePr>
        <p:xfrm>
          <a:off x="2915816" y="4510356"/>
          <a:ext cx="3168352" cy="1652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8174506"/>
              </p:ext>
            </p:extLst>
          </p:nvPr>
        </p:nvGraphicFramePr>
        <p:xfrm>
          <a:off x="6330592" y="2264564"/>
          <a:ext cx="2880320" cy="2100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0584353"/>
              </p:ext>
            </p:extLst>
          </p:nvPr>
        </p:nvGraphicFramePr>
        <p:xfrm>
          <a:off x="6330592" y="4228339"/>
          <a:ext cx="2880320" cy="2100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Zaoblený obdélník 17"/>
          <p:cNvSpPr/>
          <p:nvPr/>
        </p:nvSpPr>
        <p:spPr>
          <a:xfrm>
            <a:off x="2267744" y="1272826"/>
            <a:ext cx="6120680" cy="795340"/>
          </a:xfrm>
          <a:prstGeom prst="round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Zástupný symbol pro obsah 3"/>
          <p:cNvSpPr txBox="1">
            <a:spLocks/>
          </p:cNvSpPr>
          <p:nvPr/>
        </p:nvSpPr>
        <p:spPr>
          <a:xfrm>
            <a:off x="2339752" y="1340768"/>
            <a:ext cx="5832648" cy="864096"/>
          </a:xfrm>
          <a:prstGeom prst="rect">
            <a:avLst/>
          </a:prstGeom>
        </p:spPr>
        <p:txBody>
          <a:bodyPr vert="horz" lIns="91440" tIns="45720" rIns="91440" bIns="46800" rtlCol="0">
            <a:noAutofit/>
          </a:bodyPr>
          <a:lstStyle/>
          <a:p>
            <a:pPr marL="177800" lvl="0" indent="-177800">
              <a:spcAft>
                <a:spcPts val="600"/>
              </a:spcAft>
              <a:buBlip>
                <a:blip r:embed="rId6"/>
              </a:buBlip>
              <a:defRPr/>
            </a:pPr>
            <a:r>
              <a:rPr lang="cs-CZ" sz="1050" noProof="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Vedlejší cílová skupina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kumimoji="0" lang="cs-CZ" sz="1050" b="0" i="0" u="none" strike="noStrike" kern="1200" cap="none" spc="0" normalizeH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cs-CZ" sz="1050" b="1" i="0" u="none" strike="noStrike" kern="1200" cap="none" spc="0" normalizeH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Lidé, kteří někdy v minulosti trpěli dehydratací</a:t>
            </a:r>
            <a:endParaRPr lang="cs-CZ" sz="1050" b="1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780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Blip>
                <a:blip r:embed="rId6"/>
              </a:buBlip>
              <a:tabLst/>
              <a:defRPr/>
            </a:pP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105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215</a:t>
            </a:r>
          </a:p>
          <a:p>
            <a:pPr marL="17780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Blip>
                <a:blip r:embed="rId6"/>
              </a:buBlip>
              <a:tabLst/>
              <a:defRPr/>
            </a:pPr>
            <a:r>
              <a:rPr lang="cs-CZ" sz="105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 populaci je 3,5 mil. osob 18+, které někdy v minulosti trpěly dehydratací</a:t>
            </a:r>
          </a:p>
          <a:p>
            <a:pPr marL="17780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Blip>
                <a:blip r:embed="rId6"/>
              </a:buBlip>
              <a:tabLst/>
              <a:defRPr/>
            </a:pPr>
            <a:endParaRPr lang="cs-CZ" sz="105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4E4E4E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24" name="Zástupný symbol pro obsah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63574669"/>
              </p:ext>
            </p:extLst>
          </p:nvPr>
        </p:nvGraphicFramePr>
        <p:xfrm>
          <a:off x="457200" y="2272806"/>
          <a:ext cx="2242592" cy="182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5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5391440"/>
              </p:ext>
            </p:extLst>
          </p:nvPr>
        </p:nvGraphicFramePr>
        <p:xfrm>
          <a:off x="457200" y="4501716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2052" name="Picture 4" descr="Image result for dehydration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4" t="9107" r="3093" b="7606"/>
          <a:stretch/>
        </p:blipFill>
        <p:spPr bwMode="auto">
          <a:xfrm>
            <a:off x="908477" y="1244659"/>
            <a:ext cx="828092" cy="828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920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CO JE DEHYDRATACE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Pod pojmem dehydratace si obyvatelé </a:t>
            </a:r>
            <a:r>
              <a:rPr lang="cs-CZ" sz="1200" cap="all" dirty="0" err="1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čr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 i lidé, kteří mají s dehydratací osobní zkušenost, nejčastěji představí nedostatek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tekutin.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252620638"/>
              </p:ext>
            </p:extLst>
          </p:nvPr>
        </p:nvGraphicFramePr>
        <p:xfrm>
          <a:off x="-785904" y="1798009"/>
          <a:ext cx="7763480" cy="4447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Zaoblený obdélníkový bublinový popisek 13"/>
          <p:cNvSpPr/>
          <p:nvPr/>
        </p:nvSpPr>
        <p:spPr>
          <a:xfrm>
            <a:off x="6228134" y="2780929"/>
            <a:ext cx="2163768" cy="2448272"/>
          </a:xfrm>
          <a:prstGeom prst="wedgeRoundRectCallout">
            <a:avLst>
              <a:gd name="adj1" fmla="val -77812"/>
              <a:gd name="adj2" fmla="val -26212"/>
              <a:gd name="adj3" fmla="val 16667"/>
            </a:avLst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Lidé, kteří mají osobní zkušenost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 dehydratací,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 srovnání s populací významně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častěji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pojmem dehydratace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představí malátnost, únavu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sz="900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Velmi závažné příznaky dehydratace jako je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ohrožení života, kolaps či poškození orgánů zmiňovali významně častěji lidé </a:t>
            </a: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vysokoškolským vzděláním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(13 %).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68960" y="6071542"/>
            <a:ext cx="106673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509 / 215</a:t>
            </a:r>
          </a:p>
        </p:txBody>
      </p:sp>
      <p:sp>
        <p:nvSpPr>
          <p:cNvPr id="2" name="Zaoblený obdélník 1"/>
          <p:cNvSpPr/>
          <p:nvPr/>
        </p:nvSpPr>
        <p:spPr>
          <a:xfrm>
            <a:off x="1052154" y="3331354"/>
            <a:ext cx="4320480" cy="341250"/>
          </a:xfrm>
          <a:prstGeom prst="roundRect">
            <a:avLst/>
          </a:prstGeom>
          <a:noFill/>
          <a:ln w="1905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19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af 10"/>
          <p:cNvGraphicFramePr/>
          <p:nvPr>
            <p:extLst>
              <p:ext uri="{D42A27DB-BD31-4B8C-83A1-F6EECF244321}">
                <p14:modId xmlns:p14="http://schemas.microsoft.com/office/powerpoint/2010/main" val="2710943027"/>
              </p:ext>
            </p:extLst>
          </p:nvPr>
        </p:nvGraphicFramePr>
        <p:xfrm>
          <a:off x="-324544" y="1687626"/>
          <a:ext cx="7763480" cy="4586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PROJEVY DEHYDRATACE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Obyvatelé ČR nejčastěji uváděli, že dehydratace se projevuje bolestí hlavy.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Dále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často zmiňovali malátnost, točení hlavy a slabost, celkovou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únavu.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4" name="Zaoblený obdélníkový bublinový popisek 13"/>
          <p:cNvSpPr/>
          <p:nvPr/>
        </p:nvSpPr>
        <p:spPr>
          <a:xfrm>
            <a:off x="6646849" y="2776277"/>
            <a:ext cx="1885591" cy="1948867"/>
          </a:xfrm>
          <a:prstGeom prst="wedgeRoundRectCallout">
            <a:avLst>
              <a:gd name="adj1" fmla="val -68295"/>
              <a:gd name="adj2" fmla="val -25944"/>
              <a:gd name="adj3" fmla="val 16667"/>
            </a:avLst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Lidé, kteří mají osobní zkušenost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 dehydratací, ve srovnání s populací významně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častěji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projev dehydratace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uváděli:</a:t>
            </a:r>
            <a:endParaRPr lang="en-US" sz="900" b="1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sz="900" b="1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bolesti hlavy</a:t>
            </a:r>
            <a:r>
              <a:rPr lang="en-US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cs-CZ" sz="900" b="1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Sucho v ústech, </a:t>
            </a: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krku, suché rty</a:t>
            </a:r>
            <a:r>
              <a:rPr lang="en-US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cs-CZ" sz="900" b="1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tmavou moč</a:t>
            </a:r>
            <a:r>
              <a:rPr lang="en-US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cs-CZ" sz="900" b="1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zácpu.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755576" y="6078488"/>
            <a:ext cx="106673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509 / 215</a:t>
            </a:r>
          </a:p>
        </p:txBody>
      </p:sp>
      <p:sp>
        <p:nvSpPr>
          <p:cNvPr id="16" name="Zaoblený obdélník 15"/>
          <p:cNvSpPr/>
          <p:nvPr/>
        </p:nvSpPr>
        <p:spPr>
          <a:xfrm>
            <a:off x="1835696" y="2480439"/>
            <a:ext cx="4320480" cy="165019"/>
          </a:xfrm>
          <a:prstGeom prst="roundRect">
            <a:avLst/>
          </a:prstGeom>
          <a:noFill/>
          <a:ln w="1905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Zaoblený obdélník 16"/>
          <p:cNvSpPr/>
          <p:nvPr/>
        </p:nvSpPr>
        <p:spPr>
          <a:xfrm>
            <a:off x="2627784" y="2032804"/>
            <a:ext cx="4320480" cy="165019"/>
          </a:xfrm>
          <a:prstGeom prst="roundRect">
            <a:avLst/>
          </a:prstGeom>
          <a:noFill/>
          <a:ln w="1905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Zaoblený obdélník 17"/>
          <p:cNvSpPr/>
          <p:nvPr/>
        </p:nvSpPr>
        <p:spPr>
          <a:xfrm>
            <a:off x="1876839" y="3066915"/>
            <a:ext cx="4320480" cy="165019"/>
          </a:xfrm>
          <a:prstGeom prst="roundRect">
            <a:avLst/>
          </a:prstGeom>
          <a:noFill/>
          <a:ln w="1905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Zaoblený obdélník 19"/>
          <p:cNvSpPr/>
          <p:nvPr/>
        </p:nvSpPr>
        <p:spPr>
          <a:xfrm>
            <a:off x="1835696" y="4070800"/>
            <a:ext cx="4320480" cy="165019"/>
          </a:xfrm>
          <a:prstGeom prst="roundRect">
            <a:avLst/>
          </a:prstGeom>
          <a:noFill/>
          <a:ln w="1905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00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af 10"/>
          <p:cNvGraphicFramePr/>
          <p:nvPr>
            <p:extLst>
              <p:ext uri="{D42A27DB-BD31-4B8C-83A1-F6EECF244321}">
                <p14:modId xmlns:p14="http://schemas.microsoft.com/office/powerpoint/2010/main" val="4001461545"/>
              </p:ext>
            </p:extLst>
          </p:nvPr>
        </p:nvGraphicFramePr>
        <p:xfrm>
          <a:off x="-684584" y="1705428"/>
          <a:ext cx="7763480" cy="4447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PRO KOHO JE DEHYDRATACE NEBEZPEČNĚJŠÍ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NEŽ </a:t>
            </a:r>
            <a:r>
              <a:rPr lang="cs-CZ" sz="2000" dirty="0">
                <a:solidFill>
                  <a:srgbClr val="4E4E4E"/>
                </a:solidFill>
              </a:rPr>
              <a:t>PRO POPULACI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Dehydratace organismu je podle populace nebezpečnější zejména pro starší lidi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a děti.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4" name="Zaoblený obdélníkový bublinový popisek 13"/>
          <p:cNvSpPr/>
          <p:nvPr/>
        </p:nvSpPr>
        <p:spPr>
          <a:xfrm>
            <a:off x="6300192" y="2523438"/>
            <a:ext cx="1968899" cy="2736304"/>
          </a:xfrm>
          <a:prstGeom prst="wedgeRoundRectCallout">
            <a:avLst>
              <a:gd name="adj1" fmla="val -62806"/>
              <a:gd name="adj2" fmla="val -23498"/>
              <a:gd name="adj3" fmla="val 16667"/>
            </a:avLst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Ženy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 srovnání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muži statisticky významně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častěji zmiňovaly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že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dehydratace je nebezpečnější zejména pro starší lidi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(64 %),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novorozence a malé děti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(28 %)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lidi, kteří žijí v teplých oblastech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(7 %).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sz="900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Muž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naopak významně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častěji zmiňovali těžce pracující </a:t>
            </a: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pracující v horku </a:t>
            </a: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900" b="1" dirty="0" smtClean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či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 slunci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(11 %).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89489" y="6078488"/>
            <a:ext cx="106673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509 / 215</a:t>
            </a:r>
          </a:p>
        </p:txBody>
      </p:sp>
    </p:spTree>
    <p:extLst>
      <p:ext uri="{BB962C8B-B14F-4D97-AF65-F5344CB8AC3E}">
        <p14:creationId xmlns:p14="http://schemas.microsoft.com/office/powerpoint/2010/main" val="263810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ZNALOST TOHO, CO MAJÍ ORGANISMU DODAT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V </a:t>
            </a:r>
            <a:r>
              <a:rPr lang="cs-CZ" sz="2000" dirty="0">
                <a:solidFill>
                  <a:srgbClr val="4E4E4E"/>
                </a:solidFill>
              </a:rPr>
              <a:t>PŘÍPADĚ DEHYDRATACE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632848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Lidé, Kteří řekli, že ví, co by měli organismu v případě dehydratace dodat, nejčastěji uváděli, že je potřeba dodat vodu či obecně tekutiny,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pití.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3869056025"/>
              </p:ext>
            </p:extLst>
          </p:nvPr>
        </p:nvGraphicFramePr>
        <p:xfrm>
          <a:off x="1115616" y="1760444"/>
          <a:ext cx="6552728" cy="4595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ovéPole 17"/>
          <p:cNvSpPr txBox="1"/>
          <p:nvPr/>
        </p:nvSpPr>
        <p:spPr>
          <a:xfrm>
            <a:off x="755576" y="6078488"/>
            <a:ext cx="1080120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404 / 183</a:t>
            </a:r>
          </a:p>
        </p:txBody>
      </p:sp>
    </p:spTree>
    <p:extLst>
      <p:ext uri="{BB962C8B-B14F-4D97-AF65-F5344CB8AC3E}">
        <p14:creationId xmlns:p14="http://schemas.microsoft.com/office/powerpoint/2010/main" val="393410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ZDA A JAK ČASTO LIDÉ TRPÍ DEHYDRATACÍ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632848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Alespoň někdy trpělo dehydratací 42 % populace. Třetina z nich trpí tímto problémem minimálně několikrát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ročně.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1667750232"/>
              </p:ext>
            </p:extLst>
          </p:nvPr>
        </p:nvGraphicFramePr>
        <p:xfrm>
          <a:off x="5076056" y="1982792"/>
          <a:ext cx="3610744" cy="397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294053488"/>
              </p:ext>
            </p:extLst>
          </p:nvPr>
        </p:nvGraphicFramePr>
        <p:xfrm>
          <a:off x="257966" y="1997386"/>
          <a:ext cx="3960440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Šipka doprava 15"/>
          <p:cNvSpPr/>
          <p:nvPr/>
        </p:nvSpPr>
        <p:spPr>
          <a:xfrm>
            <a:off x="4090226" y="3189452"/>
            <a:ext cx="479608" cy="245195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755576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509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6300192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215</a:t>
            </a:r>
          </a:p>
        </p:txBody>
      </p:sp>
    </p:spTree>
    <p:extLst>
      <p:ext uri="{BB962C8B-B14F-4D97-AF65-F5344CB8AC3E}">
        <p14:creationId xmlns:p14="http://schemas.microsoft.com/office/powerpoint/2010/main" val="155316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ávěrečná zpráva MAGNESIA AD-TRIX_140401">
  <a:themeElements>
    <a:clrScheme name="Stupně šedé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lex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Závěrečná zpráva MAGNESIA AD-TRIX_140401</Template>
  <TotalTime>23539</TotalTime>
  <Words>960</Words>
  <Application>Microsoft Office PowerPoint</Application>
  <PresentationFormat>Předvádění na obrazovce (4:3)</PresentationFormat>
  <Paragraphs>178</Paragraphs>
  <Slides>20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Závěrečná zpráva MAGNESIA AD-TRIX_140401</vt:lpstr>
      <vt:lpstr>DEHYDRATACE ORGANISMU zpráva z průzkumu</vt:lpstr>
      <vt:lpstr>Metodika </vt:lpstr>
      <vt:lpstr>základní cs výzkumu + demografie</vt:lpstr>
      <vt:lpstr>Vedlejší cs výzkumu + demografie</vt:lpstr>
      <vt:lpstr>CO JE DEHYDRATACE</vt:lpstr>
      <vt:lpstr>PROJEVY DEHYDRATACE</vt:lpstr>
      <vt:lpstr>PRO KOHO JE DEHYDRATACE NEBEZPEČNĚJŠÍ  NEŽ PRO POPULACI</vt:lpstr>
      <vt:lpstr>ZNALOST TOHO, CO MAJÍ ORGANISMU DODAT  V PŘÍPADĚ DEHYDRATACE</vt:lpstr>
      <vt:lpstr>ZDA A JAK ČASTO LIDÉ TRPÍ DEHYDRATACÍ</vt:lpstr>
      <vt:lpstr>ZÁVAŽNOST POSLEDNÍHO PŘÍPADU DEHYDRATACE</vt:lpstr>
      <vt:lpstr>PŘÍZNAKY A PŘÍČINY POSLEDNÍHO PŘÍPADU  DEHYDRATACE</vt:lpstr>
      <vt:lpstr>TĚLESNÉ PROBLÉMY PŘI POSLEDNÍM PŘÍPADU DEHYDRATACE</vt:lpstr>
      <vt:lpstr>TĚLESNÉ PROBLÉMY SPOJENÉ S DEHYDRATACÍ</vt:lpstr>
      <vt:lpstr>PITNÝ REŽIM V LÉTĚ A V ZIMĚ</vt:lpstr>
      <vt:lpstr>NÁPOJE KONZUMOVANÉ POUZE V LÉTĚ</vt:lpstr>
      <vt:lpstr>ZÁVAŽNOST DEHYDRATACE OBECNĚ  A PODLE ROČNÍHO OBDOBÍ</vt:lpstr>
      <vt:lpstr>PREVENCE DEHYDRATACE</vt:lpstr>
      <vt:lpstr>CHARAKTER PREVENCE DEHYDRATACE</vt:lpstr>
      <vt:lpstr>POSTOJE K DEHYDRATACI</vt:lpstr>
      <vt:lpstr>DĚKUJEME ZA POZORNOST!</vt:lpstr>
    </vt:vector>
  </TitlesOfParts>
  <Company>MÉDEA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průzkum dehydratace</dc:title>
  <dc:creator>pperlikova</dc:creator>
  <cp:lastModifiedBy>pperlikova</cp:lastModifiedBy>
  <cp:revision>4221</cp:revision>
  <cp:lastPrinted>2019-11-01T14:30:50Z</cp:lastPrinted>
  <dcterms:created xsi:type="dcterms:W3CDTF">2014-04-07T11:54:03Z</dcterms:created>
  <dcterms:modified xsi:type="dcterms:W3CDTF">2020-08-24T09:23:02Z</dcterms:modified>
</cp:coreProperties>
</file>