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charts/chart13.xml" ContentType="application/vnd.openxmlformats-officedocument.drawingml.chart+xml"/>
  <Override PartName="/ppt/theme/themeOverride11.xml" ContentType="application/vnd.openxmlformats-officedocument.themeOverride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theme/themeOverride12.xml" ContentType="application/vnd.openxmlformats-officedocument.themeOverrid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theme/themeOverride13.xml" ContentType="application/vnd.openxmlformats-officedocument.themeOverride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7.xml" ContentType="application/vnd.openxmlformats-officedocument.drawingml.chart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theme/themeOverride15.xml" ContentType="application/vnd.openxmlformats-officedocument.themeOverride+xml"/>
  <Override PartName="/ppt/charts/chart19.xml" ContentType="application/vnd.openxmlformats-officedocument.drawingml.chart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theme/themeOverride17.xml" ContentType="application/vnd.openxmlformats-officedocument.themeOverride+xml"/>
  <Override PartName="/ppt/notesSlides/notesSlide17.xml" ContentType="application/vnd.openxmlformats-officedocument.presentationml.notesSlide+xml"/>
  <Override PartName="/ppt/charts/chart21.xml" ContentType="application/vnd.openxmlformats-officedocument.drawingml.chart+xml"/>
  <Override PartName="/ppt/theme/themeOverride18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22.xml" ContentType="application/vnd.openxmlformats-officedocument.drawingml.chart+xml"/>
  <Override PartName="/ppt/theme/themeOverride19.xml" ContentType="application/vnd.openxmlformats-officedocument.themeOverr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handoutMasterIdLst>
    <p:handoutMasterId r:id="rId26"/>
  </p:handoutMasterIdLst>
  <p:sldIdLst>
    <p:sldId id="271" r:id="rId2"/>
    <p:sldId id="2151" r:id="rId3"/>
    <p:sldId id="2033" r:id="rId4"/>
    <p:sldId id="2103" r:id="rId5"/>
    <p:sldId id="2104" r:id="rId6"/>
    <p:sldId id="2155" r:id="rId7"/>
    <p:sldId id="2109" r:id="rId8"/>
    <p:sldId id="2112" r:id="rId9"/>
    <p:sldId id="2113" r:id="rId10"/>
    <p:sldId id="2116" r:id="rId11"/>
    <p:sldId id="2117" r:id="rId12"/>
    <p:sldId id="2118" r:id="rId13"/>
    <p:sldId id="2149" r:id="rId14"/>
    <p:sldId id="2143" r:id="rId15"/>
    <p:sldId id="2148" r:id="rId16"/>
    <p:sldId id="2150" r:id="rId17"/>
    <p:sldId id="2135" r:id="rId18"/>
    <p:sldId id="2136" r:id="rId19"/>
    <p:sldId id="2137" r:id="rId20"/>
    <p:sldId id="2146" r:id="rId21"/>
    <p:sldId id="2147" r:id="rId22"/>
    <p:sldId id="2154" r:id="rId23"/>
    <p:sldId id="2152" r:id="rId24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/>
  <p:cmAuthor id="2" name="Markéta Tůmová" initials="MT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7272"/>
    <a:srgbClr val="EA5454"/>
    <a:srgbClr val="FBD9D9"/>
    <a:srgbClr val="F29292"/>
    <a:srgbClr val="E1F7FF"/>
    <a:srgbClr val="527F22"/>
    <a:srgbClr val="F4A6A6"/>
    <a:srgbClr val="FFD757"/>
    <a:srgbClr val="FFC000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41" autoAdjust="0"/>
    <p:restoredTop sz="95401" autoAdjust="0"/>
  </p:normalViewPr>
  <p:slideViewPr>
    <p:cSldViewPr>
      <p:cViewPr varScale="1">
        <p:scale>
          <a:sx n="87" d="100"/>
          <a:sy n="87" d="100"/>
        </p:scale>
        <p:origin x="1506" y="78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3" Type="http://schemas.openxmlformats.org/officeDocument/2006/relationships/slide" Target="slides/slide5.xml"/><Relationship Id="rId21" Type="http://schemas.openxmlformats.org/officeDocument/2006/relationships/slide" Target="slides/slide23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4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0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1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2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3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4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5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6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7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18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19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overlay val="0"/>
    </c:title>
    <c:autoTitleDeleted val="0"/>
    <c:view3D>
      <c:rotX val="30"/>
      <c:rotY val="18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41040010844591"/>
          <c:y val="0.13208449917131407"/>
          <c:w val="0.70764231746122341"/>
          <c:h val="0.6953076855356985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2-8CB9-43CB-8602-2699B185997F}"/>
              </c:ext>
            </c:extLst>
          </c:dPt>
          <c:dPt>
            <c:idx val="1"/>
            <c:bubble3D val="0"/>
            <c:spPr>
              <a:solidFill>
                <a:srgbClr val="FB3636"/>
              </a:solidFill>
            </c:spPr>
            <c:extLst>
              <c:ext xmlns:c16="http://schemas.microsoft.com/office/drawing/2014/chart" uri="{C3380CC4-5D6E-409C-BE32-E72D297353CC}">
                <c16:uniqueId val="{00000001-8CB9-43CB-8602-2699B185997F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CB9-43CB-8602-2699B185997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0.49568752811769995</c:v>
                </c:pt>
                <c:pt idx="1">
                  <c:v>0.5043124718823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B9-43CB-8602-2699B18599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28312729199069642"/>
          <c:y val="0.82953730836466988"/>
          <c:w val="0.55264310226737634"/>
          <c:h val="0.16066281751028955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Jakou roli hrají tekutiny v těle sportujícího člověka</a:t>
            </a:r>
            <a:endParaRPr lang="cs-CZ" sz="1100" b="1" i="0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8222138268117453"/>
          <c:y val="1.198290757411349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300492793235539"/>
          <c:y val="0.11192649927631991"/>
          <c:w val="0.57699507206764467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28DB-42DB-88E4-373FE2F3D57B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28DB-42DB-88E4-373FE2F3D57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Odvádějí z těla nepotřebné látky</c:v>
                </c:pt>
                <c:pt idx="1">
                  <c:v>Doplňují v těle výživné a jiné potřebné látky</c:v>
                </c:pt>
                <c:pt idx="2">
                  <c:v>Ochlazují svaly a celé tělo</c:v>
                </c:pt>
                <c:pt idx="3">
                  <c:v>Zrychlují metabolismus</c:v>
                </c:pt>
                <c:pt idx="4">
                  <c:v>Pomáhají hubnout</c:v>
                </c:pt>
                <c:pt idx="5">
                  <c:v>Jiná odpověď</c:v>
                </c:pt>
                <c:pt idx="6">
                  <c:v>Nevím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0.56737189187909143</c:v>
                </c:pt>
                <c:pt idx="1">
                  <c:v>0.49128293112919263</c:v>
                </c:pt>
                <c:pt idx="2">
                  <c:v>0.32497432546089217</c:v>
                </c:pt>
                <c:pt idx="3">
                  <c:v>0.19927485184508892</c:v>
                </c:pt>
                <c:pt idx="4">
                  <c:v>7.3324427730966923E-2</c:v>
                </c:pt>
                <c:pt idx="5">
                  <c:v>1.8011821608580801E-2</c:v>
                </c:pt>
                <c:pt idx="6">
                  <c:v>9.9334564230483036E-2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Sportovci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Odvádějí z těla nepotřebné látky</c:v>
                </c:pt>
                <c:pt idx="1">
                  <c:v>Doplňují v těle výživné a jiné potřebné látky</c:v>
                </c:pt>
                <c:pt idx="2">
                  <c:v>Ochlazují svaly a celé tělo</c:v>
                </c:pt>
                <c:pt idx="3">
                  <c:v>Zrychlují metabolismus</c:v>
                </c:pt>
                <c:pt idx="4">
                  <c:v>Pomáhají hubnout</c:v>
                </c:pt>
                <c:pt idx="5">
                  <c:v>Jiná odpověď</c:v>
                </c:pt>
                <c:pt idx="6">
                  <c:v>Nevím</c:v>
                </c:pt>
              </c:strCache>
            </c:strRef>
          </c:cat>
          <c:val>
            <c:numRef>
              <c:f>List1!$C$2:$C$8</c:f>
              <c:numCache>
                <c:formatCode>###0.0%</c:formatCode>
                <c:ptCount val="7"/>
                <c:pt idx="0">
                  <c:v>0.58671345914288553</c:v>
                </c:pt>
                <c:pt idx="1">
                  <c:v>0.54230669232666151</c:v>
                </c:pt>
                <c:pt idx="2">
                  <c:v>0.3304802599272908</c:v>
                </c:pt>
                <c:pt idx="3">
                  <c:v>0.2082122196702775</c:v>
                </c:pt>
                <c:pt idx="4">
                  <c:v>7.9578429775761683E-2</c:v>
                </c:pt>
                <c:pt idx="5">
                  <c:v>1.9510340381735915E-2</c:v>
                </c:pt>
                <c:pt idx="6">
                  <c:v>8.2798956227610909E-2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2AC-4C48-BB25-6E8068DDFDF6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Nesportovci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Odvádějí z těla nepotřebné látky</c:v>
                </c:pt>
                <c:pt idx="1">
                  <c:v>Doplňují v těle výživné a jiné potřebné látky</c:v>
                </c:pt>
                <c:pt idx="2">
                  <c:v>Ochlazují svaly a celé tělo</c:v>
                </c:pt>
                <c:pt idx="3">
                  <c:v>Zrychlují metabolismus</c:v>
                </c:pt>
                <c:pt idx="4">
                  <c:v>Pomáhají hubnout</c:v>
                </c:pt>
                <c:pt idx="5">
                  <c:v>Jiná odpověď</c:v>
                </c:pt>
                <c:pt idx="6">
                  <c:v>Nevím</c:v>
                </c:pt>
              </c:strCache>
            </c:strRef>
          </c:cat>
          <c:val>
            <c:numRef>
              <c:f>List1!$D$2:$D$8</c:f>
              <c:numCache>
                <c:formatCode>###0.0%</c:formatCode>
                <c:ptCount val="7"/>
                <c:pt idx="0">
                  <c:v>0.53929063699805657</c:v>
                </c:pt>
                <c:pt idx="1">
                  <c:v>0.41720355464261127</c:v>
                </c:pt>
                <c:pt idx="2">
                  <c:v>0.3169804774443129</c:v>
                </c:pt>
                <c:pt idx="3">
                  <c:v>0.1862990417444009</c:v>
                </c:pt>
                <c:pt idx="4">
                  <c:v>6.4244490047988281E-2</c:v>
                </c:pt>
                <c:pt idx="5">
                  <c:v>1.5836181597662233E-2</c:v>
                </c:pt>
                <c:pt idx="6">
                  <c:v>0.12334195807858803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2AC-4C48-BB25-6E8068DDFDF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4311936"/>
        <c:axId val="166292288"/>
      </c:barChart>
      <c:catAx>
        <c:axId val="134311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6292288"/>
        <c:crosses val="autoZero"/>
        <c:auto val="1"/>
        <c:lblAlgn val="ctr"/>
        <c:lblOffset val="100"/>
        <c:noMultiLvlLbl val="0"/>
      </c:catAx>
      <c:valAx>
        <c:axId val="16629228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3431193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9350340121452012"/>
          <c:y val="0.38231744286727326"/>
          <c:w val="0.17400112801402987"/>
          <c:h val="0.1540743992069375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 může způsobit nedostatek tekutin v těle sportujícího člověka</a:t>
            </a:r>
          </a:p>
        </c:rich>
      </c:tx>
      <c:layout>
        <c:manualLayout>
          <c:xMode val="edge"/>
          <c:yMode val="edge"/>
          <c:x val="0.28222138268117453"/>
          <c:y val="1.198290757411349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300492793235539"/>
          <c:y val="0.11192649927631991"/>
          <c:w val="0.57699507206764467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DCA-4451-8E61-7E57FEE0E6F4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DCA-4451-8E61-7E57FEE0E6F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DCA-4451-8E61-7E57FEE0E6F4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DCA-4451-8E61-7E57FEE0E6F4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DCA-4451-8E61-7E57FEE0E6F4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DCA-4451-8E61-7E57FEE0E6F4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DCA-4451-8E61-7E57FEE0E6F4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CA-4451-8E61-7E57FEE0E6F4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CA-4451-8E61-7E57FEE0E6F4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824-447B-999B-EF6127CF3AA9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824-447B-999B-EF6127CF3AA9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Rychlé přehřátí organismu</c:v>
                </c:pt>
                <c:pt idx="1">
                  <c:v>Brzkou únavu</c:v>
                </c:pt>
                <c:pt idx="2">
                  <c:v>Snížení výkonu</c:v>
                </c:pt>
                <c:pt idx="3">
                  <c:v>Ohrožení života</c:v>
                </c:pt>
                <c:pt idx="4">
                  <c:v>Trvalé následky na zdraví</c:v>
                </c:pt>
                <c:pt idx="5">
                  <c:v>Různé úrazy</c:v>
                </c:pt>
                <c:pt idx="6">
                  <c:v>Postižení mozku</c:v>
                </c:pt>
                <c:pt idx="7">
                  <c:v>Křeče</c:v>
                </c:pt>
                <c:pt idx="8">
                  <c:v>Motání hlavy</c:v>
                </c:pt>
                <c:pt idx="9">
                  <c:v>Jiná odpověď</c:v>
                </c:pt>
                <c:pt idx="10">
                  <c:v>Nevím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>
                  <c:v>0.7018204843713246</c:v>
                </c:pt>
                <c:pt idx="1">
                  <c:v>0.63967772447573756</c:v>
                </c:pt>
                <c:pt idx="2">
                  <c:v>0.55177415342949909</c:v>
                </c:pt>
                <c:pt idx="3">
                  <c:v>0.31562441077645298</c:v>
                </c:pt>
                <c:pt idx="4">
                  <c:v>0.1860437086359325</c:v>
                </c:pt>
                <c:pt idx="5">
                  <c:v>0.11198032712111319</c:v>
                </c:pt>
                <c:pt idx="6">
                  <c:v>8.34434830278174E-2</c:v>
                </c:pt>
                <c:pt idx="7">
                  <c:v>7.284522202211853E-3</c:v>
                </c:pt>
                <c:pt idx="8">
                  <c:v>6.1155853840445659E-3</c:v>
                </c:pt>
                <c:pt idx="9">
                  <c:v>1.3033019747705311E-2</c:v>
                </c:pt>
                <c:pt idx="10">
                  <c:v>3.5012226262800046E-2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CA-4451-8E61-7E57FEE0E6F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Sportovci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List1!$A$2:$A$12</c:f>
              <c:strCache>
                <c:ptCount val="11"/>
                <c:pt idx="0">
                  <c:v>Rychlé přehřátí organismu</c:v>
                </c:pt>
                <c:pt idx="1">
                  <c:v>Brzkou únavu</c:v>
                </c:pt>
                <c:pt idx="2">
                  <c:v>Snížení výkonu</c:v>
                </c:pt>
                <c:pt idx="3">
                  <c:v>Ohrožení života</c:v>
                </c:pt>
                <c:pt idx="4">
                  <c:v>Trvalé následky na zdraví</c:v>
                </c:pt>
                <c:pt idx="5">
                  <c:v>Různé úrazy</c:v>
                </c:pt>
                <c:pt idx="6">
                  <c:v>Postižení mozku</c:v>
                </c:pt>
                <c:pt idx="7">
                  <c:v>Křeče</c:v>
                </c:pt>
                <c:pt idx="8">
                  <c:v>Motání hlavy</c:v>
                </c:pt>
                <c:pt idx="9">
                  <c:v>Jiná odpověď</c:v>
                </c:pt>
                <c:pt idx="10">
                  <c:v>Nevím</c:v>
                </c:pt>
              </c:strCache>
            </c:strRef>
          </c:cat>
          <c:val>
            <c:numRef>
              <c:f>List1!$C$2:$C$12</c:f>
              <c:numCache>
                <c:formatCode>###0.0%</c:formatCode>
                <c:ptCount val="11"/>
                <c:pt idx="0">
                  <c:v>0.73741082017897097</c:v>
                </c:pt>
                <c:pt idx="1">
                  <c:v>0.67197232577417731</c:v>
                </c:pt>
                <c:pt idx="2">
                  <c:v>0.61537069185748061</c:v>
                </c:pt>
                <c:pt idx="3">
                  <c:v>0.32586534741777107</c:v>
                </c:pt>
                <c:pt idx="4">
                  <c:v>0.21265907994297098</c:v>
                </c:pt>
                <c:pt idx="5">
                  <c:v>0.12634475076250684</c:v>
                </c:pt>
                <c:pt idx="6">
                  <c:v>0.10625544577757556</c:v>
                </c:pt>
                <c:pt idx="7">
                  <c:v>6.2200307434103078E-3</c:v>
                </c:pt>
                <c:pt idx="8">
                  <c:v>3.1146057000846468E-3</c:v>
                </c:pt>
                <c:pt idx="9">
                  <c:v>9.137299561494585E-3</c:v>
                </c:pt>
                <c:pt idx="10">
                  <c:v>9.5998213756686695E-3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CA-4451-8E61-7E57FEE0E6F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Nesportovci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List1!$A$2:$A$12</c:f>
              <c:strCache>
                <c:ptCount val="11"/>
                <c:pt idx="0">
                  <c:v>Rychlé přehřátí organismu</c:v>
                </c:pt>
                <c:pt idx="1">
                  <c:v>Brzkou únavu</c:v>
                </c:pt>
                <c:pt idx="2">
                  <c:v>Snížení výkonu</c:v>
                </c:pt>
                <c:pt idx="3">
                  <c:v>Ohrožení života</c:v>
                </c:pt>
                <c:pt idx="4">
                  <c:v>Trvalé následky na zdraví</c:v>
                </c:pt>
                <c:pt idx="5">
                  <c:v>Různé úrazy</c:v>
                </c:pt>
                <c:pt idx="6">
                  <c:v>Postižení mozku</c:v>
                </c:pt>
                <c:pt idx="7">
                  <c:v>Křeče</c:v>
                </c:pt>
                <c:pt idx="8">
                  <c:v>Motání hlavy</c:v>
                </c:pt>
                <c:pt idx="9">
                  <c:v>Jiná odpověď</c:v>
                </c:pt>
                <c:pt idx="10">
                  <c:v>Nevím</c:v>
                </c:pt>
              </c:strCache>
            </c:strRef>
          </c:cat>
          <c:val>
            <c:numRef>
              <c:f>List1!$D$2:$D$12</c:f>
              <c:numCache>
                <c:formatCode>###0.0%</c:formatCode>
                <c:ptCount val="11"/>
                <c:pt idx="0">
                  <c:v>0.65014828648346468</c:v>
                </c:pt>
                <c:pt idx="1">
                  <c:v>0.5927904728908836</c:v>
                </c:pt>
                <c:pt idx="2">
                  <c:v>0.45944086002102447</c:v>
                </c:pt>
                <c:pt idx="3">
                  <c:v>0.30075600078034581</c:v>
                </c:pt>
                <c:pt idx="4">
                  <c:v>0.1474019059716071</c:v>
                </c:pt>
                <c:pt idx="5">
                  <c:v>9.112518978960002E-2</c:v>
                </c:pt>
                <c:pt idx="6">
                  <c:v>5.0323698494547139E-2</c:v>
                </c:pt>
                <c:pt idx="7">
                  <c:v>8.8300151586821335E-3</c:v>
                </c:pt>
                <c:pt idx="8">
                  <c:v>1.047258883928332E-2</c:v>
                </c:pt>
                <c:pt idx="9">
                  <c:v>1.8689061473907871E-2</c:v>
                </c:pt>
                <c:pt idx="10">
                  <c:v>7.190748966326907E-2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DCA-4451-8E61-7E57FEE0E6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5126400"/>
        <c:axId val="166302784"/>
      </c:barChart>
      <c:catAx>
        <c:axId val="1851264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6302784"/>
        <c:crosses val="autoZero"/>
        <c:auto val="1"/>
        <c:lblAlgn val="ctr"/>
        <c:lblOffset val="100"/>
        <c:noMultiLvlLbl val="0"/>
      </c:catAx>
      <c:valAx>
        <c:axId val="1663027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85126400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9350340121452012"/>
          <c:y val="0.38231744286727326"/>
          <c:w val="0.17400112801402987"/>
          <c:h val="0.1540743992069375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pijí</a:t>
            </a: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sportující lidé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sportovci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94861089215676"/>
          <c:y val="3.207070707070706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3878991627756886"/>
          <c:y val="0.12475479797979799"/>
          <c:w val="0.5612100837224312"/>
          <c:h val="0.7651351010101009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Totéž co jindy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FA3F-4B41-8634-C6F8AB183B99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FA3F-4B41-8634-C6F8AB183B99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Celý den, když máte fyzickou aktivitu</c:v>
                </c:pt>
                <c:pt idx="4">
                  <c:v>Při hodně intenzivních aktivitách</c:v>
                </c:pt>
                <c:pt idx="5">
                  <c:v>Při méně intenzivních aktivitách</c:v>
                </c:pt>
              </c:strCache>
            </c:strRef>
          </c:cat>
          <c:val>
            <c:numRef>
              <c:f>List1!$B$2:$B$7</c:f>
              <c:numCache>
                <c:formatCode>###0%</c:formatCode>
                <c:ptCount val="6"/>
                <c:pt idx="0">
                  <c:v>0.88982619760069059</c:v>
                </c:pt>
                <c:pt idx="1">
                  <c:v>0.75908981291567856</c:v>
                </c:pt>
                <c:pt idx="2">
                  <c:v>0.73255053909791878</c:v>
                </c:pt>
                <c:pt idx="3">
                  <c:v>0.88403837094216697</c:v>
                </c:pt>
                <c:pt idx="4">
                  <c:v>0.6268345873455361</c:v>
                </c:pt>
                <c:pt idx="5">
                  <c:v>0.91481006259347941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Odlišné nápoje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Celý den, když máte fyzickou aktivitu</c:v>
                </c:pt>
                <c:pt idx="4">
                  <c:v>Při hodně intenzivních aktivitách</c:v>
                </c:pt>
                <c:pt idx="5">
                  <c:v>Při méně intenzivních aktivitách</c:v>
                </c:pt>
              </c:strCache>
            </c:strRef>
          </c:cat>
          <c:val>
            <c:numRef>
              <c:f>List1!$C$2:$C$7</c:f>
              <c:numCache>
                <c:formatCode>###0%</c:formatCode>
                <c:ptCount val="6"/>
                <c:pt idx="0">
                  <c:v>0.11017380239930905</c:v>
                </c:pt>
                <c:pt idx="1">
                  <c:v>0.24091018708432074</c:v>
                </c:pt>
                <c:pt idx="2">
                  <c:v>0.26744946090208066</c:v>
                </c:pt>
                <c:pt idx="3">
                  <c:v>0.11596162905783275</c:v>
                </c:pt>
                <c:pt idx="4">
                  <c:v>0.37316541265446324</c:v>
                </c:pt>
                <c:pt idx="5">
                  <c:v>8.5189937406520463E-2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EA-4BE9-AF44-4A39C4618D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85187840"/>
        <c:axId val="196609152"/>
      </c:barChart>
      <c:catAx>
        <c:axId val="1851878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96609152"/>
        <c:crosses val="autoZero"/>
        <c:auto val="1"/>
        <c:lblAlgn val="ctr"/>
        <c:lblOffset val="100"/>
        <c:noMultiLvlLbl val="0"/>
      </c:catAx>
      <c:valAx>
        <c:axId val="19660915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85187840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44224521407220546"/>
          <c:y val="0.89056969696969701"/>
          <c:w val="0.54050978402342742"/>
          <c:h val="0.10763585858585858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 měli pít </a:t>
            </a: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sportující lidé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nesportovci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7526449614253151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3878991627756886"/>
          <c:y val="0.12475479797979799"/>
          <c:w val="0.5612100837224312"/>
          <c:h val="0.7651351010101009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Totéž co jindy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2BD-4C2E-9587-6EC0A0B048E3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2BD-4C2E-9587-6EC0A0B048E3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2BD-4C2E-9587-6EC0A0B048E3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2BD-4C2E-9587-6EC0A0B048E3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2BD-4C2E-9587-6EC0A0B048E3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E2BD-4C2E-9587-6EC0A0B048E3}"/>
              </c:ext>
            </c:extLst>
          </c:dPt>
          <c:dLbls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F0D7-41D6-9B17-8CD987856AC4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F0D7-41D6-9B17-8CD987856AC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Celý den, když máte fyzickou aktivitu</c:v>
                </c:pt>
                <c:pt idx="4">
                  <c:v>Při hodně intenzivních aktivitách</c:v>
                </c:pt>
                <c:pt idx="5">
                  <c:v>Při méně intenzivních aktivitách</c:v>
                </c:pt>
              </c:strCache>
            </c:strRef>
          </c:cat>
          <c:val>
            <c:numRef>
              <c:f>List1!$B$2:$B$7</c:f>
              <c:numCache>
                <c:formatCode>###0%</c:formatCode>
                <c:ptCount val="6"/>
                <c:pt idx="0">
                  <c:v>0.7423925125973363</c:v>
                </c:pt>
                <c:pt idx="1">
                  <c:v>0.47684098164740346</c:v>
                </c:pt>
                <c:pt idx="2">
                  <c:v>0.51307234811819658</c:v>
                </c:pt>
                <c:pt idx="3">
                  <c:v>0.77529902113514326</c:v>
                </c:pt>
                <c:pt idx="4">
                  <c:v>0.35579239282903041</c:v>
                </c:pt>
                <c:pt idx="5">
                  <c:v>0.88290711073534622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BD-4C2E-9587-6EC0A0B048E3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Odlišné nápoje</c:v>
                </c:pt>
              </c:strCache>
            </c:strRef>
          </c:tx>
          <c:spPr>
            <a:solidFill>
              <a:srgbClr val="F2929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List1!$A$2:$A$7</c:f>
              <c:strCache>
                <c:ptCount val="6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Celý den, když máte fyzickou aktivitu</c:v>
                </c:pt>
                <c:pt idx="4">
                  <c:v>Při hodně intenzivních aktivitách</c:v>
                </c:pt>
                <c:pt idx="5">
                  <c:v>Při méně intenzivních aktivitách</c:v>
                </c:pt>
              </c:strCache>
            </c:strRef>
          </c:cat>
          <c:val>
            <c:numRef>
              <c:f>List1!$C$2:$C$7</c:f>
              <c:numCache>
                <c:formatCode>###0%</c:formatCode>
                <c:ptCount val="6"/>
                <c:pt idx="0">
                  <c:v>0.2576074874026627</c:v>
                </c:pt>
                <c:pt idx="1">
                  <c:v>0.5231590183525956</c:v>
                </c:pt>
                <c:pt idx="2">
                  <c:v>0.48692765188180248</c:v>
                </c:pt>
                <c:pt idx="3">
                  <c:v>0.22470097886485585</c:v>
                </c:pt>
                <c:pt idx="4">
                  <c:v>0.64420760717096881</c:v>
                </c:pt>
                <c:pt idx="5">
                  <c:v>0.11709288926465349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2BD-4C2E-9587-6EC0A0B048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85194496"/>
        <c:axId val="196610880"/>
      </c:barChart>
      <c:catAx>
        <c:axId val="1851944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96610880"/>
        <c:crosses val="autoZero"/>
        <c:auto val="1"/>
        <c:lblAlgn val="ctr"/>
        <c:lblOffset val="100"/>
        <c:noMultiLvlLbl val="0"/>
      </c:catAx>
      <c:valAx>
        <c:axId val="19661088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8519449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44224521407220546"/>
          <c:y val="0.89056969696969701"/>
          <c:w val="0.54050978402342742"/>
          <c:h val="0.10763585858585858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Důvody, proč pijí odlišné nápoje, když sportují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sportovci, kteří kvůli sportu pijí odlišné nápoje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7370224722718911"/>
          <c:y val="2.876368908128097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6560067015410112"/>
          <c:y val="0.11192649927631991"/>
          <c:w val="0.53439932984589888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Podíl v populaci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8CA-4C1E-9D02-1AC4FF5C1CE1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8CA-4C1E-9D02-1AC4FF5C1CE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List1!$A$2:$A$18</c:f>
              <c:strCache>
                <c:ptCount val="17"/>
                <c:pt idx="0">
                  <c:v>Doplnění minerálů</c:v>
                </c:pt>
                <c:pt idx="1">
                  <c:v>Dodání energie (cukru), zvýšení výkonu</c:v>
                </c:pt>
                <c:pt idx="2">
                  <c:v>Doplnění potřebných látek, živin</c:v>
                </c:pt>
                <c:pt idx="3">
                  <c:v>Doplnění  iontů</c:v>
                </c:pt>
                <c:pt idx="4">
                  <c:v>Doplnění vitamínů</c:v>
                </c:pt>
                <c:pt idx="5">
                  <c:v>Na chuť</c:v>
                </c:pt>
                <c:pt idx="6">
                  <c:v>Jiná, lepší složení</c:v>
                </c:pt>
                <c:pt idx="7">
                  <c:v>Doplnění bílkovin</c:v>
                </c:pt>
                <c:pt idx="8">
                  <c:v>Mám žízeň</c:v>
                </c:pt>
                <c:pt idx="9">
                  <c:v>Při sportu piji vodu</c:v>
                </c:pt>
                <c:pt idx="10">
                  <c:v>Nechci sladké</c:v>
                </c:pt>
                <c:pt idx="11">
                  <c:v>Doplnění solí</c:v>
                </c:pt>
                <c:pt idx="12">
                  <c:v>Kvůli regeneraci</c:v>
                </c:pt>
                <c:pt idx="13">
                  <c:v>Hydratace těla, doplnění tekutin</c:v>
                </c:pt>
                <c:pt idx="14">
                  <c:v>Proti únavě</c:v>
                </c:pt>
                <c:pt idx="15">
                  <c:v>Jiná odpověď</c:v>
                </c:pt>
                <c:pt idx="16">
                  <c:v>Nevím</c:v>
                </c:pt>
              </c:strCache>
            </c:strRef>
          </c:cat>
          <c:val>
            <c:numRef>
              <c:f>List1!$B$2:$B$18</c:f>
              <c:numCache>
                <c:formatCode>###0.0%</c:formatCode>
                <c:ptCount val="17"/>
                <c:pt idx="0">
                  <c:v>0.28572464756241484</c:v>
                </c:pt>
                <c:pt idx="1">
                  <c:v>0.24763432520275017</c:v>
                </c:pt>
                <c:pt idx="2">
                  <c:v>0.11962861236391312</c:v>
                </c:pt>
                <c:pt idx="3">
                  <c:v>0.11855359936826186</c:v>
                </c:pt>
                <c:pt idx="4">
                  <c:v>9.2240571379385225E-2</c:v>
                </c:pt>
                <c:pt idx="5">
                  <c:v>9.1918281038144881E-2</c:v>
                </c:pt>
                <c:pt idx="6">
                  <c:v>5.0843689584230932E-2</c:v>
                </c:pt>
                <c:pt idx="7">
                  <c:v>4.2378246755341832E-2</c:v>
                </c:pt>
                <c:pt idx="8">
                  <c:v>4.0154625590945556E-2</c:v>
                </c:pt>
                <c:pt idx="9">
                  <c:v>3.973270702034136E-2</c:v>
                </c:pt>
                <c:pt idx="10">
                  <c:v>3.0254080402447904E-2</c:v>
                </c:pt>
                <c:pt idx="11">
                  <c:v>2.8150992128769859E-2</c:v>
                </c:pt>
                <c:pt idx="12">
                  <c:v>2.476574159608708E-2</c:v>
                </c:pt>
                <c:pt idx="13">
                  <c:v>1.7026869730333773E-2</c:v>
                </c:pt>
                <c:pt idx="14">
                  <c:v>1.2191447158884729E-2</c:v>
                </c:pt>
                <c:pt idx="15">
                  <c:v>0.18324045926868771</c:v>
                </c:pt>
                <c:pt idx="16">
                  <c:v>3.8273736465257974E-2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5593856"/>
        <c:axId val="196614336"/>
      </c:barChart>
      <c:catAx>
        <c:axId val="185593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96614336"/>
        <c:crosses val="autoZero"/>
        <c:auto val="1"/>
        <c:lblAlgn val="ctr"/>
        <c:lblOffset val="100"/>
        <c:noMultiLvlLbl val="0"/>
      </c:catAx>
      <c:valAx>
        <c:axId val="19661433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8559385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Důvody, proč by lidé měli pít odlišné nápoje, když sportují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nesportovci, kteří si myslí, že by sportující lidé měli pít odlišné nápoje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953262010505234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6560067015410112"/>
          <c:y val="0.11192649927631991"/>
          <c:w val="0.53439932984589888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Podíl v populaci</c:v>
                </c:pt>
              </c:strCache>
            </c:strRef>
          </c:tx>
          <c:spPr>
            <a:solidFill>
              <a:srgbClr val="F29292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4DB0-45BA-8BC3-767259355047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4DB0-45BA-8BC3-76725935504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Doplnění minerálů</c:v>
                </c:pt>
                <c:pt idx="1">
                  <c:v>Doplnění potřebných látek, živin</c:v>
                </c:pt>
                <c:pt idx="2">
                  <c:v>Dodání energie (cukru), zvýšení výkonu</c:v>
                </c:pt>
                <c:pt idx="3">
                  <c:v>Doplnění vitamínů</c:v>
                </c:pt>
                <c:pt idx="4">
                  <c:v>Hydratace těla, doplnění tekutin</c:v>
                </c:pt>
                <c:pt idx="5">
                  <c:v>Doplnění iontů</c:v>
                </c:pt>
                <c:pt idx="6">
                  <c:v>Kvůli fyzické zátěži, většímu výdeji</c:v>
                </c:pt>
                <c:pt idx="7">
                  <c:v>Doplnění solí</c:v>
                </c:pt>
                <c:pt idx="8">
                  <c:v>Jiná odpověď</c:v>
                </c:pt>
                <c:pt idx="9">
                  <c:v>Nevím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0.41946225347709132</c:v>
                </c:pt>
                <c:pt idx="1">
                  <c:v>0.22256529078667081</c:v>
                </c:pt>
                <c:pt idx="2">
                  <c:v>0.16341026676955481</c:v>
                </c:pt>
                <c:pt idx="3">
                  <c:v>0.13619855824087027</c:v>
                </c:pt>
                <c:pt idx="4">
                  <c:v>8.3452807841957299E-2</c:v>
                </c:pt>
                <c:pt idx="5">
                  <c:v>4.2375099432982018E-2</c:v>
                </c:pt>
                <c:pt idx="6">
                  <c:v>3.9493904173650778E-2</c:v>
                </c:pt>
                <c:pt idx="7">
                  <c:v>3.3819060079507628E-2</c:v>
                </c:pt>
                <c:pt idx="8">
                  <c:v>0.13301909802941603</c:v>
                </c:pt>
                <c:pt idx="9">
                  <c:v>0.10669690032661393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5844224"/>
        <c:axId val="120882304"/>
      </c:barChart>
      <c:catAx>
        <c:axId val="1858442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20882304"/>
        <c:crosses val="autoZero"/>
        <c:auto val="1"/>
        <c:lblAlgn val="ctr"/>
        <c:lblOffset val="100"/>
        <c:noMultiLvlLbl val="0"/>
      </c:catAx>
      <c:valAx>
        <c:axId val="12088230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8584422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cs-CZ" sz="1000" b="1" i="0" u="none" strike="noStrike" kern="1200" baseline="0" dirty="0" smtClean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rgbClr val="5F5F5F"/>
                </a:solidFill>
                <a:latin typeface="+mn-lt"/>
                <a:ea typeface="+mn-ea"/>
                <a:cs typeface="+mn-cs"/>
              </a:rPr>
              <a:t>Zda tělo potřebuje doplňovat při sportování i následující látky</a:t>
            </a:r>
          </a:p>
        </c:rich>
      </c:tx>
      <c:layout>
        <c:manualLayout>
          <c:xMode val="edge"/>
          <c:yMode val="edge"/>
          <c:x val="0.32866481980115997"/>
          <c:y val="1.865821873894700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635977515492468"/>
          <c:y val="0.11575964501786437"/>
          <c:w val="0.70364022369511181"/>
          <c:h val="0.7563040927804262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Ano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Minerální látky</c:v>
                </c:pt>
                <c:pt idx="1">
                  <c:v>Cukr</c:v>
                </c:pt>
                <c:pt idx="2">
                  <c:v>Sůl</c:v>
                </c:pt>
                <c:pt idx="3">
                  <c:v>Kofein</c:v>
                </c:pt>
                <c:pt idx="4">
                  <c:v>Alkohol</c:v>
                </c:pt>
              </c:strCache>
            </c:strRef>
          </c:cat>
          <c:val>
            <c:numRef>
              <c:f>List1!$C$2:$C$6</c:f>
              <c:numCache>
                <c:formatCode>###0.0%</c:formatCode>
                <c:ptCount val="5"/>
                <c:pt idx="0">
                  <c:v>0.90585379276070976</c:v>
                </c:pt>
                <c:pt idx="1">
                  <c:v>0.61131702953060674</c:v>
                </c:pt>
                <c:pt idx="2">
                  <c:v>0.57745037411810363</c:v>
                </c:pt>
                <c:pt idx="3">
                  <c:v>0.1211419322859838</c:v>
                </c:pt>
                <c:pt idx="4">
                  <c:v>7.876976872963317E-3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26-4270-814E-07D2A8A4BBDD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4"/>
              <c:layout>
                <c:manualLayout>
                  <c:x val="-7.80395098676351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26-4270-814E-07D2A8A4BBDD}"/>
                </c:ext>
              </c:extLst>
            </c:dLbl>
            <c:dLbl>
              <c:idx val="6"/>
              <c:layout>
                <c:manualLayout>
                  <c:x val="-6.243160789410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26-4270-814E-07D2A8A4BBDD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26-4270-814E-07D2A8A4BBD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Minerální látky</c:v>
                </c:pt>
                <c:pt idx="1">
                  <c:v>Cukr</c:v>
                </c:pt>
                <c:pt idx="2">
                  <c:v>Sůl</c:v>
                </c:pt>
                <c:pt idx="3">
                  <c:v>Kofein</c:v>
                </c:pt>
                <c:pt idx="4">
                  <c:v>Alkohol</c:v>
                </c:pt>
              </c:strCache>
            </c:strRef>
          </c:cat>
          <c:val>
            <c:numRef>
              <c:f>List1!$D$2:$D$6</c:f>
              <c:numCache>
                <c:formatCode>###0.0%</c:formatCode>
                <c:ptCount val="5"/>
                <c:pt idx="0">
                  <c:v>3.1535497377352714E-2</c:v>
                </c:pt>
                <c:pt idx="1">
                  <c:v>0.25229653187374679</c:v>
                </c:pt>
                <c:pt idx="2">
                  <c:v>0.23663473194138868</c:v>
                </c:pt>
                <c:pt idx="3">
                  <c:v>0.70511040144616066</c:v>
                </c:pt>
                <c:pt idx="4">
                  <c:v>0.96343046230402307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26-4270-814E-07D2A8A4BBDD}"/>
            </c:ext>
          </c:extLst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7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List1!$B$2:$B$6</c:f>
              <c:strCache>
                <c:ptCount val="5"/>
                <c:pt idx="0">
                  <c:v>Minerální látky</c:v>
                </c:pt>
                <c:pt idx="1">
                  <c:v>Cukr</c:v>
                </c:pt>
                <c:pt idx="2">
                  <c:v>Sůl</c:v>
                </c:pt>
                <c:pt idx="3">
                  <c:v>Kofein</c:v>
                </c:pt>
                <c:pt idx="4">
                  <c:v>Alkohol</c:v>
                </c:pt>
              </c:strCache>
            </c:strRef>
          </c:cat>
          <c:val>
            <c:numRef>
              <c:f>List1!$E$2:$E$6</c:f>
              <c:numCache>
                <c:formatCode>###0.0%</c:formatCode>
                <c:ptCount val="5"/>
                <c:pt idx="0">
                  <c:v>6.2610709861937022E-2</c:v>
                </c:pt>
                <c:pt idx="1">
                  <c:v>0.13638643859564636</c:v>
                </c:pt>
                <c:pt idx="2">
                  <c:v>0.1859148939405075</c:v>
                </c:pt>
                <c:pt idx="3">
                  <c:v>0.17374766626785562</c:v>
                </c:pt>
                <c:pt idx="4">
                  <c:v>2.8692560823013743E-2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26-4270-814E-07D2A8A4BB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95601920"/>
        <c:axId val="120881152"/>
      </c:barChart>
      <c:catAx>
        <c:axId val="1956019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20881152"/>
        <c:crosses val="autoZero"/>
        <c:auto val="1"/>
        <c:lblAlgn val="ctr"/>
        <c:lblOffset val="100"/>
        <c:tickMarkSkip val="1"/>
        <c:noMultiLvlLbl val="0"/>
      </c:catAx>
      <c:valAx>
        <c:axId val="12088115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95601920"/>
        <c:crosses val="max"/>
        <c:crossBetween val="between"/>
        <c:majorUnit val="0.1"/>
      </c:val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0.29329161802364995"/>
          <c:y val="0.9020329448992277"/>
          <c:w val="0.70670838197635011"/>
          <c:h val="6.0344090162113263E-2"/>
        </c:manualLayout>
      </c:layout>
      <c:overlay val="0"/>
      <c:spPr>
        <a:solidFill>
          <a:schemeClr val="bg1"/>
        </a:solidFill>
        <a:ln>
          <a:noFill/>
        </a:ln>
      </c:spPr>
      <c:txPr>
        <a:bodyPr/>
        <a:lstStyle/>
        <a:p>
          <a:pPr>
            <a:defRPr sz="900" b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 se jim vybaví, když se řekne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sport a jídlo</a:t>
            </a:r>
          </a:p>
        </c:rich>
      </c:tx>
      <c:layout>
        <c:manualLayout>
          <c:xMode val="edge"/>
          <c:yMode val="edge"/>
          <c:x val="0.28051755559037739"/>
          <c:y val="2.4146054322397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6389684306330403"/>
          <c:y val="0.11192649927631991"/>
          <c:w val="0.53610315693669597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582-4C5C-B096-D9DCE5D96B1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582-4C5C-B096-D9DCE5D96B1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582-4C5C-B096-D9DCE5D96B19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582-4C5C-B096-D9DCE5D96B19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582-4C5C-B096-D9DCE5D96B19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582-4C5C-B096-D9DCE5D96B19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582-4C5C-B096-D9DCE5D96B19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82-4C5C-B096-D9DCE5D96B19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82-4C5C-B096-D9DCE5D96B19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E5A0-444C-B73C-4DA460E74897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5A0-444C-B73C-4DA460E7489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List1!$A$2:$A$17</c:f>
              <c:strCache>
                <c:ptCount val="16"/>
                <c:pt idx="0">
                  <c:v>Vyvážená, zdravá, pravidelná strava</c:v>
                </c:pt>
                <c:pt idx="1">
                  <c:v>Tyčinky, sušenky (proteinové, energetické,..)</c:v>
                </c:pt>
                <c:pt idx="2">
                  <c:v>Bílkoviny, proteiny</c:v>
                </c:pt>
                <c:pt idx="3">
                  <c:v>Doplnění energie, kalorií</c:v>
                </c:pt>
                <c:pt idx="4">
                  <c:v>Jíst méně, nejíst před</c:v>
                </c:pt>
                <c:pt idx="5">
                  <c:v>Konkrétní jídlo (hotdog, chleba, polévka, ..)</c:v>
                </c:pt>
                <c:pt idx="6">
                  <c:v>Zelenina, salát</c:v>
                </c:pt>
                <c:pt idx="7">
                  <c:v>Lehké jídlo, ne těžké tučné</c:v>
                </c:pt>
                <c:pt idx="8">
                  <c:v>Jídlo po sportu</c:v>
                </c:pt>
                <c:pt idx="9">
                  <c:v>Doplňky stravy, vitamíny</c:v>
                </c:pt>
                <c:pt idx="10">
                  <c:v>Ovoce</c:v>
                </c:pt>
                <c:pt idx="11">
                  <c:v>Banán, jalbko</c:v>
                </c:pt>
                <c:pt idx="12">
                  <c:v>Pohyb, běh, sport</c:v>
                </c:pt>
                <c:pt idx="13">
                  <c:v>Jiná odpověď</c:v>
                </c:pt>
                <c:pt idx="14">
                  <c:v>Nic</c:v>
                </c:pt>
                <c:pt idx="15">
                  <c:v>Nevím</c:v>
                </c:pt>
              </c:strCache>
            </c:strRef>
          </c:cat>
          <c:val>
            <c:numRef>
              <c:f>List1!$B$2:$B$17</c:f>
              <c:numCache>
                <c:formatCode>###0.0%</c:formatCode>
                <c:ptCount val="16"/>
                <c:pt idx="0">
                  <c:v>0.21568995628687826</c:v>
                </c:pt>
                <c:pt idx="1">
                  <c:v>8.470418663978227E-2</c:v>
                </c:pt>
                <c:pt idx="2">
                  <c:v>8.3116895691208781E-2</c:v>
                </c:pt>
                <c:pt idx="3">
                  <c:v>7.6167431850127643E-2</c:v>
                </c:pt>
                <c:pt idx="4">
                  <c:v>7.0133416694987058E-2</c:v>
                </c:pt>
                <c:pt idx="5">
                  <c:v>6.4154625501634935E-2</c:v>
                </c:pt>
                <c:pt idx="6">
                  <c:v>5.985482981156473E-2</c:v>
                </c:pt>
                <c:pt idx="7">
                  <c:v>4.4686877763240221E-2</c:v>
                </c:pt>
                <c:pt idx="8">
                  <c:v>4.0446766497063254E-2</c:v>
                </c:pt>
                <c:pt idx="9">
                  <c:v>3.9469961325529865E-2</c:v>
                </c:pt>
                <c:pt idx="10">
                  <c:v>3.6411741798447042E-2</c:v>
                </c:pt>
                <c:pt idx="11">
                  <c:v>3.1652560209552899E-2</c:v>
                </c:pt>
                <c:pt idx="12">
                  <c:v>2.7931344831668866E-2</c:v>
                </c:pt>
                <c:pt idx="13">
                  <c:v>0.20772715360317792</c:v>
                </c:pt>
                <c:pt idx="14">
                  <c:v>4.8837896589875383E-2</c:v>
                </c:pt>
                <c:pt idx="15">
                  <c:v>4.0564569836019998E-2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582-4C5C-B096-D9DCE5D96B19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Sportovci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List1!$A$2:$A$17</c:f>
              <c:strCache>
                <c:ptCount val="16"/>
                <c:pt idx="0">
                  <c:v>Vyvážená, zdravá, pravidelná strava</c:v>
                </c:pt>
                <c:pt idx="1">
                  <c:v>Tyčinky, sušenky (proteinové, energetické,..)</c:v>
                </c:pt>
                <c:pt idx="2">
                  <c:v>Bílkoviny, proteiny</c:v>
                </c:pt>
                <c:pt idx="3">
                  <c:v>Doplnění energie, kalorií</c:v>
                </c:pt>
                <c:pt idx="4">
                  <c:v>Jíst méně, nejíst před</c:v>
                </c:pt>
                <c:pt idx="5">
                  <c:v>Konkrétní jídlo (hotdog, chleba, polévka, ..)</c:v>
                </c:pt>
                <c:pt idx="6">
                  <c:v>Zelenina, salát</c:v>
                </c:pt>
                <c:pt idx="7">
                  <c:v>Lehké jídlo, ne těžké tučné</c:v>
                </c:pt>
                <c:pt idx="8">
                  <c:v>Jídlo po sportu</c:v>
                </c:pt>
                <c:pt idx="9">
                  <c:v>Doplňky stravy, vitamíny</c:v>
                </c:pt>
                <c:pt idx="10">
                  <c:v>Ovoce</c:v>
                </c:pt>
                <c:pt idx="11">
                  <c:v>Banán, jalbko</c:v>
                </c:pt>
                <c:pt idx="12">
                  <c:v>Pohyb, běh, sport</c:v>
                </c:pt>
                <c:pt idx="13">
                  <c:v>Jiná odpověď</c:v>
                </c:pt>
                <c:pt idx="14">
                  <c:v>Nic</c:v>
                </c:pt>
                <c:pt idx="15">
                  <c:v>Nevím</c:v>
                </c:pt>
              </c:strCache>
            </c:strRef>
          </c:cat>
          <c:val>
            <c:numRef>
              <c:f>List1!$C$2:$C$17</c:f>
              <c:numCache>
                <c:formatCode>###0.0%</c:formatCode>
                <c:ptCount val="16"/>
                <c:pt idx="0">
                  <c:v>0.24035983006663725</c:v>
                </c:pt>
                <c:pt idx="1">
                  <c:v>8.8358972909762662E-2</c:v>
                </c:pt>
                <c:pt idx="2">
                  <c:v>0.10354287683932009</c:v>
                </c:pt>
                <c:pt idx="3">
                  <c:v>9.8789291098646426E-2</c:v>
                </c:pt>
                <c:pt idx="4">
                  <c:v>8.4346890648226897E-2</c:v>
                </c:pt>
                <c:pt idx="5">
                  <c:v>5.5099459989173136E-2</c:v>
                </c:pt>
                <c:pt idx="6">
                  <c:v>4.4296857539401484E-2</c:v>
                </c:pt>
                <c:pt idx="7">
                  <c:v>4.7539705685274034E-2</c:v>
                </c:pt>
                <c:pt idx="8">
                  <c:v>5.274916424463006E-2</c:v>
                </c:pt>
                <c:pt idx="9">
                  <c:v>4.3959862132195049E-2</c:v>
                </c:pt>
                <c:pt idx="10">
                  <c:v>4.1006438482257872E-2</c:v>
                </c:pt>
                <c:pt idx="11">
                  <c:v>4.576025728174863E-2</c:v>
                </c:pt>
                <c:pt idx="12">
                  <c:v>3.4740638847027709E-2</c:v>
                </c:pt>
                <c:pt idx="13">
                  <c:v>0.16734996350693898</c:v>
                </c:pt>
                <c:pt idx="14">
                  <c:v>4.5203579935343657E-2</c:v>
                </c:pt>
                <c:pt idx="15">
                  <c:v>1.0089167936982012E-2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582-4C5C-B096-D9DCE5D96B19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Nesportovci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List1!$A$2:$A$17</c:f>
              <c:strCache>
                <c:ptCount val="16"/>
                <c:pt idx="0">
                  <c:v>Vyvážená, zdravá, pravidelná strava</c:v>
                </c:pt>
                <c:pt idx="1">
                  <c:v>Tyčinky, sušenky (proteinové, energetické,..)</c:v>
                </c:pt>
                <c:pt idx="2">
                  <c:v>Bílkoviny, proteiny</c:v>
                </c:pt>
                <c:pt idx="3">
                  <c:v>Doplnění energie, kalorií</c:v>
                </c:pt>
                <c:pt idx="4">
                  <c:v>Jíst méně, nejíst před</c:v>
                </c:pt>
                <c:pt idx="5">
                  <c:v>Konkrétní jídlo (hotdog, chleba, polévka, ..)</c:v>
                </c:pt>
                <c:pt idx="6">
                  <c:v>Zelenina, salát</c:v>
                </c:pt>
                <c:pt idx="7">
                  <c:v>Lehké jídlo, ne těžké tučné</c:v>
                </c:pt>
                <c:pt idx="8">
                  <c:v>Jídlo po sportu</c:v>
                </c:pt>
                <c:pt idx="9">
                  <c:v>Doplňky stravy, vitamíny</c:v>
                </c:pt>
                <c:pt idx="10">
                  <c:v>Ovoce</c:v>
                </c:pt>
                <c:pt idx="11">
                  <c:v>Banán, jalbko</c:v>
                </c:pt>
                <c:pt idx="12">
                  <c:v>Pohyb, běh, sport</c:v>
                </c:pt>
                <c:pt idx="13">
                  <c:v>Jiná odpověď</c:v>
                </c:pt>
                <c:pt idx="14">
                  <c:v>Nic</c:v>
                </c:pt>
                <c:pt idx="15">
                  <c:v>Nevím</c:v>
                </c:pt>
              </c:strCache>
            </c:strRef>
          </c:cat>
          <c:val>
            <c:numRef>
              <c:f>List1!$D$2:$D$17</c:f>
              <c:numCache>
                <c:formatCode>###0.0%</c:formatCode>
                <c:ptCount val="16"/>
                <c:pt idx="0">
                  <c:v>0.17987274436997494</c:v>
                </c:pt>
                <c:pt idx="1">
                  <c:v>7.9397947316811698E-2</c:v>
                </c:pt>
                <c:pt idx="2">
                  <c:v>5.346122327375058E-2</c:v>
                </c:pt>
                <c:pt idx="3">
                  <c:v>4.3323651055296522E-2</c:v>
                </c:pt>
                <c:pt idx="4">
                  <c:v>4.94974372326085E-2</c:v>
                </c:pt>
                <c:pt idx="5">
                  <c:v>7.730146139540349E-2</c:v>
                </c:pt>
                <c:pt idx="6">
                  <c:v>8.2442833092172443E-2</c:v>
                </c:pt>
                <c:pt idx="7">
                  <c:v>4.0544969978945786E-2</c:v>
                </c:pt>
                <c:pt idx="8">
                  <c:v>2.2585402829602304E-2</c:v>
                </c:pt>
                <c:pt idx="9">
                  <c:v>3.2951252307644743E-2</c:v>
                </c:pt>
                <c:pt idx="10">
                  <c:v>2.9740883800260964E-2</c:v>
                </c:pt>
                <c:pt idx="11">
                  <c:v>1.117015400815208E-2</c:v>
                </c:pt>
                <c:pt idx="12">
                  <c:v>1.8045200746379098E-2</c:v>
                </c:pt>
                <c:pt idx="13">
                  <c:v>0.26634919549917829</c:v>
                </c:pt>
                <c:pt idx="14">
                  <c:v>5.4114416889516882E-2</c:v>
                </c:pt>
                <c:pt idx="15">
                  <c:v>8.4810597919318179E-2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582-4C5C-B096-D9DCE5D96B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96820992"/>
        <c:axId val="134464640"/>
      </c:barChart>
      <c:catAx>
        <c:axId val="1968209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4464640"/>
        <c:crosses val="autoZero"/>
        <c:auto val="1"/>
        <c:lblAlgn val="ctr"/>
        <c:lblOffset val="100"/>
        <c:noMultiLvlLbl val="0"/>
      </c:catAx>
      <c:valAx>
        <c:axId val="13446464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96820992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759393319495216"/>
          <c:y val="0.37368833614288888"/>
          <c:w val="0.17400112801402987"/>
          <c:h val="0.1540743992069375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jedí</a:t>
            </a: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sportující lidé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sportovci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39337408841766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3878991627756886"/>
          <c:y val="0.12475479797979799"/>
          <c:w val="0.5612100837224312"/>
          <c:h val="0.6913724747474748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Upravuji stravu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83A5-493E-9DA8-67D82176D3CC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3A5-493E-9DA8-67D82176D3CC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Při hodně intenzivních aktivitách</c:v>
                </c:pt>
                <c:pt idx="4">
                  <c:v>Při méně intenzivních aktivitách</c:v>
                </c:pt>
              </c:strCache>
            </c:strRef>
          </c:cat>
          <c:val>
            <c:numRef>
              <c:f>List1!$B$2:$B$6</c:f>
              <c:numCache>
                <c:formatCode>###0%</c:formatCode>
                <c:ptCount val="5"/>
                <c:pt idx="0">
                  <c:v>0.3592621177694803</c:v>
                </c:pt>
                <c:pt idx="1">
                  <c:v>0.18647036728534039</c:v>
                </c:pt>
                <c:pt idx="2">
                  <c:v>0.33148544243131434</c:v>
                </c:pt>
                <c:pt idx="3">
                  <c:v>0.40978556757103485</c:v>
                </c:pt>
                <c:pt idx="4">
                  <c:v>0.13193426619217097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Neřeším to</c:v>
                </c:pt>
              </c:strCache>
            </c:strRef>
          </c:tx>
          <c:spPr>
            <a:solidFill>
              <a:srgbClr val="FFFFFF">
                <a:lumMod val="75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ysClr val="windowText" lastClr="00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List1!$A$2:$A$6</c:f>
              <c:strCache>
                <c:ptCount val="5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Při hodně intenzivních aktivitách</c:v>
                </c:pt>
                <c:pt idx="4">
                  <c:v>Při méně intenzivních aktivitách</c:v>
                </c:pt>
              </c:strCache>
            </c:strRef>
          </c:cat>
          <c:val>
            <c:numRef>
              <c:f>List1!$C$2:$C$6</c:f>
              <c:numCache>
                <c:formatCode>###0%</c:formatCode>
                <c:ptCount val="5"/>
                <c:pt idx="0">
                  <c:v>0.48431724537312365</c:v>
                </c:pt>
                <c:pt idx="1">
                  <c:v>0.3549951155990369</c:v>
                </c:pt>
                <c:pt idx="2">
                  <c:v>0.52306099681532414</c:v>
                </c:pt>
                <c:pt idx="3">
                  <c:v>0.41626809556924071</c:v>
                </c:pt>
                <c:pt idx="4">
                  <c:v>0.76897996884456343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EA-4BE9-AF44-4A39C4618D0D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Nejím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List1!$A$2:$A$6</c:f>
              <c:strCache>
                <c:ptCount val="5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Při hodně intenzivních aktivitách</c:v>
                </c:pt>
                <c:pt idx="4">
                  <c:v>Při méně intenzivních aktivitách</c:v>
                </c:pt>
              </c:strCache>
            </c:strRef>
          </c:cat>
          <c:val>
            <c:numRef>
              <c:f>List1!$D$2:$D$6</c:f>
              <c:numCache>
                <c:formatCode>###0%</c:formatCode>
                <c:ptCount val="5"/>
                <c:pt idx="0">
                  <c:v>0.15642063685739568</c:v>
                </c:pt>
                <c:pt idx="1">
                  <c:v>0.45853451711562265</c:v>
                </c:pt>
                <c:pt idx="2">
                  <c:v>0.14545356075336097</c:v>
                </c:pt>
                <c:pt idx="3">
                  <c:v>0.17394633685972419</c:v>
                </c:pt>
                <c:pt idx="4">
                  <c:v>9.908576496326521E-2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E8-4D57-B551-3538C2521F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97367296"/>
        <c:axId val="134467520"/>
      </c:barChart>
      <c:catAx>
        <c:axId val="1973672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4467520"/>
        <c:crosses val="autoZero"/>
        <c:auto val="1"/>
        <c:lblAlgn val="ctr"/>
        <c:lblOffset val="100"/>
        <c:noMultiLvlLbl val="0"/>
      </c:catAx>
      <c:valAx>
        <c:axId val="13446752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9736729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40631812677144069"/>
          <c:y val="0.81719696969696964"/>
          <c:w val="0.59368187322855925"/>
          <c:h val="0.17959595959595959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 měli jíst</a:t>
            </a: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sportující lidé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nesportovci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39337408841766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3878991627756886"/>
          <c:y val="0.12475479797979799"/>
          <c:w val="0.5612100837224312"/>
          <c:h val="0.6913724747474748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Měli by upravit stravu</c:v>
                </c:pt>
              </c:strCache>
            </c:strRef>
          </c:tx>
          <c:spPr>
            <a:solidFill>
              <a:srgbClr val="F29292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F2-4B8E-BC90-19881E4C3806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AF2-4B8E-BC90-19881E4C380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AF2-4B8E-BC90-19881E4C3806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AF2-4B8E-BC90-19881E4C3806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AF2-4B8E-BC90-19881E4C3806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AF2-4B8E-BC90-19881E4C3806}"/>
              </c:ext>
            </c:extLst>
          </c:dPt>
          <c:dLbls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3F49-4C9A-9362-5F691337CD70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F49-4C9A-9362-5F691337CD7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Při hodně intenzivních aktivitách</c:v>
                </c:pt>
                <c:pt idx="4">
                  <c:v>Při méně intenzivních aktivitách</c:v>
                </c:pt>
              </c:strCache>
            </c:strRef>
          </c:cat>
          <c:val>
            <c:numRef>
              <c:f>List1!$B$2:$B$6</c:f>
              <c:numCache>
                <c:formatCode>###0%</c:formatCode>
                <c:ptCount val="5"/>
                <c:pt idx="0">
                  <c:v>0.7736096676349058</c:v>
                </c:pt>
                <c:pt idx="1">
                  <c:v>0.40647224994588427</c:v>
                </c:pt>
                <c:pt idx="2">
                  <c:v>0.64201726929315772</c:v>
                </c:pt>
                <c:pt idx="3">
                  <c:v>0.75184237722397829</c:v>
                </c:pt>
                <c:pt idx="4">
                  <c:v>0.37304022558883865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AF2-4B8E-BC90-19881E4C3806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Nemusí to řešit</c:v>
                </c:pt>
              </c:strCache>
            </c:strRef>
          </c:tx>
          <c:spPr>
            <a:solidFill>
              <a:srgbClr val="FFFFFF">
                <a:lumMod val="75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ysClr val="windowText" lastClr="00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List1!$A$2:$A$6</c:f>
              <c:strCache>
                <c:ptCount val="5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Při hodně intenzivních aktivitách</c:v>
                </c:pt>
                <c:pt idx="4">
                  <c:v>Při méně intenzivních aktivitách</c:v>
                </c:pt>
              </c:strCache>
            </c:strRef>
          </c:cat>
          <c:val>
            <c:numRef>
              <c:f>List1!$C$2:$C$6</c:f>
              <c:numCache>
                <c:formatCode>###0%</c:formatCode>
                <c:ptCount val="5"/>
                <c:pt idx="0">
                  <c:v>0.13427644100852021</c:v>
                </c:pt>
                <c:pt idx="1">
                  <c:v>0.11497422648323694</c:v>
                </c:pt>
                <c:pt idx="2">
                  <c:v>0.23375884196287056</c:v>
                </c:pt>
                <c:pt idx="3">
                  <c:v>9.8702776431598152E-2</c:v>
                </c:pt>
                <c:pt idx="4">
                  <c:v>0.54539816498819094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AF2-4B8E-BC90-19881E4C3806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Neměli by jíst nic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List1!$A$2:$A$6</c:f>
              <c:strCache>
                <c:ptCount val="5"/>
                <c:pt idx="0">
                  <c:v>Před fyzickou aktivitou</c:v>
                </c:pt>
                <c:pt idx="1">
                  <c:v>Během fyzické aktivity</c:v>
                </c:pt>
                <c:pt idx="2">
                  <c:v>Hned po fyzické aktivitě</c:v>
                </c:pt>
                <c:pt idx="3">
                  <c:v>Při hodně intenzivních aktivitách</c:v>
                </c:pt>
                <c:pt idx="4">
                  <c:v>Při méně intenzivních aktivitách</c:v>
                </c:pt>
              </c:strCache>
            </c:strRef>
          </c:cat>
          <c:val>
            <c:numRef>
              <c:f>List1!$D$2:$D$6</c:f>
              <c:numCache>
                <c:formatCode>###0%</c:formatCode>
                <c:ptCount val="5"/>
                <c:pt idx="0">
                  <c:v>9.2113891356572969E-2</c:v>
                </c:pt>
                <c:pt idx="1">
                  <c:v>0.47855352357087816</c:v>
                </c:pt>
                <c:pt idx="2">
                  <c:v>0.1242238887439707</c:v>
                </c:pt>
                <c:pt idx="3">
                  <c:v>0.14945484634442291</c:v>
                </c:pt>
                <c:pt idx="4">
                  <c:v>8.1561609422969319E-2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F2-4B8E-BC90-19881E4C38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97368832"/>
        <c:axId val="134469824"/>
      </c:barChart>
      <c:catAx>
        <c:axId val="1973688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4469824"/>
        <c:crosses val="autoZero"/>
        <c:auto val="1"/>
        <c:lblAlgn val="ctr"/>
        <c:lblOffset val="100"/>
        <c:noMultiLvlLbl val="0"/>
      </c:catAx>
      <c:valAx>
        <c:axId val="13446982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97368832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7.8540676175043317E-3"/>
          <c:y val="0.81719696969696964"/>
          <c:w val="0.99214593238249571"/>
          <c:h val="0.17959595959595959"/>
        </c:manualLayout>
      </c:layout>
      <c:overlay val="0"/>
      <c:txPr>
        <a:bodyPr/>
        <a:lstStyle/>
        <a:p>
          <a:pPr>
            <a:defRPr sz="105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33562117235345584"/>
          <c:w val="0.92702783585538362"/>
          <c:h val="0.44592027559055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18-35 let</c:v>
                </c:pt>
                <c:pt idx="1">
                  <c:v>36-55 let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0.32959453777990061</c:v>
                </c:pt>
                <c:pt idx="1">
                  <c:v>0.40273824813546855</c:v>
                </c:pt>
                <c:pt idx="2">
                  <c:v>0.26766721408463012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A5-4A71-A291-30FF2634DA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4060544"/>
        <c:axId val="171905536"/>
      </c:barChart>
      <c:catAx>
        <c:axId val="134060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71905536"/>
        <c:crosses val="autoZero"/>
        <c:auto val="1"/>
        <c:lblAlgn val="ctr"/>
        <c:lblOffset val="100"/>
        <c:noMultiLvlLbl val="0"/>
      </c:catAx>
      <c:valAx>
        <c:axId val="17190553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34060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Důvody, proč upravují svoji stravu, když sportují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sportovci, kteří kvůli sportu upravují svoji stravu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498486679560299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0478869324243392"/>
          <c:y val="0.11192649927631991"/>
          <c:w val="0.49521130675756603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Podíl v populaci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FE9A-4E27-A1E0-2F0E3B6A5693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FE9A-4E27-A1E0-2F0E3B6A569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Aby jim nebylo špatně od žaludku</c:v>
                </c:pt>
                <c:pt idx="1">
                  <c:v>Doplnění energie</c:v>
                </c:pt>
                <c:pt idx="2">
                  <c:v>Lepší výkon,výdrž</c:v>
                </c:pt>
                <c:pt idx="3">
                  <c:v>Doplnění živin</c:v>
                </c:pt>
                <c:pt idx="4">
                  <c:v>Nezatěžovat organismus, rovnováha organismu</c:v>
                </c:pt>
                <c:pt idx="5">
                  <c:v>Doplnění bílkovin</c:v>
                </c:pt>
                <c:pt idx="6">
                  <c:v>Nejlepší je zdravé jídlo, vyvážené jídlo</c:v>
                </c:pt>
                <c:pt idx="7">
                  <c:v>Pro dobrý pocit</c:v>
                </c:pt>
                <c:pt idx="8">
                  <c:v>Kvůli hubnutí</c:v>
                </c:pt>
                <c:pt idx="9">
                  <c:v>Doplnění minerálních látek</c:v>
                </c:pt>
                <c:pt idx="10">
                  <c:v>Kvůli zdraví, posílení organismu</c:v>
                </c:pt>
                <c:pt idx="11">
                  <c:v>Růst svalů</c:v>
                </c:pt>
                <c:pt idx="12">
                  <c:v>Lepší regenerace</c:v>
                </c:pt>
                <c:pt idx="13">
                  <c:v>Jiná odpověď</c:v>
                </c:pt>
                <c:pt idx="14">
                  <c:v>Nevím</c:v>
                </c:pt>
              </c:strCache>
            </c:strRef>
          </c:cat>
          <c:val>
            <c:numRef>
              <c:f>List1!$B$2:$B$16</c:f>
              <c:numCache>
                <c:formatCode>###0.0%</c:formatCode>
                <c:ptCount val="15"/>
                <c:pt idx="0">
                  <c:v>0.28136990577867194</c:v>
                </c:pt>
                <c:pt idx="1">
                  <c:v>0.20940438964133679</c:v>
                </c:pt>
                <c:pt idx="2">
                  <c:v>0.20401871898862289</c:v>
                </c:pt>
                <c:pt idx="3">
                  <c:v>0.12170411989796381</c:v>
                </c:pt>
                <c:pt idx="4">
                  <c:v>7.090918995559567E-2</c:v>
                </c:pt>
                <c:pt idx="5">
                  <c:v>7.0409826604322781E-2</c:v>
                </c:pt>
                <c:pt idx="6">
                  <c:v>6.4856277144661564E-2</c:v>
                </c:pt>
                <c:pt idx="7">
                  <c:v>6.262208633910317E-2</c:v>
                </c:pt>
                <c:pt idx="8">
                  <c:v>5.7384157878152244E-2</c:v>
                </c:pt>
                <c:pt idx="9">
                  <c:v>3.6776057884856717E-2</c:v>
                </c:pt>
                <c:pt idx="10">
                  <c:v>3.0205941669732624E-2</c:v>
                </c:pt>
                <c:pt idx="11">
                  <c:v>2.5612023107160251E-2</c:v>
                </c:pt>
                <c:pt idx="12">
                  <c:v>1.1337895592557152E-2</c:v>
                </c:pt>
                <c:pt idx="13">
                  <c:v>0.15766208262112974</c:v>
                </c:pt>
                <c:pt idx="14">
                  <c:v>4.7768508265696584E-2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8671232"/>
        <c:axId val="120865920"/>
      </c:barChart>
      <c:catAx>
        <c:axId val="248671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20865920"/>
        <c:crosses val="autoZero"/>
        <c:auto val="1"/>
        <c:lblAlgn val="ctr"/>
        <c:lblOffset val="100"/>
        <c:noMultiLvlLbl val="0"/>
      </c:catAx>
      <c:valAx>
        <c:axId val="12086592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4867123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Důvody, proč by lidé měli upravit svoji stravu, když sportují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5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nesportovci, kteří si myslí, že by sportující lidé měli upravit svoji stravu</a:t>
            </a:r>
            <a:endParaRPr lang="cs-CZ" sz="1050" b="0" i="1" u="none" strike="noStrike" kern="1200" baseline="0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953262010505234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300492793235539"/>
          <c:y val="0.11192649927631991"/>
          <c:w val="0.57699507206764467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Podíl v populaci</c:v>
                </c:pt>
              </c:strCache>
            </c:strRef>
          </c:tx>
          <c:spPr>
            <a:solidFill>
              <a:srgbClr val="F29292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12B-4752-84DF-845003AD15B2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C0-4B0A-B041-F247B4722FFD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C-44EC-A343-576AED6CDCA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C-44EC-A343-576AED6CDCA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C-44EC-A343-576AED6CDCA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8CA2-4877-9935-AA253864EC4D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CA2-4877-9935-AA253864EC4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Doplnění pořebných látek, živin, minerálů</c:v>
                </c:pt>
                <c:pt idx="1">
                  <c:v>Kvůli vyššímu výkonu, výsledkům</c:v>
                </c:pt>
                <c:pt idx="2">
                  <c:v>Aby předešli nevolnosti, pocitu těžkosti</c:v>
                </c:pt>
                <c:pt idx="3">
                  <c:v>Aby nezatěžovali organismus</c:v>
                </c:pt>
                <c:pt idx="4">
                  <c:v>Kvůli energii, proti únavě</c:v>
                </c:pt>
                <c:pt idx="5">
                  <c:v>Ze zdravotních důvodů, zdravý životní styl</c:v>
                </c:pt>
                <c:pt idx="6">
                  <c:v>Jiná odpověď</c:v>
                </c:pt>
                <c:pt idx="7">
                  <c:v>Nevím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0.24210008766849517</c:v>
                </c:pt>
                <c:pt idx="1">
                  <c:v>0.19233891690914645</c:v>
                </c:pt>
                <c:pt idx="2">
                  <c:v>0.1542642704085635</c:v>
                </c:pt>
                <c:pt idx="3">
                  <c:v>0.11565517028444251</c:v>
                </c:pt>
                <c:pt idx="4">
                  <c:v>0.11369804336730742</c:v>
                </c:pt>
                <c:pt idx="5">
                  <c:v>0.10868183553584033</c:v>
                </c:pt>
                <c:pt idx="6">
                  <c:v>0.13534167386397133</c:v>
                </c:pt>
                <c:pt idx="7">
                  <c:v>0.16482541598947839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9133568"/>
        <c:axId val="120869376"/>
      </c:barChart>
      <c:catAx>
        <c:axId val="24913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20869376"/>
        <c:crosses val="autoZero"/>
        <c:auto val="1"/>
        <c:lblAlgn val="ctr"/>
        <c:lblOffset val="100"/>
        <c:noMultiLvlLbl val="0"/>
      </c:catAx>
      <c:valAx>
        <c:axId val="12086937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4913356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 se jim vybaví, když se řekne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sport a zdraví</a:t>
            </a:r>
          </a:p>
        </c:rich>
      </c:tx>
      <c:layout>
        <c:manualLayout>
          <c:xMode val="edge"/>
          <c:yMode val="edge"/>
          <c:x val="0.28222138268117453"/>
          <c:y val="1.198290757411349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5079202469395505"/>
          <c:y val="0.11192649927631991"/>
          <c:w val="0.44920797530604489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E8D-4F56-8B7E-B6CCC7889F63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E8D-4F56-8B7E-B6CCC7889F63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E8D-4F56-8B7E-B6CCC7889F63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E8D-4F56-8B7E-B6CCC7889F63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E8D-4F56-8B7E-B6CCC7889F63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E8D-4F56-8B7E-B6CCC7889F63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E8D-4F56-8B7E-B6CCC7889F63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8D-4F56-8B7E-B6CCC7889F63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8D-4F56-8B7E-B6CCC7889F63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E837-4113-8297-050118D10504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837-4113-8297-050118D105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List1!$A$2:$A$17</c:f>
              <c:strCache>
                <c:ptCount val="16"/>
                <c:pt idx="0">
                  <c:v>Zdraví, sport je zdravý, sportem ku zdraví</c:v>
                </c:pt>
                <c:pt idx="1">
                  <c:v>Prospívá tělu, je potřeba, dodá dobrý pocit, vitalitu</c:v>
                </c:pt>
                <c:pt idx="2">
                  <c:v>Pohyb, sport, konkrétní sport (běh, běžky apod.), cvičení</c:v>
                </c:pt>
                <c:pt idx="3">
                  <c:v>Kondice, dobrá kondice, fyzička</c:v>
                </c:pt>
                <c:pt idx="4">
                  <c:v>Úrazy, zdravotní potíže, sportem k trvalé invaliditě</c:v>
                </c:pt>
                <c:pt idx="5">
                  <c:v>Sportovat s mírou, přiměřeně, nepřehánět to</c:v>
                </c:pt>
                <c:pt idx="6">
                  <c:v>Sport a zdraví spolu souvisí, patří k sobě, symbióza, je to to samé</c:v>
                </c:pt>
                <c:pt idx="7">
                  <c:v>Vitaminy, zelenina, ovoce, zdravá výživa</c:v>
                </c:pt>
                <c:pt idx="8">
                  <c:v>Imunita</c:v>
                </c:pt>
                <c:pt idx="9">
                  <c:v>Zdravý životní styl</c:v>
                </c:pt>
                <c:pt idx="10">
                  <c:v>Hubnutí, štíhlé tělo</c:v>
                </c:pt>
                <c:pt idx="11">
                  <c:v>Dlouhověkost, život</c:v>
                </c:pt>
                <c:pt idx="12">
                  <c:v>Čerstvý, čistý vzduch, sport na čerstvém vzduchu</c:v>
                </c:pt>
                <c:pt idx="13">
                  <c:v>Pravidelnost pohybu</c:v>
                </c:pt>
                <c:pt idx="14">
                  <c:v>Jiná odpověď</c:v>
                </c:pt>
                <c:pt idx="15">
                  <c:v>Nevím</c:v>
                </c:pt>
              </c:strCache>
            </c:strRef>
          </c:cat>
          <c:val>
            <c:numRef>
              <c:f>List1!$B$2:$B$17</c:f>
              <c:numCache>
                <c:formatCode>###0.0%</c:formatCode>
                <c:ptCount val="16"/>
                <c:pt idx="0">
                  <c:v>0.20287273635312852</c:v>
                </c:pt>
                <c:pt idx="1">
                  <c:v>9.9900555957399995E-2</c:v>
                </c:pt>
                <c:pt idx="2">
                  <c:v>7.4227625225001731E-2</c:v>
                </c:pt>
                <c:pt idx="3">
                  <c:v>7.1867510824923583E-2</c:v>
                </c:pt>
                <c:pt idx="4">
                  <c:v>6.8362986446781931E-2</c:v>
                </c:pt>
                <c:pt idx="5">
                  <c:v>6.7468714250892431E-2</c:v>
                </c:pt>
                <c:pt idx="6">
                  <c:v>6.4793579653431799E-2</c:v>
                </c:pt>
                <c:pt idx="7">
                  <c:v>3.4803437758084269E-2</c:v>
                </c:pt>
                <c:pt idx="8">
                  <c:v>3.3987883032532092E-2</c:v>
                </c:pt>
                <c:pt idx="9">
                  <c:v>3.245385127941984E-2</c:v>
                </c:pt>
                <c:pt idx="10">
                  <c:v>2.2412647534587368E-2</c:v>
                </c:pt>
                <c:pt idx="11">
                  <c:v>2.1921386170360858E-2</c:v>
                </c:pt>
                <c:pt idx="12">
                  <c:v>1.7757093385381707E-2</c:v>
                </c:pt>
                <c:pt idx="13">
                  <c:v>1.5261055066074131E-2</c:v>
                </c:pt>
                <c:pt idx="14">
                  <c:v>0.20646659337869055</c:v>
                </c:pt>
                <c:pt idx="15">
                  <c:v>5.8029401702603595E-2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E8D-4F56-8B7E-B6CCC7889F63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Sportovci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List1!$A$2:$A$17</c:f>
              <c:strCache>
                <c:ptCount val="16"/>
                <c:pt idx="0">
                  <c:v>Zdraví, sport je zdravý, sportem ku zdraví</c:v>
                </c:pt>
                <c:pt idx="1">
                  <c:v>Prospívá tělu, je potřeba, dodá dobrý pocit, vitalitu</c:v>
                </c:pt>
                <c:pt idx="2">
                  <c:v>Pohyb, sport, konkrétní sport (běh, běžky apod.), cvičení</c:v>
                </c:pt>
                <c:pt idx="3">
                  <c:v>Kondice, dobrá kondice, fyzička</c:v>
                </c:pt>
                <c:pt idx="4">
                  <c:v>Úrazy, zdravotní potíže, sportem k trvalé invaliditě</c:v>
                </c:pt>
                <c:pt idx="5">
                  <c:v>Sportovat s mírou, přiměřeně, nepřehánět to</c:v>
                </c:pt>
                <c:pt idx="6">
                  <c:v>Sport a zdraví spolu souvisí, patří k sobě, symbióza, je to to samé</c:v>
                </c:pt>
                <c:pt idx="7">
                  <c:v>Vitaminy, zelenina, ovoce, zdravá výživa</c:v>
                </c:pt>
                <c:pt idx="8">
                  <c:v>Imunita</c:v>
                </c:pt>
                <c:pt idx="9">
                  <c:v>Zdravý životní styl</c:v>
                </c:pt>
                <c:pt idx="10">
                  <c:v>Hubnutí, štíhlé tělo</c:v>
                </c:pt>
                <c:pt idx="11">
                  <c:v>Dlouhověkost, život</c:v>
                </c:pt>
                <c:pt idx="12">
                  <c:v>Čerstvý, čistý vzduch, sport na čerstvém vzduchu</c:v>
                </c:pt>
                <c:pt idx="13">
                  <c:v>Pravidelnost pohybu</c:v>
                </c:pt>
                <c:pt idx="14">
                  <c:v>Jiná odpověď</c:v>
                </c:pt>
                <c:pt idx="15">
                  <c:v>Nevím</c:v>
                </c:pt>
              </c:strCache>
            </c:strRef>
          </c:cat>
          <c:val>
            <c:numRef>
              <c:f>List1!$C$2:$C$17</c:f>
              <c:numCache>
                <c:formatCode>###0.0%</c:formatCode>
                <c:ptCount val="16"/>
                <c:pt idx="0">
                  <c:v>0.23623506902820193</c:v>
                </c:pt>
                <c:pt idx="1">
                  <c:v>0.10107641862566942</c:v>
                </c:pt>
                <c:pt idx="2">
                  <c:v>8.1488454455594828E-2</c:v>
                </c:pt>
                <c:pt idx="3">
                  <c:v>8.7190249628693733E-2</c:v>
                </c:pt>
                <c:pt idx="4">
                  <c:v>5.7819591921399988E-2</c:v>
                </c:pt>
                <c:pt idx="5">
                  <c:v>7.5624986113788553E-2</c:v>
                </c:pt>
                <c:pt idx="6">
                  <c:v>6.6185892610799713E-2</c:v>
                </c:pt>
                <c:pt idx="7">
                  <c:v>3.0196528881867933E-2</c:v>
                </c:pt>
                <c:pt idx="8">
                  <c:v>3.3882847316570736E-2</c:v>
                </c:pt>
                <c:pt idx="9">
                  <c:v>3.5225780770461748E-2</c:v>
                </c:pt>
                <c:pt idx="10">
                  <c:v>2.4446848417413593E-2</c:v>
                </c:pt>
                <c:pt idx="11">
                  <c:v>2.2473222530239E-2</c:v>
                </c:pt>
                <c:pt idx="12">
                  <c:v>2.272265013866339E-2</c:v>
                </c:pt>
                <c:pt idx="13">
                  <c:v>2.1342976878592979E-2</c:v>
                </c:pt>
                <c:pt idx="14">
                  <c:v>0.18931691657598218</c:v>
                </c:pt>
                <c:pt idx="15">
                  <c:v>3.9122583046310277E-2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E8D-4F56-8B7E-B6CCC7889F63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Nesportovci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List1!$A$2:$A$17</c:f>
              <c:strCache>
                <c:ptCount val="16"/>
                <c:pt idx="0">
                  <c:v>Zdraví, sport je zdravý, sportem ku zdraví</c:v>
                </c:pt>
                <c:pt idx="1">
                  <c:v>Prospívá tělu, je potřeba, dodá dobrý pocit, vitalitu</c:v>
                </c:pt>
                <c:pt idx="2">
                  <c:v>Pohyb, sport, konkrétní sport (běh, běžky apod.), cvičení</c:v>
                </c:pt>
                <c:pt idx="3">
                  <c:v>Kondice, dobrá kondice, fyzička</c:v>
                </c:pt>
                <c:pt idx="4">
                  <c:v>Úrazy, zdravotní potíže, sportem k trvalé invaliditě</c:v>
                </c:pt>
                <c:pt idx="5">
                  <c:v>Sportovat s mírou, přiměřeně, nepřehánět to</c:v>
                </c:pt>
                <c:pt idx="6">
                  <c:v>Sport a zdraví spolu souvisí, patří k sobě, symbióza, je to to samé</c:v>
                </c:pt>
                <c:pt idx="7">
                  <c:v>Vitaminy, zelenina, ovoce, zdravá výživa</c:v>
                </c:pt>
                <c:pt idx="8">
                  <c:v>Imunita</c:v>
                </c:pt>
                <c:pt idx="9">
                  <c:v>Zdravý životní styl</c:v>
                </c:pt>
                <c:pt idx="10">
                  <c:v>Hubnutí, štíhlé tělo</c:v>
                </c:pt>
                <c:pt idx="11">
                  <c:v>Dlouhověkost, život</c:v>
                </c:pt>
                <c:pt idx="12">
                  <c:v>Čerstvý, čistý vzduch, sport na čerstvém vzduchu</c:v>
                </c:pt>
                <c:pt idx="13">
                  <c:v>Pravidelnost pohybu</c:v>
                </c:pt>
                <c:pt idx="14">
                  <c:v>Jiná odpověď</c:v>
                </c:pt>
                <c:pt idx="15">
                  <c:v>Nevím</c:v>
                </c:pt>
              </c:strCache>
            </c:strRef>
          </c:cat>
          <c:val>
            <c:numRef>
              <c:f>List1!$D$2:$D$17</c:f>
              <c:numCache>
                <c:formatCode>###0.0%</c:formatCode>
                <c:ptCount val="16"/>
                <c:pt idx="0">
                  <c:v>0.15443528790352357</c:v>
                </c:pt>
                <c:pt idx="1">
                  <c:v>9.8193367556252256E-2</c:v>
                </c:pt>
                <c:pt idx="2">
                  <c:v>6.3685915057924342E-2</c:v>
                </c:pt>
                <c:pt idx="3">
                  <c:v>4.962103369327793E-2</c:v>
                </c:pt>
                <c:pt idx="4">
                  <c:v>8.3670523056432564E-2</c:v>
                </c:pt>
                <c:pt idx="5">
                  <c:v>5.5626946418058328E-2</c:v>
                </c:pt>
                <c:pt idx="6">
                  <c:v>6.2772135656842948E-2</c:v>
                </c:pt>
                <c:pt idx="7">
                  <c:v>4.1492026154377012E-2</c:v>
                </c:pt>
                <c:pt idx="8">
                  <c:v>3.4140380225303205E-2</c:v>
                </c:pt>
                <c:pt idx="9">
                  <c:v>2.8429396720563459E-2</c:v>
                </c:pt>
                <c:pt idx="10">
                  <c:v>1.9459271901124724E-2</c:v>
                </c:pt>
                <c:pt idx="11">
                  <c:v>2.1120196832236836E-2</c:v>
                </c:pt>
                <c:pt idx="12">
                  <c:v>1.0547798351873106E-2</c:v>
                </c:pt>
                <c:pt idx="13">
                  <c:v>6.430953851703323E-3</c:v>
                </c:pt>
                <c:pt idx="14">
                  <c:v>0.23136552937782717</c:v>
                </c:pt>
                <c:pt idx="15">
                  <c:v>8.5479462312258309E-2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E8D-4F56-8B7E-B6CCC7889F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3221376"/>
        <c:axId val="196700416"/>
      </c:barChart>
      <c:catAx>
        <c:axId val="133221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96700416"/>
        <c:crosses val="autoZero"/>
        <c:auto val="1"/>
        <c:lblAlgn val="ctr"/>
        <c:lblOffset val="100"/>
        <c:noMultiLvlLbl val="0"/>
      </c:catAx>
      <c:valAx>
        <c:axId val="1967004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3322137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5261155103539024"/>
          <c:y val="0.43409208321357895"/>
          <c:w val="0.17400112801402987"/>
          <c:h val="0.1540743992069375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27053565863955498"/>
          <c:w val="0.92702783585538362"/>
          <c:h val="0.459446240390634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0.35894676172749568</c:v>
                </c:pt>
                <c:pt idx="1">
                  <c:v>0.18571847903370312</c:v>
                </c:pt>
                <c:pt idx="2">
                  <c:v>0.21958924778158745</c:v>
                </c:pt>
                <c:pt idx="3">
                  <c:v>0.23574551145721301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9-454A-AA38-BF9ECB4B17C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3865472"/>
        <c:axId val="171907264"/>
      </c:barChart>
      <c:catAx>
        <c:axId val="133865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71907264"/>
        <c:crosses val="autoZero"/>
        <c:auto val="1"/>
        <c:lblAlgn val="ctr"/>
        <c:lblOffset val="100"/>
        <c:noMultiLvlLbl val="0"/>
      </c:catAx>
      <c:valAx>
        <c:axId val="171907264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3386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7.4605759506640681E-2</c:v>
                </c:pt>
                <c:pt idx="1">
                  <c:v>0.30354409911461055</c:v>
                </c:pt>
                <c:pt idx="2">
                  <c:v>0.36245364337973868</c:v>
                </c:pt>
                <c:pt idx="3">
                  <c:v>0.25939649799900949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8C-43F2-AEE6-92B93E829E7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4385664"/>
        <c:axId val="171907840"/>
      </c:barChart>
      <c:catAx>
        <c:axId val="1343856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71907840"/>
        <c:crosses val="autoZero"/>
        <c:auto val="1"/>
        <c:lblAlgn val="ctr"/>
        <c:lblOffset val="100"/>
        <c:noMultiLvlLbl val="0"/>
      </c:catAx>
      <c:valAx>
        <c:axId val="171907840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134385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>
        <c:manualLayout>
          <c:xMode val="edge"/>
          <c:yMode val="edge"/>
          <c:x val="0.31338859174377448"/>
          <c:y val="4.1666666666666664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246956687352202"/>
          <c:y val="0.18069553805774277"/>
          <c:w val="0.63541193835605569"/>
          <c:h val="0.62586286089238863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ABDB7B"/>
              </a:solidFill>
            </c:spPr>
            <c:extLst>
              <c:ext xmlns:c16="http://schemas.microsoft.com/office/drawing/2014/chart" uri="{C3380CC4-5D6E-409C-BE32-E72D297353CC}">
                <c16:uniqueId val="{00000001-501B-46F4-BBD3-4083108EDC9D}"/>
              </c:ext>
            </c:extLst>
          </c:dPt>
          <c:dPt>
            <c:idx val="1"/>
            <c:bubble3D val="0"/>
            <c:spPr>
              <a:solidFill>
                <a:srgbClr val="568725"/>
              </a:solidFill>
            </c:spPr>
            <c:extLst>
              <c:ext xmlns:c16="http://schemas.microsoft.com/office/drawing/2014/chart" uri="{C3380CC4-5D6E-409C-BE32-E72D297353CC}">
                <c16:uniqueId val="{00000004-501B-46F4-BBD3-4083108EDC9D}"/>
              </c:ext>
            </c:extLst>
          </c:dPt>
          <c:dPt>
            <c:idx val="2"/>
            <c:bubble3D val="0"/>
            <c:spPr>
              <a:solidFill>
                <a:srgbClr val="80C436"/>
              </a:solidFill>
            </c:spPr>
            <c:extLst>
              <c:ext xmlns:c16="http://schemas.microsoft.com/office/drawing/2014/chart" uri="{C3380CC4-5D6E-409C-BE32-E72D297353CC}">
                <c16:uniqueId val="{00000003-501B-46F4-BBD3-4083108EDC9D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501B-46F4-BBD3-4083108EDC9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0.12450754766598067</c:v>
                </c:pt>
                <c:pt idx="1">
                  <c:v>0.54754108030814697</c:v>
                </c:pt>
                <c:pt idx="2">
                  <c:v>0.32795137202587221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1B-46F4-BBD3-4083108EDC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4.2775009125970133E-2"/>
          <c:y val="0.85731517935258106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Jak často se věnují sportovním aktivitám (včetně například i procházky) </a:t>
            </a:r>
            <a:br>
              <a:rPr lang="cs-CZ" sz="11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sz="1100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alespoň 30 minut</a:t>
            </a:r>
          </a:p>
        </c:rich>
      </c:tx>
      <c:layout>
        <c:manualLayout>
          <c:xMode val="edge"/>
          <c:yMode val="edge"/>
          <c:x val="1.1561121047533525E-2"/>
          <c:y val="5.33881357815233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843232928916081E-2"/>
          <c:y val="0.1408872707508067"/>
          <c:w val="0.46775761558523438"/>
          <c:h val="0.801981393901331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Každý den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List1!$B$2</c:f>
              <c:numCache>
                <c:formatCode>###0.0%</c:formatCode>
                <c:ptCount val="1"/>
                <c:pt idx="0">
                  <c:v>0.21655671865160564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7-4BB0-BD1D-40B7E29F550D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6x týdně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List1!$B$3</c:f>
              <c:numCache>
                <c:formatCode>###0.0%</c:formatCode>
                <c:ptCount val="1"/>
                <c:pt idx="0">
                  <c:v>3.6329183699765899E-2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7-4BB0-BD1D-40B7E29F550D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5x týdně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List1!$B$4</c:f>
              <c:numCache>
                <c:formatCode>###0.0%</c:formatCode>
                <c:ptCount val="1"/>
                <c:pt idx="0">
                  <c:v>9.6522089792823215E-2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E7-4BB0-BD1D-40B7E29F550D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4x týdně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List1!$B$5</c:f>
              <c:numCache>
                <c:formatCode>###0.0%</c:formatCode>
                <c:ptCount val="1"/>
                <c:pt idx="0">
                  <c:v>7.058167526490311E-2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E7-4BB0-BD1D-40B7E29F550D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3x týdně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BB0-BD1D-40B7E29F550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List1!$B$6</c:f>
              <c:numCache>
                <c:formatCode>###0.0%</c:formatCode>
                <c:ptCount val="1"/>
                <c:pt idx="0">
                  <c:v>0.1721567635914566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E7-4BB0-BD1D-40B7E29F550D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2x týdně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List1!$B$7</c:f>
              <c:numCache>
                <c:formatCode>###0.0%</c:formatCode>
                <c:ptCount val="1"/>
                <c:pt idx="0">
                  <c:v>0.14399183923079595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5F-403A-B66E-B9DC32543021}"/>
            </c:ext>
          </c:extLst>
        </c:ser>
        <c:ser>
          <c:idx val="6"/>
          <c:order val="6"/>
          <c:tx>
            <c:strRef>
              <c:f>List1!$A$8</c:f>
              <c:strCache>
                <c:ptCount val="1"/>
                <c:pt idx="0">
                  <c:v>1x týdně</c:v>
                </c:pt>
              </c:strCache>
            </c:strRef>
          </c:tx>
          <c:spPr>
            <a:solidFill>
              <a:srgbClr val="FFD757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List1!$B$8</c:f>
              <c:numCache>
                <c:formatCode>###0.0%</c:formatCode>
                <c:ptCount val="1"/>
                <c:pt idx="0">
                  <c:v>0.11183383545193312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5F-403A-B66E-B9DC32543021}"/>
            </c:ext>
          </c:extLst>
        </c:ser>
        <c:ser>
          <c:idx val="7"/>
          <c:order val="7"/>
          <c:tx>
            <c:strRef>
              <c:f>List1!$A$9</c:f>
              <c:strCache>
                <c:ptCount val="1"/>
                <c:pt idx="0">
                  <c:v>Méně často či vůbec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cat>
          <c:val>
            <c:numRef>
              <c:f>List1!$B$9</c:f>
              <c:numCache>
                <c:formatCode>###0.0%</c:formatCode>
                <c:ptCount val="1"/>
                <c:pt idx="0">
                  <c:v>0.15202789431671587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5F-403A-B66E-B9DC325430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33866496"/>
        <c:axId val="119877568"/>
      </c:barChart>
      <c:catAx>
        <c:axId val="133866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19877568"/>
        <c:crosses val="autoZero"/>
        <c:auto val="1"/>
        <c:lblAlgn val="ctr"/>
        <c:lblOffset val="100"/>
        <c:noMultiLvlLbl val="0"/>
      </c:catAx>
      <c:valAx>
        <c:axId val="119877568"/>
        <c:scaling>
          <c:orientation val="minMax"/>
          <c:min val="0"/>
        </c:scaling>
        <c:delete val="1"/>
        <c:axPos val="r"/>
        <c:numFmt formatCode="General" sourceLinked="0"/>
        <c:majorTickMark val="none"/>
        <c:minorTickMark val="none"/>
        <c:tickLblPos val="none"/>
        <c:crossAx val="133866496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0301552847846207"/>
          <c:y val="0.28099161298462122"/>
          <c:w val="0.30829608201889114"/>
          <c:h val="0.64948056618944416"/>
        </c:manualLayout>
      </c:layout>
      <c:overlay val="0"/>
      <c:txPr>
        <a:bodyPr/>
        <a:lstStyle/>
        <a:p>
          <a:pPr>
            <a:defRPr sz="10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cs-CZ" sz="1000" b="1" i="0" u="none" strike="noStrike" kern="1200" baseline="0" dirty="0" smtClean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rgbClr val="5F5F5F"/>
                </a:solidFill>
                <a:latin typeface="+mn-lt"/>
                <a:ea typeface="+mn-ea"/>
                <a:cs typeface="+mn-cs"/>
              </a:rPr>
              <a:t>Frekvence provozování uvedených sportů</a:t>
            </a:r>
          </a:p>
        </c:rich>
      </c:tx>
      <c:layout>
        <c:manualLayout>
          <c:xMode val="edge"/>
          <c:yMode val="edge"/>
          <c:x val="0.43762086220531748"/>
          <c:y val="1.618132873426843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635977630488813"/>
          <c:y val="0.11909432466014115"/>
          <c:w val="0.70364022369511181"/>
          <c:h val="0.7563040927804262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3x týdně a častěji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List1!$B$2:$B$15</c:f>
              <c:strCache>
                <c:ptCount val="14"/>
                <c:pt idx="0">
                  <c:v>Cyklistika</c:v>
                </c:pt>
                <c:pt idx="1">
                  <c:v>Běh</c:v>
                </c:pt>
                <c:pt idx="2">
                  <c:v>Posilování (kruhový trénink)</c:v>
                </c:pt>
                <c:pt idx="3">
                  <c:v>Plavání</c:v>
                </c:pt>
                <c:pt idx="4">
                  <c:v>Jóga, pilates apod.</c:v>
                </c:pt>
                <c:pt idx="5">
                  <c:v>Aerobik, zumba apod.</c:v>
                </c:pt>
                <c:pt idx="6">
                  <c:v>Fotbal</c:v>
                </c:pt>
                <c:pt idx="7">
                  <c:v>Volejbal</c:v>
                </c:pt>
                <c:pt idx="8">
                  <c:v>Atletika</c:v>
                </c:pt>
                <c:pt idx="9">
                  <c:v>Badminton</c:v>
                </c:pt>
                <c:pt idx="10">
                  <c:v>Florbal</c:v>
                </c:pt>
                <c:pt idx="11">
                  <c:v>Basketbal</c:v>
                </c:pt>
                <c:pt idx="12">
                  <c:v>Lední hokej</c:v>
                </c:pt>
                <c:pt idx="13">
                  <c:v>Tenis</c:v>
                </c:pt>
              </c:strCache>
            </c:strRef>
          </c:cat>
          <c:val>
            <c:numRef>
              <c:f>List1!$C$2:$C$15</c:f>
              <c:numCache>
                <c:formatCode>###0.0%</c:formatCode>
                <c:ptCount val="14"/>
                <c:pt idx="0">
                  <c:v>8.0892297853745146E-2</c:v>
                </c:pt>
                <c:pt idx="1">
                  <c:v>6.6109965919848024E-2</c:v>
                </c:pt>
                <c:pt idx="2">
                  <c:v>7.4794696080994177E-2</c:v>
                </c:pt>
                <c:pt idx="3">
                  <c:v>1.5138261993088056E-2</c:v>
                </c:pt>
                <c:pt idx="4">
                  <c:v>4.9226267524841362E-2</c:v>
                </c:pt>
                <c:pt idx="5">
                  <c:v>1.6817797247727931E-2</c:v>
                </c:pt>
                <c:pt idx="6">
                  <c:v>1.2769474543180302E-2</c:v>
                </c:pt>
                <c:pt idx="7">
                  <c:v>1.6824331151380413E-2</c:v>
                </c:pt>
                <c:pt idx="8">
                  <c:v>1.2198549083515227E-2</c:v>
                </c:pt>
                <c:pt idx="9">
                  <c:v>5.9734107683967631E-3</c:v>
                </c:pt>
                <c:pt idx="10">
                  <c:v>1.5828296458820286E-2</c:v>
                </c:pt>
                <c:pt idx="11">
                  <c:v>9.7582232078943804E-3</c:v>
                </c:pt>
                <c:pt idx="12">
                  <c:v>4.4268458064857623E-3</c:v>
                </c:pt>
                <c:pt idx="13">
                  <c:v>1.1928243195676026E-2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26-4270-814E-07D2A8A4BBDD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1-2x týdně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4"/>
              <c:layout>
                <c:manualLayout>
                  <c:x val="-7.80395098676351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26-4270-814E-07D2A8A4BBDD}"/>
                </c:ext>
              </c:extLst>
            </c:dLbl>
            <c:dLbl>
              <c:idx val="6"/>
              <c:layout>
                <c:manualLayout>
                  <c:x val="-6.243160789410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26-4270-814E-07D2A8A4BBDD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26-4270-814E-07D2A8A4BBD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List1!$B$2:$B$15</c:f>
              <c:strCache>
                <c:ptCount val="14"/>
                <c:pt idx="0">
                  <c:v>Cyklistika</c:v>
                </c:pt>
                <c:pt idx="1">
                  <c:v>Běh</c:v>
                </c:pt>
                <c:pt idx="2">
                  <c:v>Posilování (kruhový trénink)</c:v>
                </c:pt>
                <c:pt idx="3">
                  <c:v>Plavání</c:v>
                </c:pt>
                <c:pt idx="4">
                  <c:v>Jóga, pilates apod.</c:v>
                </c:pt>
                <c:pt idx="5">
                  <c:v>Aerobik, zumba apod.</c:v>
                </c:pt>
                <c:pt idx="6">
                  <c:v>Fotbal</c:v>
                </c:pt>
                <c:pt idx="7">
                  <c:v>Volejbal</c:v>
                </c:pt>
                <c:pt idx="8">
                  <c:v>Atletika</c:v>
                </c:pt>
                <c:pt idx="9">
                  <c:v>Badminton</c:v>
                </c:pt>
                <c:pt idx="10">
                  <c:v>Florbal</c:v>
                </c:pt>
                <c:pt idx="11">
                  <c:v>Basketbal</c:v>
                </c:pt>
                <c:pt idx="12">
                  <c:v>Lední hokej</c:v>
                </c:pt>
                <c:pt idx="13">
                  <c:v>Tenis</c:v>
                </c:pt>
              </c:strCache>
            </c:strRef>
          </c:cat>
          <c:val>
            <c:numRef>
              <c:f>List1!$D$2:$D$15</c:f>
              <c:numCache>
                <c:formatCode>###0.0%</c:formatCode>
                <c:ptCount val="14"/>
                <c:pt idx="0">
                  <c:v>0.2128131400289236</c:v>
                </c:pt>
                <c:pt idx="1">
                  <c:v>0.17454243681642601</c:v>
                </c:pt>
                <c:pt idx="2">
                  <c:v>0.14056749386453568</c:v>
                </c:pt>
                <c:pt idx="3">
                  <c:v>0.17164166436783007</c:v>
                </c:pt>
                <c:pt idx="4">
                  <c:v>0.13269178799067988</c:v>
                </c:pt>
                <c:pt idx="5">
                  <c:v>4.832460468205943E-2</c:v>
                </c:pt>
                <c:pt idx="6">
                  <c:v>4.8479403156438741E-2</c:v>
                </c:pt>
                <c:pt idx="7">
                  <c:v>3.5440524078439548E-2</c:v>
                </c:pt>
                <c:pt idx="8">
                  <c:v>3.3483263459737692E-2</c:v>
                </c:pt>
                <c:pt idx="9">
                  <c:v>3.9593727177968781E-2</c:v>
                </c:pt>
                <c:pt idx="10">
                  <c:v>2.1357236565300922E-2</c:v>
                </c:pt>
                <c:pt idx="11">
                  <c:v>2.5097593659657646E-2</c:v>
                </c:pt>
                <c:pt idx="12">
                  <c:v>2.8745269584827645E-2</c:v>
                </c:pt>
                <c:pt idx="13">
                  <c:v>1.8092289671135652E-2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26-4270-814E-07D2A8A4BBDD}"/>
            </c:ext>
          </c:extLst>
        </c:ser>
        <c:ser>
          <c:idx val="2"/>
          <c:order val="2"/>
          <c:tx>
            <c:strRef>
              <c:f>List1!$E$1</c:f>
              <c:strCache>
                <c:ptCount val="1"/>
                <c:pt idx="0">
                  <c:v>Méně často či vůbec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List1!$B$2:$B$15</c:f>
              <c:strCache>
                <c:ptCount val="14"/>
                <c:pt idx="0">
                  <c:v>Cyklistika</c:v>
                </c:pt>
                <c:pt idx="1">
                  <c:v>Běh</c:v>
                </c:pt>
                <c:pt idx="2">
                  <c:v>Posilování (kruhový trénink)</c:v>
                </c:pt>
                <c:pt idx="3">
                  <c:v>Plavání</c:v>
                </c:pt>
                <c:pt idx="4">
                  <c:v>Jóga, pilates apod.</c:v>
                </c:pt>
                <c:pt idx="5">
                  <c:v>Aerobik, zumba apod.</c:v>
                </c:pt>
                <c:pt idx="6">
                  <c:v>Fotbal</c:v>
                </c:pt>
                <c:pt idx="7">
                  <c:v>Volejbal</c:v>
                </c:pt>
                <c:pt idx="8">
                  <c:v>Atletika</c:v>
                </c:pt>
                <c:pt idx="9">
                  <c:v>Badminton</c:v>
                </c:pt>
                <c:pt idx="10">
                  <c:v>Florbal</c:v>
                </c:pt>
                <c:pt idx="11">
                  <c:v>Basketbal</c:v>
                </c:pt>
                <c:pt idx="12">
                  <c:v>Lední hokej</c:v>
                </c:pt>
                <c:pt idx="13">
                  <c:v>Tenis</c:v>
                </c:pt>
              </c:strCache>
            </c:strRef>
          </c:cat>
          <c:val>
            <c:numRef>
              <c:f>List1!$E$2:$E$15</c:f>
              <c:numCache>
                <c:formatCode>###0.0%</c:formatCode>
                <c:ptCount val="14"/>
                <c:pt idx="0">
                  <c:v>0.70629456211733133</c:v>
                </c:pt>
                <c:pt idx="1">
                  <c:v>0.75934759726372547</c:v>
                </c:pt>
                <c:pt idx="2">
                  <c:v>0.78463781005446975</c:v>
                </c:pt>
                <c:pt idx="3">
                  <c:v>0.81322007363908155</c:v>
                </c:pt>
                <c:pt idx="4">
                  <c:v>0.81808194448447835</c:v>
                </c:pt>
                <c:pt idx="5">
                  <c:v>0.93485759807021229</c:v>
                </c:pt>
                <c:pt idx="6">
                  <c:v>0.93875112230038094</c:v>
                </c:pt>
                <c:pt idx="7">
                  <c:v>0.94773514477017951</c:v>
                </c:pt>
                <c:pt idx="8">
                  <c:v>0.95431818745674724</c:v>
                </c:pt>
                <c:pt idx="9">
                  <c:v>0.95443286205363431</c:v>
                </c:pt>
                <c:pt idx="10">
                  <c:v>0.96281446697587891</c:v>
                </c:pt>
                <c:pt idx="11">
                  <c:v>0.96514418313244799</c:v>
                </c:pt>
                <c:pt idx="12">
                  <c:v>0.96682788460868663</c:v>
                </c:pt>
                <c:pt idx="13">
                  <c:v>0.96997946713318828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26-4270-814E-07D2A8A4BB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6843520"/>
        <c:axId val="119880448"/>
      </c:barChart>
      <c:catAx>
        <c:axId val="368435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/>
                </a:solidFill>
                <a:latin typeface="Verdana" pitchFamily="34" charset="0"/>
              </a:defRPr>
            </a:pPr>
            <a:endParaRPr lang="cs-CZ"/>
          </a:p>
        </c:txPr>
        <c:crossAx val="119880448"/>
        <c:crosses val="autoZero"/>
        <c:auto val="1"/>
        <c:lblAlgn val="ctr"/>
        <c:lblOffset val="100"/>
        <c:tickMarkSkip val="1"/>
        <c:noMultiLvlLbl val="0"/>
      </c:catAx>
      <c:valAx>
        <c:axId val="11988044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36843520"/>
        <c:crosses val="max"/>
        <c:crossBetween val="between"/>
        <c:majorUnit val="0.1"/>
      </c:valAx>
      <c:spPr>
        <a:solidFill>
          <a:schemeClr val="bg1"/>
        </a:solidFill>
      </c:spPr>
    </c:plotArea>
    <c:legend>
      <c:legendPos val="b"/>
      <c:layout>
        <c:manualLayout>
          <c:xMode val="edge"/>
          <c:yMode val="edge"/>
          <c:x val="0.29329161802364995"/>
          <c:y val="0.9020329448992277"/>
          <c:w val="0.70670838197635011"/>
          <c:h val="6.0344090162113263E-2"/>
        </c:manualLayout>
      </c:layout>
      <c:overlay val="0"/>
      <c:spPr>
        <a:solidFill>
          <a:schemeClr val="bg1"/>
        </a:solidFill>
        <a:ln>
          <a:noFill/>
        </a:ln>
      </c:spPr>
      <c:txPr>
        <a:bodyPr/>
        <a:lstStyle/>
        <a:p>
          <a:pPr>
            <a:defRPr sz="900" b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 se jim vybaví, když se řekne </a:t>
            </a:r>
            <a:r>
              <a:rPr lang="cs-CZ" sz="1100" b="1" i="0" u="none" strike="noStrike" kern="1200" baseline="0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sport a pití</a:t>
            </a:r>
          </a:p>
        </c:rich>
      </c:tx>
      <c:layout>
        <c:manualLayout>
          <c:xMode val="edge"/>
          <c:yMode val="edge"/>
          <c:x val="0.28051755559037739"/>
          <c:y val="3.211748993101017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411980560808648"/>
          <c:y val="0.11192649927631991"/>
          <c:w val="0.52588019439191347"/>
          <c:h val="0.88048981618190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BFB-4111-AB3B-58A3C7D7A1B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BFB-4111-AB3B-58A3C7D7A1B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BFB-4111-AB3B-58A3C7D7A1BE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BFB-4111-AB3B-58A3C7D7A1BE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BFB-4111-AB3B-58A3C7D7A1B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BFB-4111-AB3B-58A3C7D7A1BE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FB-4111-AB3B-58A3C7D7A1B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FB-4111-AB3B-58A3C7D7A1B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FB-4111-AB3B-58A3C7D7A1B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DB9A-4265-B73A-70522C5F066D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DB9A-4265-B73A-70522C5F066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List1!$A$2:$A$15</c:f>
              <c:strCache>
                <c:ptCount val="14"/>
                <c:pt idx="0">
                  <c:v>Doplnění tekutin, hydratace, pitný režim</c:v>
                </c:pt>
                <c:pt idx="1">
                  <c:v>Čistá voda, voda</c:v>
                </c:pt>
                <c:pt idx="2">
                  <c:v>Energetické, iontové, proteinové nápoje</c:v>
                </c:pt>
                <c:pt idx="3">
                  <c:v>Konkrétní sporty (fotbal, běh, hokej..)</c:v>
                </c:pt>
                <c:pt idx="4">
                  <c:v>Nutnost, důležitost</c:v>
                </c:pt>
                <c:pt idx="5">
                  <c:v>Doplnění minerálů, vitamínů</c:v>
                </c:pt>
                <c:pt idx="6">
                  <c:v>Pivo</c:v>
                </c:pt>
                <c:pt idx="7">
                  <c:v>Žízeň</c:v>
                </c:pt>
                <c:pt idx="8">
                  <c:v>Lahev</c:v>
                </c:pt>
                <c:pt idx="9">
                  <c:v>Patří k sobě</c:v>
                </c:pt>
                <c:pt idx="10">
                  <c:v>Konkrétní značka nealko nápoje</c:v>
                </c:pt>
                <c:pt idx="11">
                  <c:v>Jiná odpověď</c:v>
                </c:pt>
                <c:pt idx="12">
                  <c:v>Nic</c:v>
                </c:pt>
                <c:pt idx="13">
                  <c:v>Nevím</c:v>
                </c:pt>
              </c:strCache>
            </c:strRef>
          </c:cat>
          <c:val>
            <c:numRef>
              <c:f>List1!$B$2:$B$15</c:f>
              <c:numCache>
                <c:formatCode>###0.0%</c:formatCode>
                <c:ptCount val="14"/>
                <c:pt idx="0">
                  <c:v>0.3115475983490214</c:v>
                </c:pt>
                <c:pt idx="1">
                  <c:v>0.25247298757126518</c:v>
                </c:pt>
                <c:pt idx="2">
                  <c:v>0.13237549962098999</c:v>
                </c:pt>
                <c:pt idx="3">
                  <c:v>5.3985124433688886E-2</c:v>
                </c:pt>
                <c:pt idx="4">
                  <c:v>5.1318596464083086E-2</c:v>
                </c:pt>
                <c:pt idx="5">
                  <c:v>3.8511057929046091E-2</c:v>
                </c:pt>
                <c:pt idx="6">
                  <c:v>3.204438532882449E-2</c:v>
                </c:pt>
                <c:pt idx="7">
                  <c:v>3.1338071378463853E-2</c:v>
                </c:pt>
                <c:pt idx="8">
                  <c:v>2.5865832936014015E-2</c:v>
                </c:pt>
                <c:pt idx="9">
                  <c:v>1.6940220458877817E-2</c:v>
                </c:pt>
                <c:pt idx="10">
                  <c:v>1.0274823128753411E-2</c:v>
                </c:pt>
                <c:pt idx="11">
                  <c:v>9.0808254474703587E-2</c:v>
                </c:pt>
                <c:pt idx="12">
                  <c:v>2.896722591094027E-2</c:v>
                </c:pt>
                <c:pt idx="13">
                  <c:v>3.4224806643180616E-2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BFB-4111-AB3B-58A3C7D7A1B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Sportovci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List1!$A$2:$A$15</c:f>
              <c:strCache>
                <c:ptCount val="14"/>
                <c:pt idx="0">
                  <c:v>Doplnění tekutin, hydratace, pitný režim</c:v>
                </c:pt>
                <c:pt idx="1">
                  <c:v>Čistá voda, voda</c:v>
                </c:pt>
                <c:pt idx="2">
                  <c:v>Energetické, iontové, proteinové nápoje</c:v>
                </c:pt>
                <c:pt idx="3">
                  <c:v>Konkrétní sporty (fotbal, běh, hokej..)</c:v>
                </c:pt>
                <c:pt idx="4">
                  <c:v>Nutnost, důležitost</c:v>
                </c:pt>
                <c:pt idx="5">
                  <c:v>Doplnění minerálů, vitamínů</c:v>
                </c:pt>
                <c:pt idx="6">
                  <c:v>Pivo</c:v>
                </c:pt>
                <c:pt idx="7">
                  <c:v>Žízeň</c:v>
                </c:pt>
                <c:pt idx="8">
                  <c:v>Lahev</c:v>
                </c:pt>
                <c:pt idx="9">
                  <c:v>Patří k sobě</c:v>
                </c:pt>
                <c:pt idx="10">
                  <c:v>Konkrétní značka nealko nápoje</c:v>
                </c:pt>
                <c:pt idx="11">
                  <c:v>Jiná odpověď</c:v>
                </c:pt>
                <c:pt idx="12">
                  <c:v>Nic</c:v>
                </c:pt>
                <c:pt idx="13">
                  <c:v>Nevím</c:v>
                </c:pt>
              </c:strCache>
            </c:strRef>
          </c:cat>
          <c:val>
            <c:numRef>
              <c:f>List1!$C$2:$C$15</c:f>
              <c:numCache>
                <c:formatCode>###0.0%</c:formatCode>
                <c:ptCount val="14"/>
                <c:pt idx="0">
                  <c:v>0.35420211057717971</c:v>
                </c:pt>
                <c:pt idx="1">
                  <c:v>0.28645508724916885</c:v>
                </c:pt>
                <c:pt idx="2">
                  <c:v>0.12847729396840915</c:v>
                </c:pt>
                <c:pt idx="3">
                  <c:v>6.8180378564040342E-2</c:v>
                </c:pt>
                <c:pt idx="4">
                  <c:v>5.9073410863306704E-2</c:v>
                </c:pt>
                <c:pt idx="5">
                  <c:v>4.8800448073845842E-2</c:v>
                </c:pt>
                <c:pt idx="6">
                  <c:v>3.2116762171508322E-2</c:v>
                </c:pt>
                <c:pt idx="7">
                  <c:v>2.0982225531723703E-2</c:v>
                </c:pt>
                <c:pt idx="8">
                  <c:v>2.5565977963237594E-2</c:v>
                </c:pt>
                <c:pt idx="9">
                  <c:v>5.4913898112504108E-3</c:v>
                </c:pt>
                <c:pt idx="10">
                  <c:v>1.735182818106655E-2</c:v>
                </c:pt>
                <c:pt idx="11">
                  <c:v>8.1086656793064454E-2</c:v>
                </c:pt>
                <c:pt idx="12">
                  <c:v>9.6591938801665108E-3</c:v>
                </c:pt>
                <c:pt idx="13">
                  <c:v>1.4924366371591346E-2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BFB-4111-AB3B-58A3C7D7A1B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Nesportovci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List1!$A$2:$A$15</c:f>
              <c:strCache>
                <c:ptCount val="14"/>
                <c:pt idx="0">
                  <c:v>Doplnění tekutin, hydratace, pitný režim</c:v>
                </c:pt>
                <c:pt idx="1">
                  <c:v>Čistá voda, voda</c:v>
                </c:pt>
                <c:pt idx="2">
                  <c:v>Energetické, iontové, proteinové nápoje</c:v>
                </c:pt>
                <c:pt idx="3">
                  <c:v>Konkrétní sporty (fotbal, běh, hokej..)</c:v>
                </c:pt>
                <c:pt idx="4">
                  <c:v>Nutnost, důležitost</c:v>
                </c:pt>
                <c:pt idx="5">
                  <c:v>Doplnění minerálů, vitamínů</c:v>
                </c:pt>
                <c:pt idx="6">
                  <c:v>Pivo</c:v>
                </c:pt>
                <c:pt idx="7">
                  <c:v>Žízeň</c:v>
                </c:pt>
                <c:pt idx="8">
                  <c:v>Lahev</c:v>
                </c:pt>
                <c:pt idx="9">
                  <c:v>Patří k sobě</c:v>
                </c:pt>
                <c:pt idx="10">
                  <c:v>Konkrétní značka nealko nápoje</c:v>
                </c:pt>
                <c:pt idx="11">
                  <c:v>Jiná odpověď</c:v>
                </c:pt>
                <c:pt idx="12">
                  <c:v>Nic</c:v>
                </c:pt>
                <c:pt idx="13">
                  <c:v>Nevím</c:v>
                </c:pt>
              </c:strCache>
            </c:strRef>
          </c:cat>
          <c:val>
            <c:numRef>
              <c:f>List1!$D$2:$D$15</c:f>
              <c:numCache>
                <c:formatCode>###0.0%</c:formatCode>
                <c:ptCount val="14"/>
                <c:pt idx="0">
                  <c:v>0.24961920271443985</c:v>
                </c:pt>
                <c:pt idx="1">
                  <c:v>0.20313572397555696</c:v>
                </c:pt>
                <c:pt idx="2">
                  <c:v>0.1380351498973004</c:v>
                </c:pt>
                <c:pt idx="3">
                  <c:v>3.3375597609994589E-2</c:v>
                </c:pt>
                <c:pt idx="4">
                  <c:v>4.0059688810443701E-2</c:v>
                </c:pt>
                <c:pt idx="5">
                  <c:v>2.3572300211754289E-2</c:v>
                </c:pt>
                <c:pt idx="6">
                  <c:v>3.1939304259686205E-2</c:v>
                </c:pt>
                <c:pt idx="7">
                  <c:v>4.637331349534092E-2</c:v>
                </c:pt>
                <c:pt idx="8">
                  <c:v>2.630118048582927E-2</c:v>
                </c:pt>
                <c:pt idx="9">
                  <c:v>3.3562323886227138E-2</c:v>
                </c:pt>
                <c:pt idx="10">
                  <c:v>0</c:v>
                </c:pt>
                <c:pt idx="11">
                  <c:v>0.10492265681995727</c:v>
                </c:pt>
                <c:pt idx="12">
                  <c:v>5.6999792316366558E-2</c:v>
                </c:pt>
                <c:pt idx="13">
                  <c:v>6.2246350874356607E-2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BFB-4111-AB3B-58A3C7D7A1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7229824"/>
        <c:axId val="7899392"/>
      </c:barChart>
      <c:catAx>
        <c:axId val="177229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7899392"/>
        <c:crosses val="autoZero"/>
        <c:auto val="1"/>
        <c:lblAlgn val="ctr"/>
        <c:lblOffset val="100"/>
        <c:noMultiLvlLbl val="0"/>
      </c:catAx>
      <c:valAx>
        <c:axId val="789939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77229824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1512735503785452"/>
          <c:y val="0.43409208321357895"/>
          <c:w val="0.17400112801402987"/>
          <c:h val="0.1540743992069375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cs-CZ" sz="1100" b="1" i="0" u="none" strike="noStrike" kern="1200" baseline="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Situace, kdy tělo potřebuje více tekutin</a:t>
            </a:r>
          </a:p>
        </c:rich>
      </c:tx>
      <c:layout>
        <c:manualLayout>
          <c:xMode val="edge"/>
          <c:yMode val="edge"/>
          <c:x val="0.28222138268117453"/>
          <c:y val="1.198290757411349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470881997497117"/>
          <c:y val="0.11192649927631991"/>
          <c:w val="0.43557735857966828"/>
          <c:h val="0.85172612710062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Populace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4AD-4DCB-9A1A-045FAAE33F9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4AD-4DCB-9A1A-045FAAE33F9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4AD-4DCB-9A1A-045FAAE33F9E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4AD-4DCB-9A1A-045FAAE33F9E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4AD-4DCB-9A1A-045FAAE33F9E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4AD-4DCB-9A1A-045FAAE33F9E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AD-4DCB-9A1A-045FAAE33F9E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AD-4DCB-9A1A-045FAAE33F9E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AD-4DCB-9A1A-045FAAE33F9E}"/>
                </c:ext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09E0-48A3-AB0C-A4F5137E6AD2}"/>
                </c:ext>
              </c:extLst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09E0-48A3-AB0C-A4F5137E6AD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List1!$A$2:$A$11</c:f>
              <c:strCache>
                <c:ptCount val="10"/>
                <c:pt idx="0">
                  <c:v>Při fyzické aktivitě, sportu, zátěži</c:v>
                </c:pt>
                <c:pt idx="1">
                  <c:v>V horku, teple, létě</c:v>
                </c:pt>
                <c:pt idx="2">
                  <c:v>Při pocení</c:v>
                </c:pt>
                <c:pt idx="3">
                  <c:v>Při nemoci</c:v>
                </c:pt>
                <c:pt idx="4">
                  <c:v>Ve stresových situacích, při psychickém vypětí</c:v>
                </c:pt>
                <c:pt idx="5">
                  <c:v>Pořád, celý den</c:v>
                </c:pt>
                <c:pt idx="6">
                  <c:v>Aby předešlo dehydrataci</c:v>
                </c:pt>
                <c:pt idx="7">
                  <c:v>Při saunování</c:v>
                </c:pt>
                <c:pt idx="8">
                  <c:v>Jiná odpověď</c:v>
                </c:pt>
                <c:pt idx="9">
                  <c:v>Nevím</c:v>
                </c:pt>
              </c:strCache>
            </c:strRef>
          </c:cat>
          <c:val>
            <c:numRef>
              <c:f>List1!$B$2:$B$11</c:f>
              <c:numCache>
                <c:formatCode>###0.0%</c:formatCode>
                <c:ptCount val="10"/>
                <c:pt idx="0">
                  <c:v>0.77356383845394905</c:v>
                </c:pt>
                <c:pt idx="1">
                  <c:v>0.41734034340768678</c:v>
                </c:pt>
                <c:pt idx="2">
                  <c:v>0.14500073916037259</c:v>
                </c:pt>
                <c:pt idx="3">
                  <c:v>0.14133803559857674</c:v>
                </c:pt>
                <c:pt idx="4">
                  <c:v>5.5620686062493256E-2</c:v>
                </c:pt>
                <c:pt idx="5">
                  <c:v>3.1037661659236663E-2</c:v>
                </c:pt>
                <c:pt idx="6">
                  <c:v>1.8036922096537712E-2</c:v>
                </c:pt>
                <c:pt idx="7">
                  <c:v>1.7392995205726326E-2</c:v>
                </c:pt>
                <c:pt idx="8">
                  <c:v>4.3569692334265657E-2</c:v>
                </c:pt>
                <c:pt idx="9">
                  <c:v>2.6829173677400949E-2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4AD-4DCB-9A1A-045FAAE33F9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Sportovci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Při fyzické aktivitě, sportu, zátěži</c:v>
                </c:pt>
                <c:pt idx="1">
                  <c:v>V horku, teple, létě</c:v>
                </c:pt>
                <c:pt idx="2">
                  <c:v>Při pocení</c:v>
                </c:pt>
                <c:pt idx="3">
                  <c:v>Při nemoci</c:v>
                </c:pt>
                <c:pt idx="4">
                  <c:v>Ve stresových situacích, při psychickém vypětí</c:v>
                </c:pt>
                <c:pt idx="5">
                  <c:v>Pořád, celý den</c:v>
                </c:pt>
                <c:pt idx="6">
                  <c:v>Aby předešlo dehydrataci</c:v>
                </c:pt>
                <c:pt idx="7">
                  <c:v>Při saunování</c:v>
                </c:pt>
                <c:pt idx="8">
                  <c:v>Jiná odpověď</c:v>
                </c:pt>
                <c:pt idx="9">
                  <c:v>Nevím</c:v>
                </c:pt>
              </c:strCache>
            </c:strRef>
          </c:cat>
          <c:val>
            <c:numRef>
              <c:f>List1!$C$2:$C$11</c:f>
              <c:numCache>
                <c:formatCode>###0.0%</c:formatCode>
                <c:ptCount val="10"/>
                <c:pt idx="0">
                  <c:v>0.76916229629253796</c:v>
                </c:pt>
                <c:pt idx="1">
                  <c:v>0.43844406284542681</c:v>
                </c:pt>
                <c:pt idx="2">
                  <c:v>0.16356632128034382</c:v>
                </c:pt>
                <c:pt idx="3">
                  <c:v>0.15817568549815778</c:v>
                </c:pt>
                <c:pt idx="4">
                  <c:v>5.7428158260274156E-2</c:v>
                </c:pt>
                <c:pt idx="5">
                  <c:v>3.297422125487192E-2</c:v>
                </c:pt>
                <c:pt idx="6">
                  <c:v>2.0532617054705424E-2</c:v>
                </c:pt>
                <c:pt idx="7">
                  <c:v>2.5100043121849273E-2</c:v>
                </c:pt>
                <c:pt idx="8">
                  <c:v>4.3809152087068176E-2</c:v>
                </c:pt>
                <c:pt idx="9">
                  <c:v>1.4636676935660975E-2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4AD-4DCB-9A1A-045FAAE33F9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Nesportovci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List1!$A$2:$A$11</c:f>
              <c:strCache>
                <c:ptCount val="10"/>
                <c:pt idx="0">
                  <c:v>Při fyzické aktivitě, sportu, zátěži</c:v>
                </c:pt>
                <c:pt idx="1">
                  <c:v>V horku, teple, létě</c:v>
                </c:pt>
                <c:pt idx="2">
                  <c:v>Při pocení</c:v>
                </c:pt>
                <c:pt idx="3">
                  <c:v>Při nemoci</c:v>
                </c:pt>
                <c:pt idx="4">
                  <c:v>Ve stresových situacích, při psychickém vypětí</c:v>
                </c:pt>
                <c:pt idx="5">
                  <c:v>Pořád, celý den</c:v>
                </c:pt>
                <c:pt idx="6">
                  <c:v>Aby předešlo dehydrataci</c:v>
                </c:pt>
                <c:pt idx="7">
                  <c:v>Při saunování</c:v>
                </c:pt>
                <c:pt idx="8">
                  <c:v>Jiná odpověď</c:v>
                </c:pt>
                <c:pt idx="9">
                  <c:v>Nevím</c:v>
                </c:pt>
              </c:strCache>
            </c:strRef>
          </c:cat>
          <c:val>
            <c:numRef>
              <c:f>List1!$D$2:$D$11</c:f>
              <c:numCache>
                <c:formatCode>###0.0%</c:formatCode>
                <c:ptCount val="10"/>
                <c:pt idx="0">
                  <c:v>0.77995426305700322</c:v>
                </c:pt>
                <c:pt idx="1">
                  <c:v>0.38670068963059284</c:v>
                </c:pt>
                <c:pt idx="2">
                  <c:v>0.11804610635243046</c:v>
                </c:pt>
                <c:pt idx="3">
                  <c:v>0.11689211909248048</c:v>
                </c:pt>
                <c:pt idx="4">
                  <c:v>5.2996488820148707E-2</c:v>
                </c:pt>
                <c:pt idx="5">
                  <c:v>2.8226047540501634E-2</c:v>
                </c:pt>
                <c:pt idx="6">
                  <c:v>1.4413521507030768E-2</c:v>
                </c:pt>
                <c:pt idx="7">
                  <c:v>6.2034378156114421E-3</c:v>
                </c:pt>
                <c:pt idx="8">
                  <c:v>4.3222030210483944E-2</c:v>
                </c:pt>
                <c:pt idx="9">
                  <c:v>4.4530976430577365E-2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4AD-4DCB-9A1A-045FAAE33F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4238208"/>
        <c:axId val="171901504"/>
      </c:barChart>
      <c:catAx>
        <c:axId val="134238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71901504"/>
        <c:crosses val="autoZero"/>
        <c:auto val="1"/>
        <c:lblAlgn val="ctr"/>
        <c:lblOffset val="100"/>
        <c:noMultiLvlLbl val="0"/>
      </c:catAx>
      <c:valAx>
        <c:axId val="17190150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34238208"/>
        <c:crosses val="max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56007908977532017"/>
          <c:y val="0.56640505298747135"/>
          <c:w val="0.17400112801402987"/>
          <c:h val="0.1540743992069375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4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802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7"/>
            <a:ext cx="794131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802" y="6456613"/>
            <a:ext cx="4301543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92085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25870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432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02287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40388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39084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467803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4653727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8902382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160861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4037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2979227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976990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297922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29170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623571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755254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46512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04389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D671D8E5-07BD-4DDE-B701-18039BA55262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6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3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9" y="6429420"/>
            <a:ext cx="1101725" cy="298451"/>
          </a:xfrm>
          <a:prstGeom prst="rect">
            <a:avLst/>
          </a:prstGeom>
        </p:spPr>
      </p:pic>
      <p:sp>
        <p:nvSpPr>
          <p:cNvPr id="25" name="Obdélník 24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6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27" name="Obdélník 26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5" name="Obrázek 3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6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3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9" y="6429420"/>
            <a:ext cx="1101725" cy="298451"/>
          </a:xfrm>
          <a:prstGeom prst="rect">
            <a:avLst/>
          </a:prstGeom>
        </p:spPr>
      </p:pic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6" y="6380436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/>
              <a:t>Otázzka</a:t>
            </a:r>
            <a:endParaRPr lang="cs-CZ" dirty="0"/>
          </a:p>
        </p:txBody>
      </p:sp>
      <p:sp>
        <p:nvSpPr>
          <p:cNvPr id="25" name="Obdélník 24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6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28" name="Obdélník 27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6" name="Obrázek 35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9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2338F1F-40AD-4C4A-8B41-ABEDC2798D99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18" name="Obdélník 17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19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20" name="Obdélník 19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5" name="Obdélník 2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14C1ECCD-614E-4A88-9407-72CB46D84FB7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3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41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sp>
        <p:nvSpPr>
          <p:cNvPr id="19" name="Obdélník 18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0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21" name="Obdélník 20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4" name="Obdélník 2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2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5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7E78C37-DA54-4E79-983C-6F5771EA2925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5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7" y="6500833"/>
            <a:ext cx="1101725" cy="298451"/>
          </a:xfrm>
          <a:prstGeom prst="rect">
            <a:avLst/>
          </a:prstGeom>
        </p:spPr>
      </p:pic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7" y="1196976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0" name="Obdélník 29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1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32" name="Obdélník 3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0" name="Obrázek 39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4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5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7" y="6500833"/>
            <a:ext cx="1101725" cy="298451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4445B06-9C50-47C2-937C-EA411A8D39EF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90" y="1196976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827090" y="6453188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Otázka</a:t>
            </a:r>
          </a:p>
        </p:txBody>
      </p:sp>
      <p:sp>
        <p:nvSpPr>
          <p:cNvPr id="29" name="Obdélník 28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0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32" name="Obdélník 3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2" name="Obrázek 41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5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5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7" y="6500833"/>
            <a:ext cx="1101725" cy="298451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4445B06-9C50-47C2-937C-EA411A8D39EF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90" y="1196976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6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sp>
        <p:nvSpPr>
          <p:cNvPr id="34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827090" y="6453188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Otázka</a:t>
            </a:r>
          </a:p>
        </p:txBody>
      </p:sp>
      <p:sp>
        <p:nvSpPr>
          <p:cNvPr id="30" name="Obdélník 29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35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36" name="Obdélník 35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2" name="Obdélník 41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3" name="Obdélník 42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5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5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5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7" y="6500833"/>
            <a:ext cx="1101725" cy="298451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1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87B9096D-026C-4CDE-A5F2-A575D30DAAB2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 dirty="0"/>
              <a:t>Klepnutím na ikonu přidáte obrázek.</a:t>
            </a:r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90" y="1196976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sp>
        <p:nvSpPr>
          <p:cNvPr id="34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827090" y="6453188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Otázka</a:t>
            </a:r>
          </a:p>
        </p:txBody>
      </p:sp>
      <p:sp>
        <p:nvSpPr>
          <p:cNvPr id="26" name="Obdélník 25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9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31" name="Obdélník 30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0" name="Obdélník 39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42" name="Obrázek 41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E02F507-C18B-4802-A58A-5C8DE50DD7FC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9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9"/>
            <a:ext cx="1857600" cy="503212"/>
          </a:xfrm>
          <a:prstGeom prst="rect">
            <a:avLst/>
          </a:prstGeom>
        </p:spPr>
      </p:pic>
      <p:sp>
        <p:nvSpPr>
          <p:cNvPr id="22" name="Obdélník 21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4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25" name="Obdélník 24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3" name="Obrázek 3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5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7E78C37-DA54-4E79-983C-6F5771EA2925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5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7" y="6500833"/>
            <a:ext cx="1101725" cy="298451"/>
          </a:xfrm>
          <a:prstGeom prst="rect">
            <a:avLst/>
          </a:prstGeom>
        </p:spPr>
      </p:pic>
      <p:sp>
        <p:nvSpPr>
          <p:cNvPr id="28" name="Obdélník 27"/>
          <p:cNvSpPr/>
          <p:nvPr userDrawn="1"/>
        </p:nvSpPr>
        <p:spPr>
          <a:xfrm>
            <a:off x="1" y="6357983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29" name="Skupina 50"/>
          <p:cNvGrpSpPr/>
          <p:nvPr userDrawn="1"/>
        </p:nvGrpSpPr>
        <p:grpSpPr>
          <a:xfrm>
            <a:off x="785818" y="6357983"/>
            <a:ext cx="5500694" cy="428604"/>
            <a:chOff x="571472" y="6072206"/>
            <a:chExt cx="4572032" cy="571504"/>
          </a:xfrm>
        </p:grpSpPr>
        <p:sp>
          <p:nvSpPr>
            <p:cNvPr id="30" name="Obdélník 29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3" name="Obdélník 32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pic>
        <p:nvPicPr>
          <p:cNvPr id="38" name="Obrázek 37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8100392" y="6453336"/>
            <a:ext cx="936104" cy="253584"/>
          </a:xfrm>
          <a:prstGeom prst="rect">
            <a:avLst/>
          </a:prstGeom>
        </p:spPr>
      </p:pic>
      <p:pic>
        <p:nvPicPr>
          <p:cNvPr id="3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7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411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3BD25-3859-494C-B3B0-CCF90EFC671D}" type="datetime1">
              <a:rPr lang="cs-CZ" smtClean="0"/>
              <a:pPr/>
              <a:t>08.11.2022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  <p:sldLayoutId id="2147483737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chart" Target="../charts/char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pn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6.jpe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5"/>
            <a:ext cx="6715172" cy="9334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000" dirty="0">
                <a:solidFill>
                  <a:srgbClr val="4E4E4E"/>
                </a:solidFill>
              </a:rPr>
              <a:t>PITNÝ REŽIM A JÍDELNÍČEK PŘI SPORTU</a:t>
            </a:r>
            <a:br>
              <a:rPr lang="cs-CZ" sz="2000" dirty="0">
                <a:solidFill>
                  <a:srgbClr val="4E4E4E"/>
                </a:solidFill>
              </a:rPr>
            </a:br>
            <a:r>
              <a:rPr lang="cs-CZ" sz="1800" dirty="0">
                <a:solidFill>
                  <a:srgbClr val="4E4E4E"/>
                </a:solidFill>
              </a:rPr>
              <a:t>zpráva z výzkumu</a:t>
            </a:r>
          </a:p>
        </p:txBody>
      </p:sp>
      <p:sp>
        <p:nvSpPr>
          <p:cNvPr id="4" name="Podnadpis 1"/>
          <p:cNvSpPr>
            <a:spLocks noGrp="1"/>
          </p:cNvSpPr>
          <p:nvPr>
            <p:ph type="subTitle" idx="1"/>
          </p:nvPr>
        </p:nvSpPr>
        <p:spPr>
          <a:xfrm>
            <a:off x="1357290" y="5877272"/>
            <a:ext cx="6429420" cy="320339"/>
          </a:xfrm>
        </p:spPr>
        <p:txBody>
          <a:bodyPr>
            <a:normAutofit/>
          </a:bodyPr>
          <a:lstStyle/>
          <a:p>
            <a:r>
              <a:rPr lang="cs-CZ" dirty="0"/>
              <a:t>Listopad 2021</a:t>
            </a:r>
          </a:p>
        </p:txBody>
      </p:sp>
      <p:pic>
        <p:nvPicPr>
          <p:cNvPr id="6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Jak pijí / měli by pít sportovci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4080719365"/>
              </p:ext>
            </p:extLst>
          </p:nvPr>
        </p:nvGraphicFramePr>
        <p:xfrm>
          <a:off x="323530" y="2133296"/>
          <a:ext cx="3888431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8090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Představy nesportovců o vhodném pitném režimu sportujících a skutečný pitný režim sportovců se značně odlišují – Většina sportovců při sportování pije totéž, co jindy.  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B786834D-9352-40CF-BB3A-6FF19F0C3EAE}"/>
              </a:ext>
            </a:extLst>
          </p:cNvPr>
          <p:cNvSpPr txBox="1"/>
          <p:nvPr/>
        </p:nvSpPr>
        <p:spPr>
          <a:xfrm>
            <a:off x="7524329" y="6093296"/>
            <a:ext cx="94127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299 / 206</a:t>
            </a:r>
          </a:p>
        </p:txBody>
      </p:sp>
      <p:graphicFrame>
        <p:nvGraphicFramePr>
          <p:cNvPr id="17" name="Graf 16">
            <a:extLst>
              <a:ext uri="{FF2B5EF4-FFF2-40B4-BE49-F238E27FC236}">
                <a16:creationId xmlns:a16="http://schemas.microsoft.com/office/drawing/2014/main" id="{0D6C8749-E6DE-4FDA-B1F3-0B9BD6BF78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4405282"/>
              </p:ext>
            </p:extLst>
          </p:nvPr>
        </p:nvGraphicFramePr>
        <p:xfrm>
          <a:off x="4283969" y="2126391"/>
          <a:ext cx="3888431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Picture 2" descr="Ball, goods, sport, sporting icon - Download on Iconfinder">
            <a:extLst>
              <a:ext uri="{FF2B5EF4-FFF2-40B4-BE49-F238E27FC236}">
                <a16:creationId xmlns:a16="http://schemas.microsoft.com/office/drawing/2014/main" id="{A98E8AE1-2A71-4A92-A49C-B581CEABA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126" y="2031129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Skupina 10">
            <a:extLst>
              <a:ext uri="{FF2B5EF4-FFF2-40B4-BE49-F238E27FC236}">
                <a16:creationId xmlns:a16="http://schemas.microsoft.com/office/drawing/2014/main" id="{99A2498B-6151-43F4-9FE1-CB8DAB93E6A4}"/>
              </a:ext>
            </a:extLst>
          </p:cNvPr>
          <p:cNvGrpSpPr/>
          <p:nvPr/>
        </p:nvGrpSpPr>
        <p:grpSpPr>
          <a:xfrm>
            <a:off x="7776356" y="2066277"/>
            <a:ext cx="792088" cy="576064"/>
            <a:chOff x="3524943" y="5713874"/>
            <a:chExt cx="792088" cy="576064"/>
          </a:xfrm>
        </p:grpSpPr>
        <p:pic>
          <p:nvPicPr>
            <p:cNvPr id="12" name="Picture 2" descr="Ball, goods, sport, sporting icon - Download on Iconfinder">
              <a:extLst>
                <a:ext uri="{FF2B5EF4-FFF2-40B4-BE49-F238E27FC236}">
                  <a16:creationId xmlns:a16="http://schemas.microsoft.com/office/drawing/2014/main" id="{8D2CA477-6CDC-465D-A853-0D8F3D01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5713874"/>
              <a:ext cx="576064" cy="576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4" name="Přímá spojnice 13">
              <a:extLst>
                <a:ext uri="{FF2B5EF4-FFF2-40B4-BE49-F238E27FC236}">
                  <a16:creationId xmlns:a16="http://schemas.microsoft.com/office/drawing/2014/main" id="{742A53DB-E808-47D5-9274-FCC064E9D1D3}"/>
                </a:ext>
              </a:extLst>
            </p:cNvPr>
            <p:cNvCxnSpPr>
              <a:cxnSpLocks/>
            </p:cNvCxnSpPr>
            <p:nvPr/>
          </p:nvCxnSpPr>
          <p:spPr>
            <a:xfrm>
              <a:off x="3524943" y="5761730"/>
              <a:ext cx="792088" cy="4746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6508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důvody, proč pijí odlišné nápoje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294883980"/>
              </p:ext>
            </p:extLst>
          </p:nvPr>
        </p:nvGraphicFramePr>
        <p:xfrm>
          <a:off x="136780" y="2132856"/>
          <a:ext cx="7453808" cy="4094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D10B38A7-C0D6-420D-9EC8-CFC63FF2E4F7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142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8090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Sportovci pijí kvůli sportu odlišné nápoje nejčastěji proto, </a:t>
            </a:r>
            <a:b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</a:b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aby doplnili minerály či pro Dodání energie, zvýšení výkonu.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pic>
        <p:nvPicPr>
          <p:cNvPr id="6" name="Picture 2" descr="Ball, goods, sport, sporting icon - Download on Iconfinder">
            <a:extLst>
              <a:ext uri="{FF2B5EF4-FFF2-40B4-BE49-F238E27FC236}">
                <a16:creationId xmlns:a16="http://schemas.microsoft.com/office/drawing/2014/main" id="{A98E8AE1-2A71-4A92-A49C-B581CEABA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031129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13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důvody, proč by sportující lidé </a:t>
            </a:r>
            <a:br>
              <a:rPr lang="cs-CZ" cap="all" dirty="0">
                <a:solidFill>
                  <a:srgbClr val="4E4E4E"/>
                </a:solidFill>
              </a:rPr>
            </a:br>
            <a:r>
              <a:rPr lang="cs-CZ" cap="all" dirty="0">
                <a:solidFill>
                  <a:srgbClr val="4E4E4E"/>
                </a:solidFill>
              </a:rPr>
              <a:t>měli pít odlišné nápoje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1571329945"/>
              </p:ext>
            </p:extLst>
          </p:nvPr>
        </p:nvGraphicFramePr>
        <p:xfrm>
          <a:off x="166192" y="2117733"/>
          <a:ext cx="7453808" cy="411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D10B38A7-C0D6-420D-9EC8-CFC63FF2E4F7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153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8090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</a:t>
            </a:r>
            <a:r>
              <a:rPr lang="cs-CZ" sz="1400" cap="all" dirty="0" err="1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neSportovci</a:t>
            </a: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 nejčastěji uváděli, že by sportovci měli pít jiné nápoje, </a:t>
            </a:r>
            <a:b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</a:b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aby doplnili minerály.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99A2498B-6151-43F4-9FE1-CB8DAB93E6A4}"/>
              </a:ext>
            </a:extLst>
          </p:cNvPr>
          <p:cNvGrpSpPr/>
          <p:nvPr/>
        </p:nvGrpSpPr>
        <p:grpSpPr>
          <a:xfrm>
            <a:off x="6732240" y="2066277"/>
            <a:ext cx="792088" cy="576064"/>
            <a:chOff x="3524943" y="5713874"/>
            <a:chExt cx="792088" cy="576064"/>
          </a:xfrm>
        </p:grpSpPr>
        <p:pic>
          <p:nvPicPr>
            <p:cNvPr id="8" name="Picture 2" descr="Ball, goods, sport, sporting icon - Download on Iconfinder">
              <a:extLst>
                <a:ext uri="{FF2B5EF4-FFF2-40B4-BE49-F238E27FC236}">
                  <a16:creationId xmlns:a16="http://schemas.microsoft.com/office/drawing/2014/main" id="{8D2CA477-6CDC-465D-A853-0D8F3D01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5713874"/>
              <a:ext cx="576064" cy="576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Přímá spojnice 9">
              <a:extLst>
                <a:ext uri="{FF2B5EF4-FFF2-40B4-BE49-F238E27FC236}">
                  <a16:creationId xmlns:a16="http://schemas.microsoft.com/office/drawing/2014/main" id="{742A53DB-E808-47D5-9274-FCC064E9D1D3}"/>
                </a:ext>
              </a:extLst>
            </p:cNvPr>
            <p:cNvCxnSpPr>
              <a:cxnSpLocks/>
            </p:cNvCxnSpPr>
            <p:nvPr/>
          </p:nvCxnSpPr>
          <p:spPr>
            <a:xfrm>
              <a:off x="3524943" y="5761730"/>
              <a:ext cx="792088" cy="4746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2548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DOPLŇOVÁNÍ LÁTEK PŘI SPORTU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3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Naprostá většina populace se domnívá, že tělo potřebuje při sportování doplňovat i minerální látky.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9D926406-744D-4423-8083-7ADD400E3782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</a:t>
            </a:r>
          </a:p>
        </p:txBody>
      </p:sp>
      <p:graphicFrame>
        <p:nvGraphicFramePr>
          <p:cNvPr id="18" name="Graf 17">
            <a:extLst>
              <a:ext uri="{FF2B5EF4-FFF2-40B4-BE49-F238E27FC236}">
                <a16:creationId xmlns:a16="http://schemas.microsoft.com/office/drawing/2014/main" id="{48671AD7-2C59-4157-A675-EE15F16B41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2175532"/>
              </p:ext>
            </p:extLst>
          </p:nvPr>
        </p:nvGraphicFramePr>
        <p:xfrm>
          <a:off x="-261525" y="2332489"/>
          <a:ext cx="7988078" cy="360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4" descr="Paradise Plumbing and Gas Blog">
            <a:extLst>
              <a:ext uri="{FF2B5EF4-FFF2-40B4-BE49-F238E27FC236}">
                <a16:creationId xmlns:a16="http://schemas.microsoft.com/office/drawing/2014/main" id="{2CACE3DA-38DD-4180-9FFB-2DE7D5594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612" y="1705034"/>
            <a:ext cx="1387882" cy="852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575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Co pijí / měli by pít nejčastěji</a:t>
            </a: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CBA9B4F6-5ED4-456A-9C75-2DEF33FBA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764189"/>
              </p:ext>
            </p:extLst>
          </p:nvPr>
        </p:nvGraphicFramePr>
        <p:xfrm>
          <a:off x="852264" y="2084184"/>
          <a:ext cx="7392144" cy="3147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048">
                  <a:extLst>
                    <a:ext uri="{9D8B030D-6E8A-4147-A177-3AD203B41FA5}">
                      <a16:colId xmlns:a16="http://schemas.microsoft.com/office/drawing/2014/main" val="4009447312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3792872231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113625465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CO SPORTUJÍCÍ LIDÉ NEJČASTĚJI PIJÍ / MĚLI BY PÍT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556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Příležitost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Sportovci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Nesportovci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22794"/>
                  </a:ext>
                </a:extLst>
              </a:tr>
              <a:tr h="125307">
                <a:tc>
                  <a:txBody>
                    <a:bodyPr/>
                    <a:lstStyle/>
                    <a:p>
                      <a:pPr algn="ctr"/>
                      <a:endParaRPr lang="cs-CZ" sz="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03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Před sportem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Čistou vodu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Speciální sportovní nápoje</a:t>
                      </a:r>
                      <a:endParaRPr kumimoji="0" lang="cs-CZ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353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Během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99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Po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Minerální vodu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6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Celý den, kdy sportují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Minerální vodu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Čistou vodu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08204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hodně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02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méně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Minerální vodu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Čistou vodu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96823"/>
                  </a:ext>
                </a:extLst>
              </a:tr>
            </a:tbl>
          </a:graphicData>
        </a:graphic>
      </p:graphicFrame>
      <p:grpSp>
        <p:nvGrpSpPr>
          <p:cNvPr id="12" name="Skupina 11">
            <a:extLst>
              <a:ext uri="{FF2B5EF4-FFF2-40B4-BE49-F238E27FC236}">
                <a16:creationId xmlns:a16="http://schemas.microsoft.com/office/drawing/2014/main" id="{F0E2A7EF-0CDA-425B-AF30-03C4F1815C9F}"/>
              </a:ext>
            </a:extLst>
          </p:cNvPr>
          <p:cNvGrpSpPr/>
          <p:nvPr/>
        </p:nvGrpSpPr>
        <p:grpSpPr>
          <a:xfrm>
            <a:off x="7620000" y="2456389"/>
            <a:ext cx="504056" cy="360040"/>
            <a:chOff x="3524943" y="5713874"/>
            <a:chExt cx="792088" cy="576064"/>
          </a:xfrm>
        </p:grpSpPr>
        <p:pic>
          <p:nvPicPr>
            <p:cNvPr id="14" name="Picture 2" descr="Ball, goods, sport, sporting icon - Download on Iconfinder">
              <a:extLst>
                <a:ext uri="{FF2B5EF4-FFF2-40B4-BE49-F238E27FC236}">
                  <a16:creationId xmlns:a16="http://schemas.microsoft.com/office/drawing/2014/main" id="{BE33B7E3-5863-4859-A097-CD73D4DF92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5713874"/>
              <a:ext cx="576064" cy="576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id="{76013A72-53C1-4EA7-B7B3-89BD171A10C6}"/>
                </a:ext>
              </a:extLst>
            </p:cNvPr>
            <p:cNvCxnSpPr>
              <a:cxnSpLocks/>
            </p:cNvCxnSpPr>
            <p:nvPr/>
          </p:nvCxnSpPr>
          <p:spPr>
            <a:xfrm>
              <a:off x="3524943" y="5761730"/>
              <a:ext cx="792088" cy="4746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2" descr="Ball, goods, sport, sporting icon - Download on Iconfinder">
            <a:extLst>
              <a:ext uri="{FF2B5EF4-FFF2-40B4-BE49-F238E27FC236}">
                <a16:creationId xmlns:a16="http://schemas.microsoft.com/office/drawing/2014/main" id="{30135BFB-A319-4659-8DDE-2C431B228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456389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03B4DCB9-D5C0-4979-A5DB-F72846AF74DB}"/>
              </a:ext>
            </a:extLst>
          </p:cNvPr>
          <p:cNvSpPr txBox="1"/>
          <p:nvPr/>
        </p:nvSpPr>
        <p:spPr>
          <a:xfrm>
            <a:off x="755576" y="5373216"/>
            <a:ext cx="37337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00" dirty="0"/>
              <a:t>Pozn: jen lidé, kteří řekli, že pijí / měli by pít odlišné nápoje</a:t>
            </a:r>
          </a:p>
        </p:txBody>
      </p:sp>
    </p:spTree>
    <p:extLst>
      <p:ext uri="{BB962C8B-B14F-4D97-AF65-F5344CB8AC3E}">
        <p14:creationId xmlns:p14="http://schemas.microsoft.com/office/powerpoint/2010/main" val="2919284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Zvyklosti sportovců </a:t>
            </a:r>
            <a:br>
              <a:rPr lang="cs-CZ" cap="all" dirty="0">
                <a:solidFill>
                  <a:srgbClr val="4E4E4E"/>
                </a:solidFill>
              </a:rPr>
            </a:br>
            <a:r>
              <a:rPr lang="cs-CZ" cap="all" dirty="0">
                <a:solidFill>
                  <a:srgbClr val="4E4E4E"/>
                </a:solidFill>
              </a:rPr>
              <a:t>vs. představy nesportovců</a:t>
            </a: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CBA9B4F6-5ED4-456A-9C75-2DEF33FBA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834490"/>
              </p:ext>
            </p:extLst>
          </p:nvPr>
        </p:nvGraphicFramePr>
        <p:xfrm>
          <a:off x="852264" y="2084184"/>
          <a:ext cx="7392144" cy="3203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048">
                  <a:extLst>
                    <a:ext uri="{9D8B030D-6E8A-4147-A177-3AD203B41FA5}">
                      <a16:colId xmlns:a16="http://schemas.microsoft.com/office/drawing/2014/main" val="4009447312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3792872231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1136254656"/>
                    </a:ext>
                  </a:extLst>
                </a:gridCol>
              </a:tblGrid>
              <a:tr h="426720">
                <a:tc rowSpan="2"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Příležitost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Sportovci ve srovnání s představami nesportovců</a:t>
                      </a:r>
                    </a:p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významně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227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častěji pijí…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méně často pijí…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366998"/>
                  </a:ext>
                </a:extLst>
              </a:tr>
              <a:tr h="125307">
                <a:tc>
                  <a:txBody>
                    <a:bodyPr/>
                    <a:lstStyle/>
                    <a:p>
                      <a:pPr algn="ctr"/>
                      <a:endParaRPr lang="cs-CZ" sz="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03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Před sportem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Sladké nápoje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353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Během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99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Po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Pivo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Minerální vodu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6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Celý den, kdy sportují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08204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hodně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Čistou vodu, Minerální vodu, Sladké nápoje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02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méně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Speciální sportovní nápoje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96823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892228E7-ADB4-4BC0-ADD4-904E2F32ED32}"/>
              </a:ext>
            </a:extLst>
          </p:cNvPr>
          <p:cNvSpPr txBox="1"/>
          <p:nvPr/>
        </p:nvSpPr>
        <p:spPr>
          <a:xfrm>
            <a:off x="755576" y="5445224"/>
            <a:ext cx="37737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00" dirty="0"/>
              <a:t>Pozn: jen lidé, kteří řekli, že pijí / měli by pít odlišné nápoje</a:t>
            </a:r>
          </a:p>
        </p:txBody>
      </p:sp>
      <p:sp>
        <p:nvSpPr>
          <p:cNvPr id="7" name="Nadpis 4"/>
          <p:cNvSpPr txBox="1">
            <a:spLocks/>
          </p:cNvSpPr>
          <p:nvPr/>
        </p:nvSpPr>
        <p:spPr>
          <a:xfrm>
            <a:off x="827584" y="1304816"/>
            <a:ext cx="8112033" cy="468000"/>
          </a:xfrm>
          <a:prstGeom prst="rect">
            <a:avLst/>
          </a:prstGeom>
          <a:noFill/>
          <a:ln w="381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cs-CZ" cap="all" dirty="0">
                <a:solidFill>
                  <a:srgbClr val="4E4E4E"/>
                </a:solidFill>
              </a:rPr>
              <a:t>Pitný režim</a:t>
            </a:r>
          </a:p>
        </p:txBody>
      </p:sp>
    </p:spTree>
    <p:extLst>
      <p:ext uri="{BB962C8B-B14F-4D97-AF65-F5344CB8AC3E}">
        <p14:creationId xmlns:p14="http://schemas.microsoft.com/office/powerpoint/2010/main" val="2652683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4C005B4A-45D9-4A90-B157-D653C23ED8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5212535"/>
              </p:ext>
            </p:extLst>
          </p:nvPr>
        </p:nvGraphicFramePr>
        <p:xfrm>
          <a:off x="539552" y="2132858"/>
          <a:ext cx="7453808" cy="417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SPORT A jídlo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7544" y="1196752"/>
            <a:ext cx="813690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Obyvatelé </a:t>
            </a:r>
            <a:r>
              <a:rPr lang="cs-CZ" sz="1400" cap="all" dirty="0" err="1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čr</a:t>
            </a: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 si pod pojmem „sport a jídlo“ nejčastěji vybaví vyváženou,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zdravou, pravidelnou stravu. Sportovci si ve srovnání s nesportovci významně častěji vybavují bílkoviny a doplnění energie, kalorií.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16D1EBA-C18F-4873-B9D2-BFCA7E55BA6C}"/>
              </a:ext>
            </a:extLst>
          </p:cNvPr>
          <p:cNvSpPr txBox="1"/>
          <p:nvPr/>
        </p:nvSpPr>
        <p:spPr>
          <a:xfrm>
            <a:off x="7164289" y="6093296"/>
            <a:ext cx="13013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 / 299 / 206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3CBC1E20-63B3-4547-9B6F-6304C9962A6E}"/>
              </a:ext>
            </a:extLst>
          </p:cNvPr>
          <p:cNvSpPr/>
          <p:nvPr/>
        </p:nvSpPr>
        <p:spPr>
          <a:xfrm>
            <a:off x="1169707" y="3050347"/>
            <a:ext cx="4841642" cy="432000"/>
          </a:xfrm>
          <a:prstGeom prst="roundRect">
            <a:avLst/>
          </a:prstGeom>
          <a:noFill/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: se zakulacenými rohy 13">
            <a:extLst>
              <a:ext uri="{FF2B5EF4-FFF2-40B4-BE49-F238E27FC236}">
                <a16:creationId xmlns:a16="http://schemas.microsoft.com/office/drawing/2014/main" id="{3CBC1E20-63B3-4547-9B6F-6304C9962A6E}"/>
              </a:ext>
            </a:extLst>
          </p:cNvPr>
          <p:cNvSpPr/>
          <p:nvPr/>
        </p:nvSpPr>
        <p:spPr>
          <a:xfrm>
            <a:off x="1139866" y="2564904"/>
            <a:ext cx="4841642" cy="287984"/>
          </a:xfrm>
          <a:prstGeom prst="round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4919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Jak JEDÍ / měli by JÍST sportovci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1004223109"/>
              </p:ext>
            </p:extLst>
          </p:nvPr>
        </p:nvGraphicFramePr>
        <p:xfrm>
          <a:off x="323530" y="2180559"/>
          <a:ext cx="3888431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7544" y="1196753"/>
            <a:ext cx="7848872" cy="9838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Představy nesportovců o vhodném jídelníčku sportujících a skutečný jídelníček sportovců se značně odlišují – Většina sportovců před ani po sportu neřeší, co jí.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98C3A37C-F293-4676-BB3A-A3F419C9A8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3130667"/>
              </p:ext>
            </p:extLst>
          </p:nvPr>
        </p:nvGraphicFramePr>
        <p:xfrm>
          <a:off x="4536978" y="2205304"/>
          <a:ext cx="3888431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1" name="Picture 2" descr="Ball, goods, sport, sporting icon - Download on Iconfinder">
            <a:extLst>
              <a:ext uri="{FF2B5EF4-FFF2-40B4-BE49-F238E27FC236}">
                <a16:creationId xmlns:a16="http://schemas.microsoft.com/office/drawing/2014/main" id="{DCAF08C9-96F1-45EF-AE06-A0F5D00A8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126" y="2078391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Skupina 11">
            <a:extLst>
              <a:ext uri="{FF2B5EF4-FFF2-40B4-BE49-F238E27FC236}">
                <a16:creationId xmlns:a16="http://schemas.microsoft.com/office/drawing/2014/main" id="{6BD550E8-7895-4A75-A10A-E74243E86C4C}"/>
              </a:ext>
            </a:extLst>
          </p:cNvPr>
          <p:cNvGrpSpPr/>
          <p:nvPr/>
        </p:nvGrpSpPr>
        <p:grpSpPr>
          <a:xfrm>
            <a:off x="7776356" y="2113539"/>
            <a:ext cx="792088" cy="576064"/>
            <a:chOff x="3524943" y="5713874"/>
            <a:chExt cx="792088" cy="576064"/>
          </a:xfrm>
        </p:grpSpPr>
        <p:pic>
          <p:nvPicPr>
            <p:cNvPr id="14" name="Picture 2" descr="Ball, goods, sport, sporting icon - Download on Iconfinder">
              <a:extLst>
                <a:ext uri="{FF2B5EF4-FFF2-40B4-BE49-F238E27FC236}">
                  <a16:creationId xmlns:a16="http://schemas.microsoft.com/office/drawing/2014/main" id="{7AC62709-2F5E-4B1E-A516-C23D0600B9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5713874"/>
              <a:ext cx="576064" cy="576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7" name="Přímá spojnice 16">
              <a:extLst>
                <a:ext uri="{FF2B5EF4-FFF2-40B4-BE49-F238E27FC236}">
                  <a16:creationId xmlns:a16="http://schemas.microsoft.com/office/drawing/2014/main" id="{DB612E11-9F26-4DF3-B047-58828F50A549}"/>
                </a:ext>
              </a:extLst>
            </p:cNvPr>
            <p:cNvCxnSpPr>
              <a:cxnSpLocks/>
            </p:cNvCxnSpPr>
            <p:nvPr/>
          </p:nvCxnSpPr>
          <p:spPr>
            <a:xfrm>
              <a:off x="3524943" y="5761730"/>
              <a:ext cx="792088" cy="4746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0C0D8142-3696-4902-BCD5-A4AA6B13D6A3}"/>
              </a:ext>
            </a:extLst>
          </p:cNvPr>
          <p:cNvSpPr txBox="1"/>
          <p:nvPr/>
        </p:nvSpPr>
        <p:spPr>
          <a:xfrm>
            <a:off x="7524329" y="6093296"/>
            <a:ext cx="94127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299 / 206</a:t>
            </a:r>
          </a:p>
        </p:txBody>
      </p:sp>
    </p:spTree>
    <p:extLst>
      <p:ext uri="{BB962C8B-B14F-4D97-AF65-F5344CB8AC3E}">
        <p14:creationId xmlns:p14="http://schemas.microsoft.com/office/powerpoint/2010/main" val="3726590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důvody, proč upravují svoji stravu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2191433714"/>
              </p:ext>
            </p:extLst>
          </p:nvPr>
        </p:nvGraphicFramePr>
        <p:xfrm>
          <a:off x="272745" y="1989923"/>
          <a:ext cx="7453808" cy="4190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D10B38A7-C0D6-420D-9EC8-CFC63FF2E4F7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165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7544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Sportovci upravují svoji stravu kvůli sportu nejčastěji proto, </a:t>
            </a:r>
            <a:b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</a:b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aby jim nebylo špatně od žaludku či pro doplnění energie.</a:t>
            </a:r>
          </a:p>
        </p:txBody>
      </p:sp>
      <p:pic>
        <p:nvPicPr>
          <p:cNvPr id="1026" name="Picture 2" descr="252 Dizzy Athlete Stock Photos, Pictures &amp;amp; Royalty-Free Images - iStock">
            <a:extLst>
              <a:ext uri="{FF2B5EF4-FFF2-40B4-BE49-F238E27FC236}">
                <a16:creationId xmlns:a16="http://schemas.microsoft.com/office/drawing/2014/main" id="{45E97EF6-F2BE-4DB9-BA04-7F876B9974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18" r="20353"/>
          <a:stretch/>
        </p:blipFill>
        <p:spPr bwMode="auto">
          <a:xfrm>
            <a:off x="5949280" y="3162456"/>
            <a:ext cx="2232248" cy="273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all, goods, sport, sporting icon - Download on Iconfinder">
            <a:extLst>
              <a:ext uri="{FF2B5EF4-FFF2-40B4-BE49-F238E27FC236}">
                <a16:creationId xmlns:a16="http://schemas.microsoft.com/office/drawing/2014/main" id="{DCAF08C9-96F1-45EF-AE06-A0F5D00A8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44824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192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důvody, proč by sportující lidé </a:t>
            </a:r>
            <a:br>
              <a:rPr lang="cs-CZ" cap="all" dirty="0">
                <a:solidFill>
                  <a:srgbClr val="4E4E4E"/>
                </a:solidFill>
              </a:rPr>
            </a:br>
            <a:r>
              <a:rPr lang="cs-CZ" cap="all" dirty="0">
                <a:solidFill>
                  <a:srgbClr val="4E4E4E"/>
                </a:solidFill>
              </a:rPr>
              <a:t>měli upravit svoji stravu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792832820"/>
              </p:ext>
            </p:extLst>
          </p:nvPr>
        </p:nvGraphicFramePr>
        <p:xfrm>
          <a:off x="539552" y="1989923"/>
          <a:ext cx="7453808" cy="4190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D10B38A7-C0D6-420D-9EC8-CFC63FF2E4F7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188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755576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nesportovci si myslí, že by sportující lidé měli upravit svoji stravu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nejčastěji Z DŮVODU DOPLNĚNÍ POTŘEBNÝCH LÁTEK, ŽIVIN, MINERÁLŮ.</a:t>
            </a:r>
          </a:p>
        </p:txBody>
      </p:sp>
      <p:pic>
        <p:nvPicPr>
          <p:cNvPr id="2050" name="Picture 2" descr="Micronutrients 101 – The Vitamins &amp;amp; Minerals Your Body Needs to Thrive! —  Get Your Lean On">
            <a:extLst>
              <a:ext uri="{FF2B5EF4-FFF2-40B4-BE49-F238E27FC236}">
                <a16:creationId xmlns:a16="http://schemas.microsoft.com/office/drawing/2014/main" id="{03A4B3E2-ED14-4A5B-AA6E-355073E47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91965"/>
            <a:ext cx="3278606" cy="1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Skupina 6">
            <a:extLst>
              <a:ext uri="{FF2B5EF4-FFF2-40B4-BE49-F238E27FC236}">
                <a16:creationId xmlns:a16="http://schemas.microsoft.com/office/drawing/2014/main" id="{6BD550E8-7895-4A75-A10A-E74243E86C4C}"/>
              </a:ext>
            </a:extLst>
          </p:cNvPr>
          <p:cNvGrpSpPr/>
          <p:nvPr/>
        </p:nvGrpSpPr>
        <p:grpSpPr>
          <a:xfrm>
            <a:off x="7164288" y="1844824"/>
            <a:ext cx="792088" cy="576064"/>
            <a:chOff x="3524943" y="5713874"/>
            <a:chExt cx="792088" cy="576064"/>
          </a:xfrm>
        </p:grpSpPr>
        <p:pic>
          <p:nvPicPr>
            <p:cNvPr id="8" name="Picture 2" descr="Ball, goods, sport, sporting icon - Download on Iconfinder">
              <a:extLst>
                <a:ext uri="{FF2B5EF4-FFF2-40B4-BE49-F238E27FC236}">
                  <a16:creationId xmlns:a16="http://schemas.microsoft.com/office/drawing/2014/main" id="{7AC62709-2F5E-4B1E-A516-C23D0600B9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5713874"/>
              <a:ext cx="576064" cy="576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Přímá spojnice 9">
              <a:extLst>
                <a:ext uri="{FF2B5EF4-FFF2-40B4-BE49-F238E27FC236}">
                  <a16:creationId xmlns:a16="http://schemas.microsoft.com/office/drawing/2014/main" id="{DB612E11-9F26-4DF3-B047-58828F50A549}"/>
                </a:ext>
              </a:extLst>
            </p:cNvPr>
            <p:cNvCxnSpPr>
              <a:cxnSpLocks/>
            </p:cNvCxnSpPr>
            <p:nvPr/>
          </p:nvCxnSpPr>
          <p:spPr>
            <a:xfrm>
              <a:off x="3524943" y="5761730"/>
              <a:ext cx="792088" cy="4746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493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3"/>
            <a:ext cx="7429552" cy="4671995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 realizovala pro </a:t>
            </a:r>
            <a:r>
              <a:rPr lang="cs-CZ" dirty="0" err="1">
                <a:solidFill>
                  <a:schemeClr val="tx1"/>
                </a:solidFill>
              </a:rPr>
              <a:t>AquaLife</a:t>
            </a:r>
            <a:r>
              <a:rPr lang="cs-CZ" dirty="0">
                <a:solidFill>
                  <a:schemeClr val="tx1"/>
                </a:solidFill>
              </a:rPr>
              <a:t> Institute kvantitativní výzkum,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jehož cílem bylo zmapovat zvyklosti a postoje široké veřejnosti k doplňování tekutin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ke konzumaci nápojů i jídla před, během a po sportování.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Konkrétně se výzkum zabýval tím, co lidé konzumují či by měli konzumovat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před/při/po sportu a zda si myslí, že je důležité, co konzumují. 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>
                <a:solidFill>
                  <a:srgbClr val="4E4E4E"/>
                </a:solidFill>
              </a:rPr>
              <a:t>Sběr 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8. - 19. 11. 2021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Sběr 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MÉDEA RESEARCH.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>
                <a:solidFill>
                  <a:srgbClr val="4E4E4E"/>
                </a:solidFill>
              </a:rPr>
              <a:t>Vzorek 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4E4E4E"/>
                </a:solidFill>
              </a:rPr>
              <a:t>Cílová skupina: Online populace 18+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505 respondentů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rgbClr val="4E4E4E"/>
                </a:solidFill>
              </a:rPr>
              <a:t>Vzorek byl vybrán kombinací náhodného a kvótního výběru a byl převážen tak, aby byl reprezentativní na online populaci ČR z hlediska pohlaví, věkových skupin (18+), vzdělání, regionu a velikosti místa bydliště.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metodika </a:t>
            </a:r>
          </a:p>
        </p:txBody>
      </p:sp>
    </p:spTree>
    <p:extLst>
      <p:ext uri="{BB962C8B-B14F-4D97-AF65-F5344CB8AC3E}">
        <p14:creationId xmlns:p14="http://schemas.microsoft.com/office/powerpoint/2010/main" val="1341589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Co jedí / měli by jíst nejčastěji</a:t>
            </a: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CBA9B4F6-5ED4-456A-9C75-2DEF33FBA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66300"/>
              </p:ext>
            </p:extLst>
          </p:nvPr>
        </p:nvGraphicFramePr>
        <p:xfrm>
          <a:off x="852264" y="2084184"/>
          <a:ext cx="7392144" cy="2777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048">
                  <a:extLst>
                    <a:ext uri="{9D8B030D-6E8A-4147-A177-3AD203B41FA5}">
                      <a16:colId xmlns:a16="http://schemas.microsoft.com/office/drawing/2014/main" val="4009447312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3792872231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113625465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cs-CZ" sz="1100" dirty="0"/>
                        <a:t>CO SPORTUJÍCÍ LIDÉ NEJČASTĚJI JEDÍ / MĚLI BY JÍST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556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Příležitost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Sportovci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Nesportovci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22794"/>
                  </a:ext>
                </a:extLst>
              </a:tr>
              <a:tr h="125307">
                <a:tc>
                  <a:txBody>
                    <a:bodyPr/>
                    <a:lstStyle/>
                    <a:p>
                      <a:pPr algn="ctr"/>
                      <a:endParaRPr lang="cs-CZ" sz="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03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Před sportem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Více bílkovin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Více bílkovin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353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Během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Doplňují bílkoviny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Měli by doplňovat sacharidy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99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Po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Více bílkovin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Více bílkovin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626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hodně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Více sacharidů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Více bílkovin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02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méně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Více bílkovin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Více bílkovin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96823"/>
                  </a:ext>
                </a:extLst>
              </a:tr>
            </a:tbl>
          </a:graphicData>
        </a:graphic>
      </p:graphicFrame>
      <p:grpSp>
        <p:nvGrpSpPr>
          <p:cNvPr id="12" name="Skupina 11">
            <a:extLst>
              <a:ext uri="{FF2B5EF4-FFF2-40B4-BE49-F238E27FC236}">
                <a16:creationId xmlns:a16="http://schemas.microsoft.com/office/drawing/2014/main" id="{F0E2A7EF-0CDA-425B-AF30-03C4F1815C9F}"/>
              </a:ext>
            </a:extLst>
          </p:cNvPr>
          <p:cNvGrpSpPr/>
          <p:nvPr/>
        </p:nvGrpSpPr>
        <p:grpSpPr>
          <a:xfrm>
            <a:off x="7620000" y="2456389"/>
            <a:ext cx="504056" cy="360040"/>
            <a:chOff x="3524943" y="5713874"/>
            <a:chExt cx="792088" cy="576064"/>
          </a:xfrm>
        </p:grpSpPr>
        <p:pic>
          <p:nvPicPr>
            <p:cNvPr id="14" name="Picture 2" descr="Ball, goods, sport, sporting icon - Download on Iconfinder">
              <a:extLst>
                <a:ext uri="{FF2B5EF4-FFF2-40B4-BE49-F238E27FC236}">
                  <a16:creationId xmlns:a16="http://schemas.microsoft.com/office/drawing/2014/main" id="{BE33B7E3-5863-4859-A097-CD73D4DF92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5713874"/>
              <a:ext cx="576064" cy="576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id="{76013A72-53C1-4EA7-B7B3-89BD171A10C6}"/>
                </a:ext>
              </a:extLst>
            </p:cNvPr>
            <p:cNvCxnSpPr>
              <a:cxnSpLocks/>
            </p:cNvCxnSpPr>
            <p:nvPr/>
          </p:nvCxnSpPr>
          <p:spPr>
            <a:xfrm>
              <a:off x="3524943" y="5761730"/>
              <a:ext cx="792088" cy="4746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2" descr="Ball, goods, sport, sporting icon - Download on Iconfinder">
            <a:extLst>
              <a:ext uri="{FF2B5EF4-FFF2-40B4-BE49-F238E27FC236}">
                <a16:creationId xmlns:a16="http://schemas.microsoft.com/office/drawing/2014/main" id="{30135BFB-A319-4659-8DDE-2C431B228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456389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79FD3DAF-D007-4E3C-84E2-3DBB8CA0304B}"/>
              </a:ext>
            </a:extLst>
          </p:cNvPr>
          <p:cNvSpPr txBox="1"/>
          <p:nvPr/>
        </p:nvSpPr>
        <p:spPr>
          <a:xfrm>
            <a:off x="755578" y="4998368"/>
            <a:ext cx="42274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00" dirty="0"/>
              <a:t>Pozn: jen lidé, kteří řekli, že upravují stravu / měli by upravit stravu</a:t>
            </a:r>
          </a:p>
        </p:txBody>
      </p:sp>
    </p:spTree>
    <p:extLst>
      <p:ext uri="{BB962C8B-B14F-4D97-AF65-F5344CB8AC3E}">
        <p14:creationId xmlns:p14="http://schemas.microsoft.com/office/powerpoint/2010/main" val="70239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Zvyklosti sportovců </a:t>
            </a:r>
            <a:br>
              <a:rPr lang="cs-CZ" cap="all" dirty="0">
                <a:solidFill>
                  <a:srgbClr val="4E4E4E"/>
                </a:solidFill>
              </a:rPr>
            </a:br>
            <a:r>
              <a:rPr lang="cs-CZ" cap="all" dirty="0">
                <a:solidFill>
                  <a:srgbClr val="4E4E4E"/>
                </a:solidFill>
              </a:rPr>
              <a:t>vs. představy nesportovců</a:t>
            </a:r>
          </a:p>
        </p:txBody>
      </p:sp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CBA9B4F6-5ED4-456A-9C75-2DEF33FBA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814215"/>
              </p:ext>
            </p:extLst>
          </p:nvPr>
        </p:nvGraphicFramePr>
        <p:xfrm>
          <a:off x="852264" y="2084184"/>
          <a:ext cx="7392144" cy="2944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048">
                  <a:extLst>
                    <a:ext uri="{9D8B030D-6E8A-4147-A177-3AD203B41FA5}">
                      <a16:colId xmlns:a16="http://schemas.microsoft.com/office/drawing/2014/main" val="4009447312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3792872231"/>
                    </a:ext>
                  </a:extLst>
                </a:gridCol>
                <a:gridCol w="2464048">
                  <a:extLst>
                    <a:ext uri="{9D8B030D-6E8A-4147-A177-3AD203B41FA5}">
                      <a16:colId xmlns:a16="http://schemas.microsoft.com/office/drawing/2014/main" val="1136254656"/>
                    </a:ext>
                  </a:extLst>
                </a:gridCol>
              </a:tblGrid>
              <a:tr h="426720">
                <a:tc rowSpan="2"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Příležitost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Sportovci ve srovnání s představami nesportovců</a:t>
                      </a:r>
                    </a:p>
                    <a:p>
                      <a:pPr algn="ctr"/>
                      <a:r>
                        <a:rPr lang="cs-CZ" sz="1100" b="1" dirty="0">
                          <a:solidFill>
                            <a:schemeClr val="bg1"/>
                          </a:solidFill>
                        </a:rPr>
                        <a:t>významně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227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cs-CZ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častěji jedí…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méně často jedí…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366998"/>
                  </a:ext>
                </a:extLst>
              </a:tr>
              <a:tr h="125307">
                <a:tc>
                  <a:txBody>
                    <a:bodyPr/>
                    <a:lstStyle/>
                    <a:p>
                      <a:pPr algn="ctr"/>
                      <a:endParaRPr lang="cs-CZ" sz="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03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Před sportem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Malé lehké jídlo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353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Během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Doplňují bílkoviny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99632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Po sportu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Více bílkovin, tuků, malé lehké jídlo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9626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hodně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Více sacharidů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0206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chemeClr val="bg1"/>
                          </a:solidFill>
                        </a:rPr>
                        <a:t>Při méně intenzivních aktivitách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Více bílkovin, sacharidů, tuků, malé lehké jídlo 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29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96823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89D7C7C8-B3F0-45F4-970D-2EA7D21D1FFF}"/>
              </a:ext>
            </a:extLst>
          </p:cNvPr>
          <p:cNvSpPr txBox="1"/>
          <p:nvPr/>
        </p:nvSpPr>
        <p:spPr>
          <a:xfrm>
            <a:off x="755578" y="5157192"/>
            <a:ext cx="42274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00" dirty="0"/>
              <a:t>Pozn: jen lidé, kteří řekli, že upravují stravu / měli by upravit stravu</a:t>
            </a:r>
          </a:p>
        </p:txBody>
      </p:sp>
      <p:sp>
        <p:nvSpPr>
          <p:cNvPr id="7" name="Nadpis 4"/>
          <p:cNvSpPr txBox="1">
            <a:spLocks/>
          </p:cNvSpPr>
          <p:nvPr/>
        </p:nvSpPr>
        <p:spPr>
          <a:xfrm>
            <a:off x="827584" y="1304816"/>
            <a:ext cx="8112033" cy="468000"/>
          </a:xfrm>
          <a:prstGeom prst="rect">
            <a:avLst/>
          </a:prstGeom>
          <a:noFill/>
          <a:ln w="381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cs-CZ" cap="all" dirty="0">
                <a:solidFill>
                  <a:srgbClr val="4E4E4E"/>
                </a:solidFill>
              </a:rPr>
              <a:t>jídelníček</a:t>
            </a:r>
          </a:p>
        </p:txBody>
      </p:sp>
    </p:spTree>
    <p:extLst>
      <p:ext uri="{BB962C8B-B14F-4D97-AF65-F5344CB8AC3E}">
        <p14:creationId xmlns:p14="http://schemas.microsoft.com/office/powerpoint/2010/main" val="1742454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SPORT A zdraví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755576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Sportovci si ve srovnání s nesportovci pod spojením „sport a zdraví“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významně častěji vybaví, že sport je zdravý, sportem ku zdraví, zdraví.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3ABBFB9-6713-4350-9F47-D00D74DA59B2}"/>
              </a:ext>
            </a:extLst>
          </p:cNvPr>
          <p:cNvSpPr txBox="1"/>
          <p:nvPr/>
        </p:nvSpPr>
        <p:spPr>
          <a:xfrm>
            <a:off x="7164289" y="6093296"/>
            <a:ext cx="13013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 / 299 / 206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9EE4636C-A5C7-45EC-88C4-2B3022AD31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641353"/>
              </p:ext>
            </p:extLst>
          </p:nvPr>
        </p:nvGraphicFramePr>
        <p:xfrm>
          <a:off x="539552" y="1783372"/>
          <a:ext cx="7453808" cy="441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Obdélník: se zakulacenými rohy 13">
            <a:extLst>
              <a:ext uri="{FF2B5EF4-FFF2-40B4-BE49-F238E27FC236}">
                <a16:creationId xmlns:a16="http://schemas.microsoft.com/office/drawing/2014/main" id="{CD60F3AB-EE2F-4C47-BD3E-C50541854EFF}"/>
              </a:ext>
            </a:extLst>
          </p:cNvPr>
          <p:cNvSpPr/>
          <p:nvPr/>
        </p:nvSpPr>
        <p:spPr>
          <a:xfrm>
            <a:off x="1259632" y="2267541"/>
            <a:ext cx="4841642" cy="252000"/>
          </a:xfrm>
          <a:prstGeom prst="roundRect">
            <a:avLst/>
          </a:prstGeom>
          <a:noFill/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: se zakulacenými rohy 13">
            <a:extLst>
              <a:ext uri="{FF2B5EF4-FFF2-40B4-BE49-F238E27FC236}">
                <a16:creationId xmlns:a16="http://schemas.microsoft.com/office/drawing/2014/main" id="{CD60F3AB-EE2F-4C47-BD3E-C50541854EFF}"/>
              </a:ext>
            </a:extLst>
          </p:cNvPr>
          <p:cNvSpPr/>
          <p:nvPr/>
        </p:nvSpPr>
        <p:spPr>
          <a:xfrm>
            <a:off x="1259632" y="3212976"/>
            <a:ext cx="4841642" cy="252000"/>
          </a:xfrm>
          <a:prstGeom prst="roundRect">
            <a:avLst/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102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5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12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DEMOGRAFIE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2267744" y="1272827"/>
            <a:ext cx="6120680" cy="777088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2339752" y="1340768"/>
            <a:ext cx="5832648" cy="608875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cs-CZ" sz="120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</a:rPr>
              <a:t>Online reprezentativní populace ČR 18+</a:t>
            </a:r>
          </a:p>
          <a:p>
            <a:pPr marL="177800" indent="-177800">
              <a:spcAft>
                <a:spcPts val="600"/>
              </a:spcAft>
              <a:buBlip>
                <a:blip r:embed="rId2"/>
              </a:buBlip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</a:rPr>
              <a:t>N = 505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96752"/>
            <a:ext cx="1008112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1" name="Zástupný symbol pro obsah 9">
            <a:extLst>
              <a:ext uri="{FF2B5EF4-FFF2-40B4-BE49-F238E27FC236}">
                <a16:creationId xmlns:a16="http://schemas.microsoft.com/office/drawing/2014/main" id="{DEE32369-F24D-43D1-A85D-30E476ADBFF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44167461"/>
              </p:ext>
            </p:extLst>
          </p:nvPr>
        </p:nvGraphicFramePr>
        <p:xfrm>
          <a:off x="457200" y="2272807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Zástupný symbol pro obsah 10">
            <a:extLst>
              <a:ext uri="{FF2B5EF4-FFF2-40B4-BE49-F238E27FC236}">
                <a16:creationId xmlns:a16="http://schemas.microsoft.com/office/drawing/2014/main" id="{BDD79F85-D932-43A7-B05C-122BFADEF2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700933"/>
              </p:ext>
            </p:extLst>
          </p:nvPr>
        </p:nvGraphicFramePr>
        <p:xfrm>
          <a:off x="2771800" y="2585778"/>
          <a:ext cx="3312368" cy="1202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Zástupný symbol pro obsah 13">
            <a:extLst>
              <a:ext uri="{FF2B5EF4-FFF2-40B4-BE49-F238E27FC236}">
                <a16:creationId xmlns:a16="http://schemas.microsoft.com/office/drawing/2014/main" id="{89867170-B678-4B31-B664-79D0490C75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888917"/>
              </p:ext>
            </p:extLst>
          </p:nvPr>
        </p:nvGraphicFramePr>
        <p:xfrm>
          <a:off x="2987824" y="4501718"/>
          <a:ext cx="3178698" cy="1482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" name="Zástupný symbol pro obsah 10">
            <a:extLst>
              <a:ext uri="{FF2B5EF4-FFF2-40B4-BE49-F238E27FC236}">
                <a16:creationId xmlns:a16="http://schemas.microsoft.com/office/drawing/2014/main" id="{92304559-F9FC-4B8F-BB13-E474AA41D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482112"/>
              </p:ext>
            </p:extLst>
          </p:nvPr>
        </p:nvGraphicFramePr>
        <p:xfrm>
          <a:off x="6084168" y="2898053"/>
          <a:ext cx="2880320" cy="2525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5" name="Zástupný symbol pro obsah 9">
            <a:extLst>
              <a:ext uri="{FF2B5EF4-FFF2-40B4-BE49-F238E27FC236}">
                <a16:creationId xmlns:a16="http://schemas.microsoft.com/office/drawing/2014/main" id="{B34C1D08-0C59-4AEC-84B7-E4C219EAEE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715370"/>
              </p:ext>
            </p:extLst>
          </p:nvPr>
        </p:nvGraphicFramePr>
        <p:xfrm>
          <a:off x="251520" y="4101605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7174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FREKVENCE SPORTOVÁNÍ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3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59 % populace se věnuje sportovním aktivitám v délce alespoň 30 minut</a:t>
            </a:r>
          </a:p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3x týdně či častěji.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9D926406-744D-4423-8083-7ADD400E3782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</a:t>
            </a:r>
          </a:p>
        </p:txBody>
      </p:sp>
      <p:graphicFrame>
        <p:nvGraphicFramePr>
          <p:cNvPr id="15" name="Graf 14">
            <a:extLst>
              <a:ext uri="{FF2B5EF4-FFF2-40B4-BE49-F238E27FC236}">
                <a16:creationId xmlns:a16="http://schemas.microsoft.com/office/drawing/2014/main" id="{EADCD5FD-BB3A-419C-8610-8A836F811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666155"/>
              </p:ext>
            </p:extLst>
          </p:nvPr>
        </p:nvGraphicFramePr>
        <p:xfrm>
          <a:off x="2878754" y="1674443"/>
          <a:ext cx="486873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Levá složená závorka 3">
            <a:extLst>
              <a:ext uri="{FF2B5EF4-FFF2-40B4-BE49-F238E27FC236}">
                <a16:creationId xmlns:a16="http://schemas.microsoft.com/office/drawing/2014/main" id="{7B54B409-945F-4DAE-BFF6-4E1C98A5EC75}"/>
              </a:ext>
            </a:extLst>
          </p:cNvPr>
          <p:cNvSpPr/>
          <p:nvPr/>
        </p:nvSpPr>
        <p:spPr>
          <a:xfrm>
            <a:off x="2698216" y="2854593"/>
            <a:ext cx="648072" cy="1078465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Levá složená závorka 13">
            <a:extLst>
              <a:ext uri="{FF2B5EF4-FFF2-40B4-BE49-F238E27FC236}">
                <a16:creationId xmlns:a16="http://schemas.microsoft.com/office/drawing/2014/main" id="{47965BB6-0D08-4EA9-8D97-CAAB0B135975}"/>
              </a:ext>
            </a:extLst>
          </p:cNvPr>
          <p:cNvSpPr/>
          <p:nvPr/>
        </p:nvSpPr>
        <p:spPr>
          <a:xfrm>
            <a:off x="2699792" y="4022587"/>
            <a:ext cx="648072" cy="1620000"/>
          </a:xfrm>
          <a:prstGeom prst="leftBrac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D6C48C7-FC1F-4158-B258-5A481CA9E55C}"/>
              </a:ext>
            </a:extLst>
          </p:cNvPr>
          <p:cNvSpPr txBox="1"/>
          <p:nvPr/>
        </p:nvSpPr>
        <p:spPr>
          <a:xfrm>
            <a:off x="762146" y="4288131"/>
            <a:ext cx="17293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SPORTOVCI</a:t>
            </a:r>
          </a:p>
          <a:p>
            <a:pPr algn="ctr"/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59 %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214A4750-D925-4C95-83DD-D6E7116FB976}"/>
              </a:ext>
            </a:extLst>
          </p:cNvPr>
          <p:cNvSpPr txBox="1"/>
          <p:nvPr/>
        </p:nvSpPr>
        <p:spPr>
          <a:xfrm>
            <a:off x="652454" y="2964025"/>
            <a:ext cx="20842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NESPORTOVCI</a:t>
            </a:r>
          </a:p>
          <a:p>
            <a:pPr algn="ctr"/>
            <a:r>
              <a:rPr lang="cs-CZ" b="1" dirty="0">
                <a:solidFill>
                  <a:srgbClr val="C00000"/>
                </a:solidFill>
              </a:rPr>
              <a:t>41 %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347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PROVOZOVANÉ SPORTY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3"/>
            <a:ext cx="8064896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Mezi nejčastěji provozované sporty patří cyklistika, běh a posilování.</a:t>
            </a:r>
            <a:endParaRPr lang="en-US" sz="14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9D926406-744D-4423-8083-7ADD400E3782}"/>
              </a:ext>
            </a:extLst>
          </p:cNvPr>
          <p:cNvSpPr txBox="1"/>
          <p:nvPr/>
        </p:nvSpPr>
        <p:spPr>
          <a:xfrm>
            <a:off x="7726555" y="6093296"/>
            <a:ext cx="739051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</a:t>
            </a:r>
          </a:p>
        </p:txBody>
      </p:sp>
      <p:graphicFrame>
        <p:nvGraphicFramePr>
          <p:cNvPr id="18" name="Graf 17">
            <a:extLst>
              <a:ext uri="{FF2B5EF4-FFF2-40B4-BE49-F238E27FC236}">
                <a16:creationId xmlns:a16="http://schemas.microsoft.com/office/drawing/2014/main" id="{48671AD7-2C59-4157-A675-EE15F16B41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9041520"/>
              </p:ext>
            </p:extLst>
          </p:nvPr>
        </p:nvGraphicFramePr>
        <p:xfrm>
          <a:off x="-377943" y="1996847"/>
          <a:ext cx="8497280" cy="3924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0753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DC8E6617-EBE9-401B-92B9-4E6E2F4FF9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2176372"/>
              </p:ext>
            </p:extLst>
          </p:nvPr>
        </p:nvGraphicFramePr>
        <p:xfrm>
          <a:off x="539552" y="1785729"/>
          <a:ext cx="7453808" cy="441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SPORT A PITÍ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755576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Sportovci si ve srovnání s nesportovci pod spojením „sport a pití“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Významně častěji vybaví doplnění tekutin, hydrataci, pitný režim a vodu.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3ABBFB9-6713-4350-9F47-D00D74DA59B2}"/>
              </a:ext>
            </a:extLst>
          </p:cNvPr>
          <p:cNvSpPr txBox="1"/>
          <p:nvPr/>
        </p:nvSpPr>
        <p:spPr>
          <a:xfrm>
            <a:off x="7164289" y="6093296"/>
            <a:ext cx="13013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 / 299 / 206</a:t>
            </a:r>
          </a:p>
        </p:txBody>
      </p:sp>
      <p:sp>
        <p:nvSpPr>
          <p:cNvPr id="2" name="Obdélník: se zakulacenými rohy 1">
            <a:extLst>
              <a:ext uri="{FF2B5EF4-FFF2-40B4-BE49-F238E27FC236}">
                <a16:creationId xmlns:a16="http://schemas.microsoft.com/office/drawing/2014/main" id="{FC03DE6E-E10E-4400-BAFD-283D918682CD}"/>
              </a:ext>
            </a:extLst>
          </p:cNvPr>
          <p:cNvSpPr/>
          <p:nvPr/>
        </p:nvSpPr>
        <p:spPr>
          <a:xfrm>
            <a:off x="1458550" y="2305991"/>
            <a:ext cx="4841642" cy="522920"/>
          </a:xfrm>
          <a:prstGeom prst="roundRect">
            <a:avLst/>
          </a:prstGeom>
          <a:noFill/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007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C827E95E-EB5D-4F15-8664-58706847C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6182225"/>
              </p:ext>
            </p:extLst>
          </p:nvPr>
        </p:nvGraphicFramePr>
        <p:xfrm>
          <a:off x="539552" y="1783373"/>
          <a:ext cx="7453808" cy="441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Zvýšená potřeba tekutin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755576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¾ obyvatel jsou přesvědčeny, že tělo potřebuje více tekutin při fyzické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aktivitě, sportu, zátěži. 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pic>
        <p:nvPicPr>
          <p:cNvPr id="8" name="Obrázek 7" descr="Obsah obrázku osoba&#10;&#10;Popis byl vytvořen automaticky">
            <a:extLst>
              <a:ext uri="{FF2B5EF4-FFF2-40B4-BE49-F238E27FC236}">
                <a16:creationId xmlns:a16="http://schemas.microsoft.com/office/drawing/2014/main" id="{E99FFAC4-4878-4A33-A452-0560DAC0CD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489" y="2997532"/>
            <a:ext cx="907267" cy="2620992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E7181EC5-D260-4BBE-A363-B5544E6B3DD0}"/>
              </a:ext>
            </a:extLst>
          </p:cNvPr>
          <p:cNvSpPr txBox="1"/>
          <p:nvPr/>
        </p:nvSpPr>
        <p:spPr>
          <a:xfrm>
            <a:off x="7164289" y="6093296"/>
            <a:ext cx="13013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 / 299 / 206</a:t>
            </a:r>
          </a:p>
        </p:txBody>
      </p:sp>
      <p:sp>
        <p:nvSpPr>
          <p:cNvPr id="7" name="Obdélník: se zakulacenými rohy 10">
            <a:extLst>
              <a:ext uri="{FF2B5EF4-FFF2-40B4-BE49-F238E27FC236}">
                <a16:creationId xmlns:a16="http://schemas.microsoft.com/office/drawing/2014/main" id="{BB8AF56E-ABB9-4C26-8CBC-23153DE0CC26}"/>
              </a:ext>
            </a:extLst>
          </p:cNvPr>
          <p:cNvSpPr/>
          <p:nvPr/>
        </p:nvSpPr>
        <p:spPr>
          <a:xfrm>
            <a:off x="1259632" y="2287502"/>
            <a:ext cx="5911619" cy="360000"/>
          </a:xfrm>
          <a:prstGeom prst="round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7740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Role tekutin</a:t>
            </a:r>
          </a:p>
        </p:txBody>
      </p:sp>
      <p:graphicFrame>
        <p:nvGraphicFramePr>
          <p:cNvPr id="16" name="Graf 15"/>
          <p:cNvGraphicFramePr/>
          <p:nvPr>
            <p:extLst>
              <p:ext uri="{D42A27DB-BD31-4B8C-83A1-F6EECF244321}">
                <p14:modId xmlns:p14="http://schemas.microsoft.com/office/powerpoint/2010/main" val="3134267062"/>
              </p:ext>
            </p:extLst>
          </p:nvPr>
        </p:nvGraphicFramePr>
        <p:xfrm>
          <a:off x="166192" y="1822025"/>
          <a:ext cx="7453808" cy="441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ovéPole 10">
            <a:extLst>
              <a:ext uri="{FF2B5EF4-FFF2-40B4-BE49-F238E27FC236}">
                <a16:creationId xmlns:a16="http://schemas.microsoft.com/office/drawing/2014/main" id="{D10B38A7-C0D6-420D-9EC8-CFC63FF2E4F7}"/>
              </a:ext>
            </a:extLst>
          </p:cNvPr>
          <p:cNvSpPr txBox="1"/>
          <p:nvPr/>
        </p:nvSpPr>
        <p:spPr>
          <a:xfrm>
            <a:off x="7164289" y="6093296"/>
            <a:ext cx="13013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 / 299 / 206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755576" y="1196752"/>
            <a:ext cx="7920334" cy="46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Nadpoloviční Většina populace si myslí, že tekutiny v těle sportujícího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člověka odvádějí z těla nepotřebné látky. 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4" name="Řečová bublina: obdélníkový bublinový popisek se zakulacenými rohy 3">
            <a:extLst>
              <a:ext uri="{FF2B5EF4-FFF2-40B4-BE49-F238E27FC236}">
                <a16:creationId xmlns:a16="http://schemas.microsoft.com/office/drawing/2014/main" id="{13BCE715-AE1B-4206-BA78-C02C5061E84A}"/>
              </a:ext>
            </a:extLst>
          </p:cNvPr>
          <p:cNvSpPr/>
          <p:nvPr/>
        </p:nvSpPr>
        <p:spPr>
          <a:xfrm>
            <a:off x="5366675" y="4842629"/>
            <a:ext cx="2448272" cy="881203"/>
          </a:xfrm>
          <a:prstGeom prst="wedgeRoundRectCallout">
            <a:avLst>
              <a:gd name="adj1" fmla="val -38298"/>
              <a:gd name="adj2" fmla="val -9079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b="1" dirty="0">
                <a:solidFill>
                  <a:sysClr val="windowText" lastClr="000000"/>
                </a:solidFill>
              </a:rPr>
              <a:t>Sportovci</a:t>
            </a:r>
            <a:r>
              <a:rPr lang="cs-CZ" sz="900" dirty="0">
                <a:solidFill>
                  <a:sysClr val="windowText" lastClr="000000"/>
                </a:solidFill>
              </a:rPr>
              <a:t> si ve srovnání s nesportovci významně </a:t>
            </a:r>
            <a:r>
              <a:rPr lang="cs-CZ" sz="900" b="1" dirty="0">
                <a:solidFill>
                  <a:sysClr val="windowText" lastClr="000000"/>
                </a:solidFill>
              </a:rPr>
              <a:t>častěji myslí</a:t>
            </a:r>
            <a:r>
              <a:rPr lang="cs-CZ" sz="900" dirty="0">
                <a:solidFill>
                  <a:sysClr val="windowText" lastClr="000000"/>
                </a:solidFill>
              </a:rPr>
              <a:t>, </a:t>
            </a:r>
            <a:r>
              <a:rPr lang="cs-CZ" sz="900" b="1" dirty="0">
                <a:solidFill>
                  <a:sysClr val="windowText" lastClr="000000"/>
                </a:solidFill>
              </a:rPr>
              <a:t>že tekutiny </a:t>
            </a:r>
            <a:r>
              <a:rPr lang="cs-CZ" sz="900" dirty="0">
                <a:solidFill>
                  <a:sysClr val="windowText" lastClr="000000"/>
                </a:solidFill>
              </a:rPr>
              <a:t>v těle sportujícího člověka </a:t>
            </a:r>
            <a:r>
              <a:rPr lang="cs-CZ" sz="900" b="1" dirty="0">
                <a:solidFill>
                  <a:sysClr val="windowText" lastClr="000000"/>
                </a:solidFill>
              </a:rPr>
              <a:t>doplňují výživné a jiné potřebné látky</a:t>
            </a:r>
            <a:r>
              <a:rPr lang="cs-CZ" sz="900" dirty="0">
                <a:solidFill>
                  <a:sysClr val="windowText" lastClr="000000"/>
                </a:solidFill>
              </a:rPr>
              <a:t>.</a:t>
            </a:r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FAE2C57C-8C6C-490A-ACC1-C230469CCC10}"/>
              </a:ext>
            </a:extLst>
          </p:cNvPr>
          <p:cNvSpPr/>
          <p:nvPr/>
        </p:nvSpPr>
        <p:spPr>
          <a:xfrm>
            <a:off x="539552" y="2867724"/>
            <a:ext cx="5941640" cy="522920"/>
          </a:xfrm>
          <a:prstGeom prst="roundRect">
            <a:avLst/>
          </a:prstGeom>
          <a:noFill/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: se zakulacenými rohy 1">
            <a:extLst>
              <a:ext uri="{FF2B5EF4-FFF2-40B4-BE49-F238E27FC236}">
                <a16:creationId xmlns:a16="http://schemas.microsoft.com/office/drawing/2014/main" id="{FC03DE6E-E10E-4400-BAFD-283D918682CD}"/>
              </a:ext>
            </a:extLst>
          </p:cNvPr>
          <p:cNvSpPr/>
          <p:nvPr/>
        </p:nvSpPr>
        <p:spPr>
          <a:xfrm>
            <a:off x="1115616" y="2305991"/>
            <a:ext cx="5365576" cy="522920"/>
          </a:xfrm>
          <a:prstGeom prst="round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990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BEF427AD-4ED7-4083-8958-FBD62FAB2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9021194"/>
              </p:ext>
            </p:extLst>
          </p:nvPr>
        </p:nvGraphicFramePr>
        <p:xfrm>
          <a:off x="166192" y="2022573"/>
          <a:ext cx="7453808" cy="4214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6" y="571481"/>
            <a:ext cx="8112033" cy="468000"/>
          </a:xfrm>
        </p:spPr>
        <p:txBody>
          <a:bodyPr/>
          <a:lstStyle/>
          <a:p>
            <a:r>
              <a:rPr lang="cs-CZ" cap="all" dirty="0">
                <a:solidFill>
                  <a:srgbClr val="4E4E4E"/>
                </a:solidFill>
              </a:rPr>
              <a:t>Nedostatek tekutin</a:t>
            </a:r>
          </a:p>
        </p:txBody>
      </p:sp>
      <p:sp>
        <p:nvSpPr>
          <p:cNvPr id="9" name="Zástupný symbol pro obsah 6">
            <a:extLst>
              <a:ext uri="{FF2B5EF4-FFF2-40B4-BE49-F238E27FC236}">
                <a16:creationId xmlns:a16="http://schemas.microsoft.com/office/drawing/2014/main" id="{CD936C6F-C88A-4637-B137-E7415179796E}"/>
              </a:ext>
            </a:extLst>
          </p:cNvPr>
          <p:cNvSpPr txBox="1">
            <a:spLocks/>
          </p:cNvSpPr>
          <p:nvPr/>
        </p:nvSpPr>
        <p:spPr>
          <a:xfrm>
            <a:off x="468090" y="1196752"/>
            <a:ext cx="7848326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	Sportovci ve srovnání s nesportovci významně častěji uváděli, </a:t>
            </a:r>
            <a:b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</a:br>
            <a:r>
              <a:rPr lang="cs-CZ" sz="1400" cap="all" dirty="0">
                <a:solidFill>
                  <a:srgbClr val="6EAA2E"/>
                </a:solidFill>
                <a:latin typeface="Verdana" pitchFamily="34" charset="0"/>
                <a:cs typeface="Arial" pitchFamily="34" charset="0"/>
              </a:rPr>
              <a:t>že nedostatek tekutin v těle sportujícího člověka může způsobit rychlé přehřátí organismu.</a:t>
            </a:r>
            <a:endParaRPr lang="en-US" sz="1400" cap="all" dirty="0">
              <a:solidFill>
                <a:srgbClr val="6EAA2E"/>
              </a:solidFill>
              <a:latin typeface="Verdana" pitchFamily="34" charset="0"/>
              <a:cs typeface="Arial" pitchFamily="34" charset="0"/>
            </a:endParaRPr>
          </a:p>
        </p:txBody>
      </p:sp>
      <p:pic>
        <p:nvPicPr>
          <p:cNvPr id="10" name="Picture 4" descr="Image result for dehydration">
            <a:extLst>
              <a:ext uri="{FF2B5EF4-FFF2-40B4-BE49-F238E27FC236}">
                <a16:creationId xmlns:a16="http://schemas.microsoft.com/office/drawing/2014/main" id="{1B73BF61-2934-4907-8CF7-7399E7D349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4" t="9107" r="3093" b="7606"/>
          <a:stretch/>
        </p:blipFill>
        <p:spPr bwMode="auto">
          <a:xfrm>
            <a:off x="5827189" y="4499450"/>
            <a:ext cx="1481116" cy="148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43498B94-820C-4B97-AC8D-7EC001E31DF7}"/>
              </a:ext>
            </a:extLst>
          </p:cNvPr>
          <p:cNvSpPr txBox="1"/>
          <p:nvPr/>
        </p:nvSpPr>
        <p:spPr>
          <a:xfrm>
            <a:off x="7164289" y="6093296"/>
            <a:ext cx="1301316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505 / 299 / 206</a:t>
            </a:r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BB8AF56E-ABB9-4C26-8CBC-23153DE0CC26}"/>
              </a:ext>
            </a:extLst>
          </p:cNvPr>
          <p:cNvSpPr/>
          <p:nvPr/>
        </p:nvSpPr>
        <p:spPr>
          <a:xfrm>
            <a:off x="1396688" y="2474235"/>
            <a:ext cx="5911619" cy="360000"/>
          </a:xfrm>
          <a:prstGeom prst="roundRect">
            <a:avLst/>
          </a:prstGeom>
          <a:noFill/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065281"/>
      </p:ext>
    </p:extLst>
  </p:cSld>
  <p:clrMapOvr>
    <a:masterClrMapping/>
  </p:clrMapOvr>
</p:sld>
</file>

<file path=ppt/theme/theme1.xml><?xml version="1.0" encoding="utf-8"?>
<a:theme xmlns:a="http://schemas.openxmlformats.org/drawingml/2006/main" name="Závěrečná zpráva MAGNESIA AD-TRIX_140401">
  <a:themeElements>
    <a:clrScheme name="alex">
      <a:dk1>
        <a:srgbClr val="5F5F5F"/>
      </a:dk1>
      <a:lt1>
        <a:srgbClr val="FFFFFF"/>
      </a:lt1>
      <a:dk2>
        <a:srgbClr val="474747"/>
      </a:dk2>
      <a:lt2>
        <a:srgbClr val="FFFFFF"/>
      </a:lt2>
      <a:accent1>
        <a:srgbClr val="49711E"/>
      </a:accent1>
      <a:accent2>
        <a:srgbClr val="6DAA2D"/>
      </a:accent2>
      <a:accent3>
        <a:srgbClr val="BDE296"/>
      </a:accent3>
      <a:accent4>
        <a:srgbClr val="D3ECB9"/>
      </a:accent4>
      <a:accent5>
        <a:srgbClr val="E9F5DB"/>
      </a:accent5>
      <a:accent6>
        <a:srgbClr val="B5BBCA"/>
      </a:accent6>
      <a:hlink>
        <a:srgbClr val="92D050"/>
      </a:hlink>
      <a:folHlink>
        <a:srgbClr val="92D050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38186</TotalTime>
  <Words>1274</Words>
  <Application>Microsoft Office PowerPoint</Application>
  <PresentationFormat>Předvádění na obrazovce (4:3)</PresentationFormat>
  <Paragraphs>236</Paragraphs>
  <Slides>23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Verdana</vt:lpstr>
      <vt:lpstr>Závěrečná zpráva MAGNESIA AD-TRIX_140401</vt:lpstr>
      <vt:lpstr>PITNÝ REŽIM A JÍDELNÍČEK PŘI SPORTU zpráva z výzkumu</vt:lpstr>
      <vt:lpstr>metodika </vt:lpstr>
      <vt:lpstr>DEMOGRAFIE</vt:lpstr>
      <vt:lpstr>FREKVENCE SPORTOVÁNÍ</vt:lpstr>
      <vt:lpstr>PROVOZOVANÉ SPORTY</vt:lpstr>
      <vt:lpstr>SPORT A PITÍ</vt:lpstr>
      <vt:lpstr>Zvýšená potřeba tekutin</vt:lpstr>
      <vt:lpstr>Role tekutin</vt:lpstr>
      <vt:lpstr>Nedostatek tekutin</vt:lpstr>
      <vt:lpstr>Jak pijí / měli by pít sportovci</vt:lpstr>
      <vt:lpstr>důvody, proč pijí odlišné nápoje</vt:lpstr>
      <vt:lpstr>důvody, proč by sportující lidé  měli pít odlišné nápoje</vt:lpstr>
      <vt:lpstr>DOPLŇOVÁNÍ LÁTEK PŘI SPORTU</vt:lpstr>
      <vt:lpstr>Co pijí / měli by pít nejčastěji</vt:lpstr>
      <vt:lpstr>Zvyklosti sportovců  vs. představy nesportovců</vt:lpstr>
      <vt:lpstr>SPORT A jídlo</vt:lpstr>
      <vt:lpstr>Jak JEDÍ / měli by JÍST sportovci</vt:lpstr>
      <vt:lpstr>důvody, proč upravují svoji stravu</vt:lpstr>
      <vt:lpstr>důvody, proč by sportující lidé  měli upravit svoji stravu</vt:lpstr>
      <vt:lpstr>Co jedí / měli by jíst nejčastěji</vt:lpstr>
      <vt:lpstr>Zvyklosti sportovců  vs. představy nesportovců</vt:lpstr>
      <vt:lpstr>SPORT A zdraví</vt:lpstr>
      <vt:lpstr>DĚKUJEME ZA POZORNOST!</vt:lpstr>
    </vt:vector>
  </TitlesOfParts>
  <Company>MÉDEA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 AD-TRIX MAGNESIA</dc:title>
  <dc:creator>lfia@medea.cz</dc:creator>
  <cp:lastModifiedBy>Pavlína Perlíková</cp:lastModifiedBy>
  <cp:revision>5292</cp:revision>
  <cp:lastPrinted>2021-11-25T12:50:31Z</cp:lastPrinted>
  <dcterms:created xsi:type="dcterms:W3CDTF">2014-04-07T11:54:03Z</dcterms:created>
  <dcterms:modified xsi:type="dcterms:W3CDTF">2022-11-08T14:19:25Z</dcterms:modified>
</cp:coreProperties>
</file>