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mf" ContentType="image/x-wmf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theme/themeOverride2.xml" ContentType="application/vnd.openxmlformats-officedocument.themeOverride+xml"/>
  <Override PartName="/ppt/charts/chart3.xml" ContentType="application/vnd.openxmlformats-officedocument.drawingml.chart+xml"/>
  <Override PartName="/ppt/theme/themeOverride3.xml" ContentType="application/vnd.openxmlformats-officedocument.themeOverride+xml"/>
  <Override PartName="/ppt/charts/chart4.xml" ContentType="application/vnd.openxmlformats-officedocument.drawingml.chart+xml"/>
  <Override PartName="/ppt/theme/themeOverride4.xml" ContentType="application/vnd.openxmlformats-officedocument.themeOverride+xml"/>
  <Override PartName="/ppt/charts/chart5.xml" ContentType="application/vnd.openxmlformats-officedocument.drawingml.chart+xml"/>
  <Override PartName="/ppt/theme/themeOverride5.xml" ContentType="application/vnd.openxmlformats-officedocument.themeOverride+xml"/>
  <Override PartName="/ppt/notesSlides/notesSlide2.xml" ContentType="application/vnd.openxmlformats-officedocument.presentationml.notesSlide+xml"/>
  <Override PartName="/ppt/charts/chart6.xml" ContentType="application/vnd.openxmlformats-officedocument.drawingml.chart+xml"/>
  <Override PartName="/ppt/notesSlides/notesSlide3.xml" ContentType="application/vnd.openxmlformats-officedocument.presentationml.notesSlide+xml"/>
  <Override PartName="/ppt/charts/chart7.xml" ContentType="application/vnd.openxmlformats-officedocument.drawingml.chart+xml"/>
  <Override PartName="/ppt/notesSlides/notesSlide4.xml" ContentType="application/vnd.openxmlformats-officedocument.presentationml.notesSlide+xml"/>
  <Override PartName="/ppt/charts/chart8.xml" ContentType="application/vnd.openxmlformats-officedocument.drawingml.chart+xml"/>
  <Override PartName="/ppt/theme/themeOverride6.xml" ContentType="application/vnd.openxmlformats-officedocument.themeOverride+xml"/>
  <Override PartName="/ppt/notesSlides/notesSlide5.xml" ContentType="application/vnd.openxmlformats-officedocument.presentationml.notesSlide+xml"/>
  <Override PartName="/ppt/charts/chart9.xml" ContentType="application/vnd.openxmlformats-officedocument.drawingml.chart+xml"/>
  <Override PartName="/ppt/theme/themeOverride7.xml" ContentType="application/vnd.openxmlformats-officedocument.themeOverride+xml"/>
  <Override PartName="/ppt/notesSlides/notesSlide6.xml" ContentType="application/vnd.openxmlformats-officedocument.presentationml.notesSlide+xml"/>
  <Override PartName="/ppt/charts/chart10.xml" ContentType="application/vnd.openxmlformats-officedocument.drawingml.chart+xml"/>
  <Override PartName="/ppt/theme/themeOverride8.xml" ContentType="application/vnd.openxmlformats-officedocument.themeOverride+xml"/>
  <Override PartName="/ppt/notesSlides/notesSlide7.xml" ContentType="application/vnd.openxmlformats-officedocument.presentationml.notesSlide+xml"/>
  <Override PartName="/ppt/charts/chart11.xml" ContentType="application/vnd.openxmlformats-officedocument.drawingml.chart+xml"/>
  <Override PartName="/ppt/theme/themeOverride9.xml" ContentType="application/vnd.openxmlformats-officedocument.themeOverride+xml"/>
  <Override PartName="/ppt/notesSlides/notesSlide8.xml" ContentType="application/vnd.openxmlformats-officedocument.presentationml.notesSlide+xml"/>
  <Override PartName="/ppt/charts/chart12.xml" ContentType="application/vnd.openxmlformats-officedocument.drawingml.chart+xml"/>
  <Override PartName="/ppt/theme/themeOverride10.xml" ContentType="application/vnd.openxmlformats-officedocument.themeOverride+xml"/>
  <Override PartName="/ppt/charts/chart13.xml" ContentType="application/vnd.openxmlformats-officedocument.drawingml.chart+xml"/>
  <Override PartName="/ppt/theme/themeOverride11.xml" ContentType="application/vnd.openxmlformats-officedocument.themeOverride+xml"/>
  <Override PartName="/ppt/notesSlides/notesSlide9.xml" ContentType="application/vnd.openxmlformats-officedocument.presentationml.notesSlide+xml"/>
  <Override PartName="/ppt/charts/chart14.xml" ContentType="application/vnd.openxmlformats-officedocument.drawingml.chart+xml"/>
  <Override PartName="/ppt/theme/themeOverride12.xml" ContentType="application/vnd.openxmlformats-officedocument.themeOverride+xml"/>
  <Override PartName="/ppt/notesSlides/notesSlide10.xml" ContentType="application/vnd.openxmlformats-officedocument.presentationml.notesSlide+xml"/>
  <Override PartName="/ppt/charts/chart15.xml" ContentType="application/vnd.openxmlformats-officedocument.drawingml.chart+xml"/>
  <Override PartName="/ppt/theme/themeOverride13.xml" ContentType="application/vnd.openxmlformats-officedocument.themeOverride+xml"/>
  <Override PartName="/ppt/notesSlides/notesSlide11.xml" ContentType="application/vnd.openxmlformats-officedocument.presentationml.notesSlide+xml"/>
  <Override PartName="/ppt/charts/chart16.xml" ContentType="application/vnd.openxmlformats-officedocument.drawingml.chart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charts/chart17.xml" ContentType="application/vnd.openxmlformats-officedocument.drawingml.chart+xml"/>
  <Override PartName="/ppt/theme/themeOverride14.xml" ContentType="application/vnd.openxmlformats-officedocument.themeOverride+xml"/>
  <Override PartName="/ppt/notesSlides/notesSlide15.xml" ContentType="application/vnd.openxmlformats-officedocument.presentationml.notesSlide+xml"/>
  <Override PartName="/ppt/charts/chart18.xml" ContentType="application/vnd.openxmlformats-officedocument.drawingml.chart+xml"/>
  <Override PartName="/ppt/theme/themeOverride15.xml" ContentType="application/vnd.openxmlformats-officedocument.themeOverride+xml"/>
  <Override PartName="/ppt/charts/chart19.xml" ContentType="application/vnd.openxmlformats-officedocument.drawingml.chart+xml"/>
  <Override PartName="/ppt/theme/themeOverride16.xml" ContentType="application/vnd.openxmlformats-officedocument.themeOverride+xml"/>
  <Override PartName="/ppt/notesSlides/notesSlide16.xml" ContentType="application/vnd.openxmlformats-officedocument.presentationml.notesSlide+xml"/>
  <Override PartName="/ppt/charts/chart20.xml" ContentType="application/vnd.openxmlformats-officedocument.drawingml.chart+xml"/>
  <Override PartName="/ppt/theme/themeOverride17.xml" ContentType="application/vnd.openxmlformats-officedocument.themeOverride+xml"/>
  <Override PartName="/ppt/notesSlides/notesSlide17.xml" ContentType="application/vnd.openxmlformats-officedocument.presentationml.notesSlide+xml"/>
  <Override PartName="/ppt/charts/chart21.xml" ContentType="application/vnd.openxmlformats-officedocument.drawingml.chart+xml"/>
  <Override PartName="/ppt/theme/themeOverride18.xml" ContentType="application/vnd.openxmlformats-officedocument.themeOverr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charts/chart22.xml" ContentType="application/vnd.openxmlformats-officedocument.drawingml.chart+xml"/>
  <Override PartName="/ppt/theme/themeOverride19.xml" ContentType="application/vnd.openxmlformats-officedocument.themeOverr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notesMasterIdLst>
    <p:notesMasterId r:id="rId25"/>
  </p:notesMasterIdLst>
  <p:handoutMasterIdLst>
    <p:handoutMasterId r:id="rId26"/>
  </p:handoutMasterIdLst>
  <p:sldIdLst>
    <p:sldId id="271" r:id="rId2"/>
    <p:sldId id="2151" r:id="rId3"/>
    <p:sldId id="2033" r:id="rId4"/>
    <p:sldId id="2103" r:id="rId5"/>
    <p:sldId id="2104" r:id="rId6"/>
    <p:sldId id="2155" r:id="rId7"/>
    <p:sldId id="2109" r:id="rId8"/>
    <p:sldId id="2112" r:id="rId9"/>
    <p:sldId id="2113" r:id="rId10"/>
    <p:sldId id="2116" r:id="rId11"/>
    <p:sldId id="2117" r:id="rId12"/>
    <p:sldId id="2118" r:id="rId13"/>
    <p:sldId id="2149" r:id="rId14"/>
    <p:sldId id="2143" r:id="rId15"/>
    <p:sldId id="2148" r:id="rId16"/>
    <p:sldId id="2150" r:id="rId17"/>
    <p:sldId id="2135" r:id="rId18"/>
    <p:sldId id="2136" r:id="rId19"/>
    <p:sldId id="2137" r:id="rId20"/>
    <p:sldId id="2146" r:id="rId21"/>
    <p:sldId id="2147" r:id="rId22"/>
    <p:sldId id="2154" r:id="rId23"/>
    <p:sldId id="2152" r:id="rId24"/>
  </p:sldIdLst>
  <p:sldSz cx="9144000" cy="6858000" type="screen4x3"/>
  <p:notesSz cx="9926638" cy="6797675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" userDrawn="1">
          <p15:clr>
            <a:srgbClr val="A4A3A4"/>
          </p15:clr>
        </p15:guide>
        <p15:guide id="2" pos="5239" userDrawn="1">
          <p15:clr>
            <a:srgbClr val="A4A3A4"/>
          </p15:clr>
        </p15:guide>
        <p15:guide id="3" pos="22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142" userDrawn="1">
          <p15:clr>
            <a:srgbClr val="A4A3A4"/>
          </p15:clr>
        </p15:guide>
        <p15:guide id="2" pos="3129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Alexander Dvořáček" initials="advr" lastIdx="4" clrIdx="0"/>
  <p:cmAuthor id="1" name="Alena Opočenská" initials="AO" lastIdx="2" clrIdx="1"/>
  <p:cmAuthor id="2" name="Markéta Tůmová" initials="MT" lastIdx="1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E7272"/>
    <a:srgbClr val="EA5454"/>
    <a:srgbClr val="FBD9D9"/>
    <a:srgbClr val="F29292"/>
    <a:srgbClr val="E1F7FF"/>
    <a:srgbClr val="527F22"/>
    <a:srgbClr val="F4A6A6"/>
    <a:srgbClr val="FFD757"/>
    <a:srgbClr val="FFC000"/>
    <a:srgbClr val="FF373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Bez stylu, bez mřížky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F5AB1C69-6EDB-4FF4-983F-18BD219EF322}" styleName="Střední styl 2 – zvýraznění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1E4AEA4-8DFA-4A89-87EB-49C32662AFE0}" styleName="Střední styl 2 – zvýraznění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DF18680-E054-41AD-8BC1-D1AEF772440D}" styleName="Střední styl 2 – zvýraznění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741" autoAdjust="0"/>
    <p:restoredTop sz="95401" autoAdjust="0"/>
  </p:normalViewPr>
  <p:slideViewPr>
    <p:cSldViewPr>
      <p:cViewPr varScale="1">
        <p:scale>
          <a:sx n="87" d="100"/>
          <a:sy n="87" d="100"/>
        </p:scale>
        <p:origin x="1506" y="78"/>
      </p:cViewPr>
      <p:guideLst>
        <p:guide orient="horz" pos="28"/>
        <p:guide pos="5239"/>
        <p:guide pos="22"/>
      </p:guideLst>
    </p:cSldViewPr>
  </p:slideViewPr>
  <p:outlineViewPr>
    <p:cViewPr>
      <p:scale>
        <a:sx n="33" d="100"/>
        <a:sy n="33" d="100"/>
      </p:scale>
      <p:origin x="0" y="8952"/>
    </p:cViewPr>
    <p:sldLst>
      <p:sld r:id="rId1" collapse="1"/>
      <p:sld r:id="rId2" collapse="1"/>
      <p:sld r:id="rId3" collapse="1"/>
      <p:sld r:id="rId4" collapse="1"/>
      <p:sld r:id="rId5" collapse="1"/>
      <p:sld r:id="rId6" collapse="1"/>
      <p:sld r:id="rId7" collapse="1"/>
      <p:sld r:id="rId8" collapse="1"/>
      <p:sld r:id="rId9" collapse="1"/>
      <p:sld r:id="rId10" collapse="1"/>
      <p:sld r:id="rId11" collapse="1"/>
      <p:sld r:id="rId12" collapse="1"/>
      <p:sld r:id="rId13" collapse="1"/>
      <p:sld r:id="rId14" collapse="1"/>
      <p:sld r:id="rId15" collapse="1"/>
      <p:sld r:id="rId16" collapse="1"/>
      <p:sld r:id="rId17" collapse="1"/>
      <p:sld r:id="rId18" collapse="1"/>
      <p:sld r:id="rId19" collapse="1"/>
      <p:sld r:id="rId20" collapse="1"/>
      <p:sld r:id="rId21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howGuides="1">
      <p:cViewPr varScale="1">
        <p:scale>
          <a:sx n="114" d="100"/>
          <a:sy n="114" d="100"/>
        </p:scale>
        <p:origin x="-2130" y="-114"/>
      </p:cViewPr>
      <p:guideLst>
        <p:guide orient="horz" pos="2142"/>
        <p:guide pos="3129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commentAuthors" Target="commentAuthors.xml"/><Relationship Id="rId30" Type="http://schemas.openxmlformats.org/officeDocument/2006/relationships/theme" Target="theme/theme1.xml"/></Relationships>
</file>

<file path=ppt/_rels/viewProps.xml.rels><?xml version="1.0" encoding="UTF-8" standalone="yes"?>
<Relationships xmlns="http://schemas.openxmlformats.org/package/2006/relationships"><Relationship Id="rId8" Type="http://schemas.openxmlformats.org/officeDocument/2006/relationships/slide" Target="slides/slide10.xml"/><Relationship Id="rId13" Type="http://schemas.openxmlformats.org/officeDocument/2006/relationships/slide" Target="slides/slide15.xml"/><Relationship Id="rId18" Type="http://schemas.openxmlformats.org/officeDocument/2006/relationships/slide" Target="slides/slide20.xml"/><Relationship Id="rId3" Type="http://schemas.openxmlformats.org/officeDocument/2006/relationships/slide" Target="slides/slide5.xml"/><Relationship Id="rId21" Type="http://schemas.openxmlformats.org/officeDocument/2006/relationships/slide" Target="slides/slide23.xml"/><Relationship Id="rId7" Type="http://schemas.openxmlformats.org/officeDocument/2006/relationships/slide" Target="slides/slide9.xml"/><Relationship Id="rId12" Type="http://schemas.openxmlformats.org/officeDocument/2006/relationships/slide" Target="slides/slide14.xml"/><Relationship Id="rId17" Type="http://schemas.openxmlformats.org/officeDocument/2006/relationships/slide" Target="slides/slide19.xml"/><Relationship Id="rId2" Type="http://schemas.openxmlformats.org/officeDocument/2006/relationships/slide" Target="slides/slide4.xml"/><Relationship Id="rId16" Type="http://schemas.openxmlformats.org/officeDocument/2006/relationships/slide" Target="slides/slide18.xml"/><Relationship Id="rId20" Type="http://schemas.openxmlformats.org/officeDocument/2006/relationships/slide" Target="slides/slide22.xml"/><Relationship Id="rId1" Type="http://schemas.openxmlformats.org/officeDocument/2006/relationships/slide" Target="slides/slide1.xml"/><Relationship Id="rId6" Type="http://schemas.openxmlformats.org/officeDocument/2006/relationships/slide" Target="slides/slide8.xml"/><Relationship Id="rId11" Type="http://schemas.openxmlformats.org/officeDocument/2006/relationships/slide" Target="slides/slide13.xml"/><Relationship Id="rId5" Type="http://schemas.openxmlformats.org/officeDocument/2006/relationships/slide" Target="slides/slide7.xml"/><Relationship Id="rId15" Type="http://schemas.openxmlformats.org/officeDocument/2006/relationships/slide" Target="slides/slide17.xml"/><Relationship Id="rId10" Type="http://schemas.openxmlformats.org/officeDocument/2006/relationships/slide" Target="slides/slide12.xml"/><Relationship Id="rId19" Type="http://schemas.openxmlformats.org/officeDocument/2006/relationships/slide" Target="slides/slide21.xml"/><Relationship Id="rId4" Type="http://schemas.openxmlformats.org/officeDocument/2006/relationships/slide" Target="slides/slide6.xml"/><Relationship Id="rId9" Type="http://schemas.openxmlformats.org/officeDocument/2006/relationships/slide" Target="slides/slide11.xml"/><Relationship Id="rId14" Type="http://schemas.openxmlformats.org/officeDocument/2006/relationships/slide" Target="slides/slide16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.xlsx"/><Relationship Id="rId1" Type="http://schemas.openxmlformats.org/officeDocument/2006/relationships/themeOverride" Target="../theme/themeOverride1.xml"/></Relationships>
</file>

<file path=ppt/charts/_rels/chart10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9.xlsx"/><Relationship Id="rId1" Type="http://schemas.openxmlformats.org/officeDocument/2006/relationships/themeOverride" Target="../theme/themeOverride8.xml"/></Relationships>
</file>

<file path=ppt/charts/_rels/chart11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0.xlsx"/><Relationship Id="rId1" Type="http://schemas.openxmlformats.org/officeDocument/2006/relationships/themeOverride" Target="../theme/themeOverride9.xml"/></Relationships>
</file>

<file path=ppt/charts/_rels/chart12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1.xlsx"/><Relationship Id="rId1" Type="http://schemas.openxmlformats.org/officeDocument/2006/relationships/themeOverride" Target="../theme/themeOverride10.xml"/></Relationships>
</file>

<file path=ppt/charts/_rels/chart13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2.xlsx"/><Relationship Id="rId1" Type="http://schemas.openxmlformats.org/officeDocument/2006/relationships/themeOverride" Target="../theme/themeOverride11.xml"/></Relationships>
</file>

<file path=ppt/charts/_rels/chart14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3.xlsx"/><Relationship Id="rId1" Type="http://schemas.openxmlformats.org/officeDocument/2006/relationships/themeOverride" Target="../theme/themeOverride12.xml"/></Relationships>
</file>

<file path=ppt/charts/_rels/chart15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4.xlsx"/><Relationship Id="rId1" Type="http://schemas.openxmlformats.org/officeDocument/2006/relationships/themeOverride" Target="../theme/themeOverride13.xml"/></Relationships>
</file>

<file path=ppt/charts/_rels/chart1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5.xlsx"/></Relationships>
</file>

<file path=ppt/charts/_rels/chart17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6.xlsx"/><Relationship Id="rId1" Type="http://schemas.openxmlformats.org/officeDocument/2006/relationships/themeOverride" Target="../theme/themeOverride14.xml"/></Relationships>
</file>

<file path=ppt/charts/_rels/chart18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7.xlsx"/><Relationship Id="rId1" Type="http://schemas.openxmlformats.org/officeDocument/2006/relationships/themeOverride" Target="../theme/themeOverride15.xml"/></Relationships>
</file>

<file path=ppt/charts/_rels/chart19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8.xlsx"/><Relationship Id="rId1" Type="http://schemas.openxmlformats.org/officeDocument/2006/relationships/themeOverride" Target="../theme/themeOverride16.xm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.xlsx"/><Relationship Id="rId1" Type="http://schemas.openxmlformats.org/officeDocument/2006/relationships/themeOverride" Target="../theme/themeOverride2.xml"/></Relationships>
</file>

<file path=ppt/charts/_rels/chart20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9.xlsx"/><Relationship Id="rId1" Type="http://schemas.openxmlformats.org/officeDocument/2006/relationships/themeOverride" Target="../theme/themeOverride17.xml"/></Relationships>
</file>

<file path=ppt/charts/_rels/chart21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20.xlsx"/><Relationship Id="rId1" Type="http://schemas.openxmlformats.org/officeDocument/2006/relationships/themeOverride" Target="../theme/themeOverride18.xml"/></Relationships>
</file>

<file path=ppt/charts/_rels/chart22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21.xlsx"/><Relationship Id="rId1" Type="http://schemas.openxmlformats.org/officeDocument/2006/relationships/themeOverride" Target="../theme/themeOverride19.xml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2.xlsx"/><Relationship Id="rId1" Type="http://schemas.openxmlformats.org/officeDocument/2006/relationships/themeOverride" Target="../theme/themeOverride3.xml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3.xlsx"/><Relationship Id="rId1" Type="http://schemas.openxmlformats.org/officeDocument/2006/relationships/themeOverride" Target="../theme/themeOverride4.xml"/></Relationships>
</file>

<file path=ppt/charts/_rels/chart5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4.xlsx"/><Relationship Id="rId1" Type="http://schemas.openxmlformats.org/officeDocument/2006/relationships/themeOverride" Target="../theme/themeOverride5.xm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6.xlsx"/></Relationships>
</file>

<file path=ppt/charts/_rels/chart8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7.xlsx"/><Relationship Id="rId1" Type="http://schemas.openxmlformats.org/officeDocument/2006/relationships/themeOverride" Target="../theme/themeOverride6.xml"/></Relationships>
</file>

<file path=ppt/charts/_rels/chart9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8.xlsx"/><Relationship Id="rId1" Type="http://schemas.openxmlformats.org/officeDocument/2006/relationships/themeOverride" Target="../theme/themeOverride7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/>
            </a:pPr>
            <a:r>
              <a:rPr lang="cs-CZ" sz="900" dirty="0"/>
              <a:t>Pohlaví</a:t>
            </a:r>
          </a:p>
        </c:rich>
      </c:tx>
      <c:overlay val="0"/>
    </c:title>
    <c:autoTitleDeleted val="0"/>
    <c:view3D>
      <c:rotX val="30"/>
      <c:rotY val="180"/>
      <c:depthPercent val="100"/>
      <c:rAngAx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17041040010844591"/>
          <c:y val="0.13208449917131407"/>
          <c:w val="0.70764231746122341"/>
          <c:h val="0.69530768553569855"/>
        </c:manualLayout>
      </c:layout>
      <c:pie3DChart>
        <c:varyColors val="1"/>
        <c:ser>
          <c:idx val="0"/>
          <c:order val="0"/>
          <c:tx>
            <c:strRef>
              <c:f>List1!$B$1</c:f>
              <c:strCache>
                <c:ptCount val="1"/>
                <c:pt idx="0">
                  <c:v>Řada 1</c:v>
                </c:pt>
              </c:strCache>
            </c:strRef>
          </c:tx>
          <c:spPr>
            <a:solidFill>
              <a:srgbClr val="BDE296">
                <a:lumMod val="50000"/>
              </a:srgbClr>
            </a:solidFill>
          </c:spPr>
          <c:dPt>
            <c:idx val="0"/>
            <c:bubble3D val="0"/>
            <c:extLst>
              <c:ext xmlns:c16="http://schemas.microsoft.com/office/drawing/2014/chart" uri="{C3380CC4-5D6E-409C-BE32-E72D297353CC}">
                <c16:uniqueId val="{00000002-8CB9-43CB-8602-2699B185997F}"/>
              </c:ext>
            </c:extLst>
          </c:dPt>
          <c:dPt>
            <c:idx val="1"/>
            <c:bubble3D val="0"/>
            <c:spPr>
              <a:solidFill>
                <a:srgbClr val="FB3636"/>
              </a:solidFill>
            </c:spPr>
            <c:extLst>
              <c:ext xmlns:c16="http://schemas.microsoft.com/office/drawing/2014/chart" uri="{C3380CC4-5D6E-409C-BE32-E72D297353CC}">
                <c16:uniqueId val="{00000001-8CB9-43CB-8602-2699B185997F}"/>
              </c:ext>
            </c:extLst>
          </c:dPt>
          <c:dLbls>
            <c:dLbl>
              <c:idx val="0"/>
              <c:numFmt formatCode="0%" sourceLinked="0"/>
              <c:spPr/>
              <c:txPr>
                <a:bodyPr/>
                <a:lstStyle/>
                <a:p>
                  <a:pPr>
                    <a:defRPr sz="700" b="0">
                      <a:solidFill>
                        <a:schemeClr val="bg1"/>
                      </a:solidFill>
                    </a:defRPr>
                  </a:pPr>
                  <a:endParaRPr lang="cs-CZ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2-8CB9-43CB-8602-2699B185997F}"/>
                </c:ext>
              </c:extLst>
            </c:dLbl>
            <c:numFmt formatCode="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700" b="0">
                    <a:solidFill>
                      <a:schemeClr val="bg1"/>
                    </a:solidFill>
                  </a:defRPr>
                </a:pPr>
                <a:endParaRPr lang="cs-CZ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List1!$A$2:$A$3</c:f>
              <c:strCache>
                <c:ptCount val="2"/>
                <c:pt idx="0">
                  <c:v>Muži</c:v>
                </c:pt>
                <c:pt idx="1">
                  <c:v>Ženy</c:v>
                </c:pt>
              </c:strCache>
            </c:strRef>
          </c:cat>
          <c:val>
            <c:numRef>
              <c:f>List1!$B$2:$B$3</c:f>
              <c:numCache>
                <c:formatCode>###0.0%</c:formatCode>
                <c:ptCount val="2"/>
                <c:pt idx="0">
                  <c:v>0.49568752811769995</c:v>
                </c:pt>
                <c:pt idx="1">
                  <c:v>0.5043124718823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8CB9-43CB-8602-2699B185997F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ayout>
        <c:manualLayout>
          <c:xMode val="edge"/>
          <c:yMode val="edge"/>
          <c:x val="0.28312729199069642"/>
          <c:y val="0.82953730836466988"/>
          <c:w val="0.55264310226737634"/>
          <c:h val="0.16066281751028955"/>
        </c:manualLayout>
      </c:layout>
      <c:overlay val="0"/>
      <c:txPr>
        <a:bodyPr/>
        <a:lstStyle/>
        <a:p>
          <a:pPr>
            <a:defRPr sz="800">
              <a:latin typeface="+mn-lt"/>
            </a:defRPr>
          </a:pPr>
          <a:endParaRPr lang="cs-CZ"/>
        </a:p>
      </c:txPr>
    </c:legend>
    <c:plotVisOnly val="1"/>
    <c:dispBlanksAs val="zero"/>
    <c:showDLblsOverMax val="0"/>
  </c:chart>
  <c:txPr>
    <a:bodyPr/>
    <a:lstStyle/>
    <a:p>
      <a:pPr>
        <a:defRPr sz="1800"/>
      </a:pPr>
      <a:endParaRPr lang="cs-CZ"/>
    </a:p>
  </c:txPr>
  <c:externalData r:id="rId2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 algn="ctr" rtl="0">
              <a:defRPr sz="2160" b="1" i="0" u="none" strike="noStrike" kern="1200" baseline="0">
                <a:solidFill>
                  <a:srgbClr val="4E4E4E"/>
                </a:solidFill>
                <a:latin typeface="+mn-lt"/>
                <a:ea typeface="+mn-ea"/>
                <a:cs typeface="+mn-cs"/>
              </a:defRPr>
            </a:pPr>
            <a:r>
              <a:rPr lang="cs-CZ" sz="1100" b="1" i="0" u="none" strike="noStrike" kern="1200" baseline="0" dirty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Jakou roli hrají tekutiny v těle sportujícího člověka</a:t>
            </a:r>
            <a:endParaRPr lang="cs-CZ" sz="1100" b="1" i="0" u="none" strike="noStrike" kern="1200" baseline="0" dirty="0">
              <a:solidFill>
                <a:srgbClr val="00B0F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c:rich>
      </c:tx>
      <c:layout>
        <c:manualLayout>
          <c:xMode val="edge"/>
          <c:yMode val="edge"/>
          <c:x val="0.28222138268117453"/>
          <c:y val="1.1982907574113496E-2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42300492793235539"/>
          <c:y val="0.11192649927631991"/>
          <c:w val="0.57699507206764467"/>
          <c:h val="0.8517261271006269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Populace</c:v>
                </c:pt>
              </c:strCache>
            </c:strRef>
          </c:tx>
          <c:spPr>
            <a:solidFill>
              <a:srgbClr val="00B0F0"/>
            </a:solidFill>
          </c:spPr>
          <c:invertIfNegative val="0"/>
          <c:dPt>
            <c:idx val="5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CF19-40AF-AF70-B4B4A78C9B69}"/>
              </c:ext>
            </c:extLst>
          </c:dPt>
          <c:dPt>
            <c:idx val="6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2-ADD8-45AD-87D4-89DE38980346}"/>
              </c:ext>
            </c:extLst>
          </c:dPt>
          <c:dPt>
            <c:idx val="7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378E-4EB2-BE9F-3E3B0FCF42D2}"/>
              </c:ext>
            </c:extLst>
          </c:dPt>
          <c:dPt>
            <c:idx val="1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6-E12B-4752-84DF-845003AD15B2}"/>
              </c:ext>
            </c:extLst>
          </c:dPt>
          <c:dPt>
            <c:idx val="15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3-FB5C-44EC-A343-576AED6CDCAE}"/>
              </c:ext>
            </c:extLst>
          </c:dPt>
          <c:dPt>
            <c:idx val="19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7-32C0-4B0A-B041-F247B4722FFD}"/>
              </c:ext>
            </c:extLst>
          </c:dPt>
          <c:dLbls>
            <c:dLbl>
              <c:idx val="13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FB5C-44EC-A343-576AED6CDCAE}"/>
                </c:ext>
              </c:extLst>
            </c:dLbl>
            <c:dLbl>
              <c:idx val="14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FB5C-44EC-A343-576AED6CDCAE}"/>
                </c:ext>
              </c:extLst>
            </c:dLbl>
            <c:dLbl>
              <c:idx val="15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FB5C-44EC-A343-576AED6CDCAE}"/>
                </c:ext>
              </c:extLst>
            </c:dLbl>
            <c:dLbl>
              <c:idx val="27"/>
              <c:numFmt formatCode="0.0%" sourceLinked="0"/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 algn="ctr">
                    <a:defRPr lang="cs-CZ" sz="900" b="1" i="0" u="none" strike="noStrike" kern="1200" baseline="0">
                      <a:solidFill>
                        <a:schemeClr val="accent4"/>
                      </a:solidFill>
                      <a:latin typeface="Verdana" pitchFamily="34" charset="0"/>
                      <a:ea typeface="Verdana" pitchFamily="34" charset="0"/>
                      <a:cs typeface="Verdana" pitchFamily="34" charset="0"/>
                    </a:defRPr>
                  </a:pPr>
                  <a:endParaRPr lang="cs-CZ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6-28DB-42DB-88E4-373FE2F3D57B}"/>
                </c:ext>
              </c:extLst>
            </c:dLbl>
            <c:dLbl>
              <c:idx val="29"/>
              <c:numFmt formatCode="0.0%" sourceLinked="0"/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 algn="ctr">
                    <a:defRPr lang="cs-CZ" sz="900" b="1" i="0" u="none" strike="noStrike" kern="1200" baseline="0">
                      <a:solidFill>
                        <a:schemeClr val="accent4"/>
                      </a:solidFill>
                      <a:latin typeface="Verdana" pitchFamily="34" charset="0"/>
                      <a:ea typeface="Verdana" pitchFamily="34" charset="0"/>
                      <a:cs typeface="Verdana" pitchFamily="34" charset="0"/>
                    </a:defRPr>
                  </a:pPr>
                  <a:endParaRPr lang="cs-CZ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7-28DB-42DB-88E4-373FE2F3D57B}"/>
                </c:ext>
              </c:extLst>
            </c:dLbl>
            <c:numFmt formatCode="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 algn="ctr">
                  <a:defRPr lang="cs-CZ" sz="900" b="1" i="0" u="none" strike="noStrike" kern="1200" baseline="0">
                    <a:solidFill>
                      <a:schemeClr val="accent4"/>
                    </a:solidFill>
                    <a:latin typeface="Verdana" pitchFamily="34" charset="0"/>
                    <a:ea typeface="Verdana" pitchFamily="34" charset="0"/>
                    <a:cs typeface="Verdana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List1!$A$2:$A$8</c:f>
              <c:strCache>
                <c:ptCount val="7"/>
                <c:pt idx="0">
                  <c:v>Odvádějí z těla nepotřebné látky</c:v>
                </c:pt>
                <c:pt idx="1">
                  <c:v>Doplňují v těle výživné a jiné potřebné látky</c:v>
                </c:pt>
                <c:pt idx="2">
                  <c:v>Ochlazují svaly a celé tělo</c:v>
                </c:pt>
                <c:pt idx="3">
                  <c:v>Zrychlují metabolismus</c:v>
                </c:pt>
                <c:pt idx="4">
                  <c:v>Pomáhají hubnout</c:v>
                </c:pt>
                <c:pt idx="5">
                  <c:v>Jiná odpověď</c:v>
                </c:pt>
                <c:pt idx="6">
                  <c:v>Nevím</c:v>
                </c:pt>
              </c:strCache>
            </c:strRef>
          </c:cat>
          <c:val>
            <c:numRef>
              <c:f>List1!$B$2:$B$8</c:f>
              <c:numCache>
                <c:formatCode>###0.0%</c:formatCode>
                <c:ptCount val="7"/>
                <c:pt idx="0">
                  <c:v>0.56737189187909143</c:v>
                </c:pt>
                <c:pt idx="1">
                  <c:v>0.49128293112919263</c:v>
                </c:pt>
                <c:pt idx="2">
                  <c:v>0.32497432546089217</c:v>
                </c:pt>
                <c:pt idx="3">
                  <c:v>0.19927485184508892</c:v>
                </c:pt>
                <c:pt idx="4">
                  <c:v>7.3324427730966923E-2</c:v>
                </c:pt>
                <c:pt idx="5">
                  <c:v>1.8011821608580801E-2</c:v>
                </c:pt>
                <c:pt idx="6">
                  <c:v>9.9334564230483036E-2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FB5C-44EC-A343-576AED6CDCAE}"/>
            </c:ext>
          </c:extLst>
        </c:ser>
        <c:ser>
          <c:idx val="1"/>
          <c:order val="1"/>
          <c:tx>
            <c:strRef>
              <c:f>List1!$C$1</c:f>
              <c:strCache>
                <c:ptCount val="1"/>
                <c:pt idx="0">
                  <c:v>Sportovci</c:v>
                </c:pt>
              </c:strCache>
            </c:strRef>
          </c:tx>
          <c:spPr>
            <a:solidFill>
              <a:srgbClr val="6DAA2D">
                <a:lumMod val="75000"/>
              </a:srgbClr>
            </a:solidFill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900" b="1" i="0" u="none" strike="noStrike" kern="1200" baseline="0">
                    <a:solidFill>
                      <a:schemeClr val="accent4"/>
                    </a:solidFill>
                    <a:latin typeface="Verdana" pitchFamily="34" charset="0"/>
                    <a:ea typeface="Verdana" pitchFamily="34" charset="0"/>
                    <a:cs typeface="Verdana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List1!$A$2:$A$8</c:f>
              <c:strCache>
                <c:ptCount val="7"/>
                <c:pt idx="0">
                  <c:v>Odvádějí z těla nepotřebné látky</c:v>
                </c:pt>
                <c:pt idx="1">
                  <c:v>Doplňují v těle výživné a jiné potřebné látky</c:v>
                </c:pt>
                <c:pt idx="2">
                  <c:v>Ochlazují svaly a celé tělo</c:v>
                </c:pt>
                <c:pt idx="3">
                  <c:v>Zrychlují metabolismus</c:v>
                </c:pt>
                <c:pt idx="4">
                  <c:v>Pomáhají hubnout</c:v>
                </c:pt>
                <c:pt idx="5">
                  <c:v>Jiná odpověď</c:v>
                </c:pt>
                <c:pt idx="6">
                  <c:v>Nevím</c:v>
                </c:pt>
              </c:strCache>
            </c:strRef>
          </c:cat>
          <c:val>
            <c:numRef>
              <c:f>List1!$C$2:$C$8</c:f>
              <c:numCache>
                <c:formatCode>###0.0%</c:formatCode>
                <c:ptCount val="7"/>
                <c:pt idx="0">
                  <c:v>0.58671345914288553</c:v>
                </c:pt>
                <c:pt idx="1">
                  <c:v>0.54230669232666151</c:v>
                </c:pt>
                <c:pt idx="2">
                  <c:v>0.3304802599272908</c:v>
                </c:pt>
                <c:pt idx="3">
                  <c:v>0.2082122196702775</c:v>
                </c:pt>
                <c:pt idx="4">
                  <c:v>7.9578429775761683E-2</c:v>
                </c:pt>
                <c:pt idx="5">
                  <c:v>1.9510340381735915E-2</c:v>
                </c:pt>
                <c:pt idx="6">
                  <c:v>8.2798956227610909E-2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42AC-4C48-BB25-6E8068DDFDF6}"/>
            </c:ext>
          </c:extLst>
        </c:ser>
        <c:ser>
          <c:idx val="2"/>
          <c:order val="2"/>
          <c:tx>
            <c:strRef>
              <c:f>List1!$D$1</c:f>
              <c:strCache>
                <c:ptCount val="1"/>
                <c:pt idx="0">
                  <c:v>Nesportovci</c:v>
                </c:pt>
              </c:strCache>
            </c:strRef>
          </c:tx>
          <c:spPr>
            <a:solidFill>
              <a:srgbClr val="C00000"/>
            </a:solidFill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900" b="1" i="0" u="none" strike="noStrike" kern="1200" baseline="0">
                    <a:solidFill>
                      <a:schemeClr val="accent4"/>
                    </a:solidFill>
                    <a:latin typeface="Verdana" pitchFamily="34" charset="0"/>
                    <a:ea typeface="Verdana" pitchFamily="34" charset="0"/>
                    <a:cs typeface="Verdana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List1!$A$2:$A$8</c:f>
              <c:strCache>
                <c:ptCount val="7"/>
                <c:pt idx="0">
                  <c:v>Odvádějí z těla nepotřebné látky</c:v>
                </c:pt>
                <c:pt idx="1">
                  <c:v>Doplňují v těle výživné a jiné potřebné látky</c:v>
                </c:pt>
                <c:pt idx="2">
                  <c:v>Ochlazují svaly a celé tělo</c:v>
                </c:pt>
                <c:pt idx="3">
                  <c:v>Zrychlují metabolismus</c:v>
                </c:pt>
                <c:pt idx="4">
                  <c:v>Pomáhají hubnout</c:v>
                </c:pt>
                <c:pt idx="5">
                  <c:v>Jiná odpověď</c:v>
                </c:pt>
                <c:pt idx="6">
                  <c:v>Nevím</c:v>
                </c:pt>
              </c:strCache>
            </c:strRef>
          </c:cat>
          <c:val>
            <c:numRef>
              <c:f>List1!$D$2:$D$8</c:f>
              <c:numCache>
                <c:formatCode>###0.0%</c:formatCode>
                <c:ptCount val="7"/>
                <c:pt idx="0">
                  <c:v>0.53929063699805657</c:v>
                </c:pt>
                <c:pt idx="1">
                  <c:v>0.41720355464261127</c:v>
                </c:pt>
                <c:pt idx="2">
                  <c:v>0.3169804774443129</c:v>
                </c:pt>
                <c:pt idx="3">
                  <c:v>0.1862990417444009</c:v>
                </c:pt>
                <c:pt idx="4">
                  <c:v>6.4244490047988281E-2</c:v>
                </c:pt>
                <c:pt idx="5">
                  <c:v>1.5836181597662233E-2</c:v>
                </c:pt>
                <c:pt idx="6">
                  <c:v>0.12334195807858803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42AC-4C48-BB25-6E8068DDFDF6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5"/>
        <c:axId val="134311936"/>
        <c:axId val="166292288"/>
      </c:barChart>
      <c:catAx>
        <c:axId val="134311936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txPr>
          <a:bodyPr/>
          <a:lstStyle/>
          <a:p>
            <a:pPr>
              <a:defRPr sz="900" b="0">
                <a:solidFill>
                  <a:schemeClr val="tx1">
                    <a:lumMod val="50000"/>
                  </a:schemeClr>
                </a:solidFill>
                <a:latin typeface="Verdana" pitchFamily="34" charset="0"/>
              </a:defRPr>
            </a:pPr>
            <a:endParaRPr lang="cs-CZ"/>
          </a:p>
        </c:txPr>
        <c:crossAx val="166292288"/>
        <c:crosses val="autoZero"/>
        <c:auto val="1"/>
        <c:lblAlgn val="ctr"/>
        <c:lblOffset val="100"/>
        <c:noMultiLvlLbl val="0"/>
      </c:catAx>
      <c:valAx>
        <c:axId val="166292288"/>
        <c:scaling>
          <c:orientation val="minMax"/>
          <c:max val="1"/>
          <c:min val="0"/>
        </c:scaling>
        <c:delete val="1"/>
        <c:axPos val="b"/>
        <c:numFmt formatCode="0%" sourceLinked="0"/>
        <c:majorTickMark val="out"/>
        <c:minorTickMark val="none"/>
        <c:tickLblPos val="none"/>
        <c:crossAx val="134311936"/>
        <c:crosses val="max"/>
        <c:crossBetween val="between"/>
      </c:valAx>
      <c:spPr>
        <a:noFill/>
      </c:spPr>
    </c:plotArea>
    <c:legend>
      <c:legendPos val="r"/>
      <c:layout>
        <c:manualLayout>
          <c:xMode val="edge"/>
          <c:yMode val="edge"/>
          <c:x val="0.79350340121452012"/>
          <c:y val="0.38231744286727326"/>
          <c:w val="0.17400112801402987"/>
          <c:h val="0.15407439920693752"/>
        </c:manualLayout>
      </c:layout>
      <c:overlay val="0"/>
      <c:txPr>
        <a:bodyPr/>
        <a:lstStyle/>
        <a:p>
          <a:pPr>
            <a:defRPr sz="1200"/>
          </a:pPr>
          <a:endParaRPr lang="cs-CZ"/>
        </a:p>
      </c:txPr>
    </c:legend>
    <c:plotVisOnly val="1"/>
    <c:dispBlanksAs val="gap"/>
    <c:showDLblsOverMax val="0"/>
  </c:chart>
  <c:spPr>
    <a:noFill/>
    <a:ln w="38100">
      <a:noFill/>
    </a:ln>
    <a:effectLst/>
  </c:spPr>
  <c:txPr>
    <a:bodyPr/>
    <a:lstStyle/>
    <a:p>
      <a:pPr>
        <a:defRPr sz="1800"/>
      </a:pPr>
      <a:endParaRPr lang="cs-CZ"/>
    </a:p>
  </c:txPr>
  <c:externalData r:id="rId2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 algn="ctr" rtl="0">
              <a:defRPr lang="cs-CZ" sz="1100" b="1" i="0" u="none" strike="noStrike" kern="1200" baseline="0" dirty="0" smtClean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pPr>
            <a:r>
              <a:rPr lang="cs-CZ" sz="1100" b="1" i="0" u="none" strike="noStrike" kern="1200" baseline="0" dirty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Co může způsobit nedostatek tekutin v těle sportujícího člověka</a:t>
            </a:r>
          </a:p>
        </c:rich>
      </c:tx>
      <c:layout>
        <c:manualLayout>
          <c:xMode val="edge"/>
          <c:yMode val="edge"/>
          <c:x val="0.28222138268117453"/>
          <c:y val="1.1982907574113496E-2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42300492793235539"/>
          <c:y val="0.11192649927631991"/>
          <c:w val="0.57699507206764467"/>
          <c:h val="0.8517261271006269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Populace</c:v>
                </c:pt>
              </c:strCache>
            </c:strRef>
          </c:tx>
          <c:spPr>
            <a:solidFill>
              <a:srgbClr val="00B0F0"/>
            </a:solidFill>
          </c:spPr>
          <c:invertIfNegative val="0"/>
          <c:dPt>
            <c:idx val="5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DDCA-4451-8E61-7E57FEE0E6F4}"/>
              </c:ext>
            </c:extLst>
          </c:dPt>
          <c:dPt>
            <c:idx val="6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DDCA-4451-8E61-7E57FEE0E6F4}"/>
              </c:ext>
            </c:extLst>
          </c:dPt>
          <c:dPt>
            <c:idx val="7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2-DDCA-4451-8E61-7E57FEE0E6F4}"/>
              </c:ext>
            </c:extLst>
          </c:dPt>
          <c:dPt>
            <c:idx val="1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3-DDCA-4451-8E61-7E57FEE0E6F4}"/>
              </c:ext>
            </c:extLst>
          </c:dPt>
          <c:dPt>
            <c:idx val="15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4-DDCA-4451-8E61-7E57FEE0E6F4}"/>
              </c:ext>
            </c:extLst>
          </c:dPt>
          <c:dPt>
            <c:idx val="19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5-DDCA-4451-8E61-7E57FEE0E6F4}"/>
              </c:ext>
            </c:extLst>
          </c:dPt>
          <c:dLbls>
            <c:dLbl>
              <c:idx val="13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DDCA-4451-8E61-7E57FEE0E6F4}"/>
                </c:ext>
              </c:extLst>
            </c:dLbl>
            <c:dLbl>
              <c:idx val="14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DDCA-4451-8E61-7E57FEE0E6F4}"/>
                </c:ext>
              </c:extLst>
            </c:dLbl>
            <c:dLbl>
              <c:idx val="15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DDCA-4451-8E61-7E57FEE0E6F4}"/>
                </c:ext>
              </c:extLst>
            </c:dLbl>
            <c:dLbl>
              <c:idx val="27"/>
              <c:numFmt formatCode="0.0%" sourceLinked="0"/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 algn="ctr">
                    <a:defRPr lang="cs-CZ" sz="900" b="1" i="0" u="none" strike="noStrike" kern="1200" baseline="0">
                      <a:solidFill>
                        <a:schemeClr val="accent4"/>
                      </a:solidFill>
                      <a:latin typeface="Verdana" pitchFamily="34" charset="0"/>
                      <a:ea typeface="Verdana" pitchFamily="34" charset="0"/>
                      <a:cs typeface="Verdana" pitchFamily="34" charset="0"/>
                    </a:defRPr>
                  </a:pPr>
                  <a:endParaRPr lang="cs-CZ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6-A824-447B-999B-EF6127CF3AA9}"/>
                </c:ext>
              </c:extLst>
            </c:dLbl>
            <c:dLbl>
              <c:idx val="29"/>
              <c:numFmt formatCode="0.0%" sourceLinked="0"/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 algn="ctr">
                    <a:defRPr lang="cs-CZ" sz="900" b="1" i="0" u="none" strike="noStrike" kern="1200" baseline="0">
                      <a:solidFill>
                        <a:schemeClr val="accent4"/>
                      </a:solidFill>
                      <a:latin typeface="Verdana" pitchFamily="34" charset="0"/>
                      <a:ea typeface="Verdana" pitchFamily="34" charset="0"/>
                      <a:cs typeface="Verdana" pitchFamily="34" charset="0"/>
                    </a:defRPr>
                  </a:pPr>
                  <a:endParaRPr lang="cs-CZ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7-A824-447B-999B-EF6127CF3AA9}"/>
                </c:ext>
              </c:extLst>
            </c:dLbl>
            <c:numFmt formatCode="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 algn="ctr">
                  <a:defRPr lang="cs-CZ" sz="900" b="1" i="0" u="none" strike="noStrike" kern="1200" baseline="0">
                    <a:solidFill>
                      <a:schemeClr val="accent4"/>
                    </a:solidFill>
                    <a:latin typeface="Verdana" pitchFamily="34" charset="0"/>
                    <a:ea typeface="Verdana" pitchFamily="34" charset="0"/>
                    <a:cs typeface="Verdana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List1!$A$2:$A$12</c:f>
              <c:strCache>
                <c:ptCount val="11"/>
                <c:pt idx="0">
                  <c:v>Rychlé přehřátí organismu</c:v>
                </c:pt>
                <c:pt idx="1">
                  <c:v>Brzkou únavu</c:v>
                </c:pt>
                <c:pt idx="2">
                  <c:v>Snížení výkonu</c:v>
                </c:pt>
                <c:pt idx="3">
                  <c:v>Ohrožení života</c:v>
                </c:pt>
                <c:pt idx="4">
                  <c:v>Trvalé následky na zdraví</c:v>
                </c:pt>
                <c:pt idx="5">
                  <c:v>Různé úrazy</c:v>
                </c:pt>
                <c:pt idx="6">
                  <c:v>Postižení mozku</c:v>
                </c:pt>
                <c:pt idx="7">
                  <c:v>Křeče</c:v>
                </c:pt>
                <c:pt idx="8">
                  <c:v>Motání hlavy</c:v>
                </c:pt>
                <c:pt idx="9">
                  <c:v>Jiná odpověď</c:v>
                </c:pt>
                <c:pt idx="10">
                  <c:v>Nevím</c:v>
                </c:pt>
              </c:strCache>
            </c:strRef>
          </c:cat>
          <c:val>
            <c:numRef>
              <c:f>List1!$B$2:$B$12</c:f>
              <c:numCache>
                <c:formatCode>###0.0%</c:formatCode>
                <c:ptCount val="11"/>
                <c:pt idx="0">
                  <c:v>0.7018204843713246</c:v>
                </c:pt>
                <c:pt idx="1">
                  <c:v>0.63967772447573756</c:v>
                </c:pt>
                <c:pt idx="2">
                  <c:v>0.55177415342949909</c:v>
                </c:pt>
                <c:pt idx="3">
                  <c:v>0.31562441077645298</c:v>
                </c:pt>
                <c:pt idx="4">
                  <c:v>0.1860437086359325</c:v>
                </c:pt>
                <c:pt idx="5">
                  <c:v>0.11198032712111319</c:v>
                </c:pt>
                <c:pt idx="6">
                  <c:v>8.34434830278174E-2</c:v>
                </c:pt>
                <c:pt idx="7">
                  <c:v>7.284522202211853E-3</c:v>
                </c:pt>
                <c:pt idx="8">
                  <c:v>6.1155853840445659E-3</c:v>
                </c:pt>
                <c:pt idx="9">
                  <c:v>1.3033019747705311E-2</c:v>
                </c:pt>
                <c:pt idx="10">
                  <c:v>3.5012226262800046E-2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DDCA-4451-8E61-7E57FEE0E6F4}"/>
            </c:ext>
          </c:extLst>
        </c:ser>
        <c:ser>
          <c:idx val="1"/>
          <c:order val="1"/>
          <c:tx>
            <c:strRef>
              <c:f>List1!$C$1</c:f>
              <c:strCache>
                <c:ptCount val="1"/>
                <c:pt idx="0">
                  <c:v>Sportovci</c:v>
                </c:pt>
              </c:strCache>
            </c:strRef>
          </c:tx>
          <c:spPr>
            <a:solidFill>
              <a:srgbClr val="6DAA2D">
                <a:lumMod val="75000"/>
              </a:srgbClr>
            </a:solidFill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900" b="1" i="0" u="none" strike="noStrike" kern="1200" baseline="0">
                    <a:solidFill>
                      <a:schemeClr val="accent4"/>
                    </a:solidFill>
                    <a:latin typeface="Verdana" pitchFamily="34" charset="0"/>
                    <a:ea typeface="Verdana" pitchFamily="34" charset="0"/>
                    <a:cs typeface="Verdana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List1!$A$2:$A$12</c:f>
              <c:strCache>
                <c:ptCount val="11"/>
                <c:pt idx="0">
                  <c:v>Rychlé přehřátí organismu</c:v>
                </c:pt>
                <c:pt idx="1">
                  <c:v>Brzkou únavu</c:v>
                </c:pt>
                <c:pt idx="2">
                  <c:v>Snížení výkonu</c:v>
                </c:pt>
                <c:pt idx="3">
                  <c:v>Ohrožení života</c:v>
                </c:pt>
                <c:pt idx="4">
                  <c:v>Trvalé následky na zdraví</c:v>
                </c:pt>
                <c:pt idx="5">
                  <c:v>Různé úrazy</c:v>
                </c:pt>
                <c:pt idx="6">
                  <c:v>Postižení mozku</c:v>
                </c:pt>
                <c:pt idx="7">
                  <c:v>Křeče</c:v>
                </c:pt>
                <c:pt idx="8">
                  <c:v>Motání hlavy</c:v>
                </c:pt>
                <c:pt idx="9">
                  <c:v>Jiná odpověď</c:v>
                </c:pt>
                <c:pt idx="10">
                  <c:v>Nevím</c:v>
                </c:pt>
              </c:strCache>
            </c:strRef>
          </c:cat>
          <c:val>
            <c:numRef>
              <c:f>List1!$C$2:$C$12</c:f>
              <c:numCache>
                <c:formatCode>###0.0%</c:formatCode>
                <c:ptCount val="11"/>
                <c:pt idx="0">
                  <c:v>0.73741082017897097</c:v>
                </c:pt>
                <c:pt idx="1">
                  <c:v>0.67197232577417731</c:v>
                </c:pt>
                <c:pt idx="2">
                  <c:v>0.61537069185748061</c:v>
                </c:pt>
                <c:pt idx="3">
                  <c:v>0.32586534741777107</c:v>
                </c:pt>
                <c:pt idx="4">
                  <c:v>0.21265907994297098</c:v>
                </c:pt>
                <c:pt idx="5">
                  <c:v>0.12634475076250684</c:v>
                </c:pt>
                <c:pt idx="6">
                  <c:v>0.10625544577757556</c:v>
                </c:pt>
                <c:pt idx="7">
                  <c:v>6.2200307434103078E-3</c:v>
                </c:pt>
                <c:pt idx="8">
                  <c:v>3.1146057000846468E-3</c:v>
                </c:pt>
                <c:pt idx="9">
                  <c:v>9.137299561494585E-3</c:v>
                </c:pt>
                <c:pt idx="10">
                  <c:v>9.5998213756686695E-3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B-DDCA-4451-8E61-7E57FEE0E6F4}"/>
            </c:ext>
          </c:extLst>
        </c:ser>
        <c:ser>
          <c:idx val="2"/>
          <c:order val="2"/>
          <c:tx>
            <c:strRef>
              <c:f>List1!$D$1</c:f>
              <c:strCache>
                <c:ptCount val="1"/>
                <c:pt idx="0">
                  <c:v>Nesportovci</c:v>
                </c:pt>
              </c:strCache>
            </c:strRef>
          </c:tx>
          <c:spPr>
            <a:solidFill>
              <a:srgbClr val="C00000"/>
            </a:solidFill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900" b="1" i="0" u="none" strike="noStrike" kern="1200" baseline="0">
                    <a:solidFill>
                      <a:schemeClr val="accent4"/>
                    </a:solidFill>
                    <a:latin typeface="Verdana" pitchFamily="34" charset="0"/>
                    <a:ea typeface="Verdana" pitchFamily="34" charset="0"/>
                    <a:cs typeface="Verdana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List1!$A$2:$A$12</c:f>
              <c:strCache>
                <c:ptCount val="11"/>
                <c:pt idx="0">
                  <c:v>Rychlé přehřátí organismu</c:v>
                </c:pt>
                <c:pt idx="1">
                  <c:v>Brzkou únavu</c:v>
                </c:pt>
                <c:pt idx="2">
                  <c:v>Snížení výkonu</c:v>
                </c:pt>
                <c:pt idx="3">
                  <c:v>Ohrožení života</c:v>
                </c:pt>
                <c:pt idx="4">
                  <c:v>Trvalé následky na zdraví</c:v>
                </c:pt>
                <c:pt idx="5">
                  <c:v>Různé úrazy</c:v>
                </c:pt>
                <c:pt idx="6">
                  <c:v>Postižení mozku</c:v>
                </c:pt>
                <c:pt idx="7">
                  <c:v>Křeče</c:v>
                </c:pt>
                <c:pt idx="8">
                  <c:v>Motání hlavy</c:v>
                </c:pt>
                <c:pt idx="9">
                  <c:v>Jiná odpověď</c:v>
                </c:pt>
                <c:pt idx="10">
                  <c:v>Nevím</c:v>
                </c:pt>
              </c:strCache>
            </c:strRef>
          </c:cat>
          <c:val>
            <c:numRef>
              <c:f>List1!$D$2:$D$12</c:f>
              <c:numCache>
                <c:formatCode>###0.0%</c:formatCode>
                <c:ptCount val="11"/>
                <c:pt idx="0">
                  <c:v>0.65014828648346468</c:v>
                </c:pt>
                <c:pt idx="1">
                  <c:v>0.5927904728908836</c:v>
                </c:pt>
                <c:pt idx="2">
                  <c:v>0.45944086002102447</c:v>
                </c:pt>
                <c:pt idx="3">
                  <c:v>0.30075600078034581</c:v>
                </c:pt>
                <c:pt idx="4">
                  <c:v>0.1474019059716071</c:v>
                </c:pt>
                <c:pt idx="5">
                  <c:v>9.112518978960002E-2</c:v>
                </c:pt>
                <c:pt idx="6">
                  <c:v>5.0323698494547139E-2</c:v>
                </c:pt>
                <c:pt idx="7">
                  <c:v>8.8300151586821335E-3</c:v>
                </c:pt>
                <c:pt idx="8">
                  <c:v>1.047258883928332E-2</c:v>
                </c:pt>
                <c:pt idx="9">
                  <c:v>1.8689061473907871E-2</c:v>
                </c:pt>
                <c:pt idx="10">
                  <c:v>7.190748966326907E-2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DDCA-4451-8E61-7E57FEE0E6F4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5"/>
        <c:axId val="185126400"/>
        <c:axId val="166302784"/>
      </c:barChart>
      <c:catAx>
        <c:axId val="185126400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txPr>
          <a:bodyPr/>
          <a:lstStyle/>
          <a:p>
            <a:pPr>
              <a:defRPr sz="900" b="0">
                <a:solidFill>
                  <a:schemeClr val="tx1">
                    <a:lumMod val="50000"/>
                  </a:schemeClr>
                </a:solidFill>
                <a:latin typeface="Verdana" pitchFamily="34" charset="0"/>
              </a:defRPr>
            </a:pPr>
            <a:endParaRPr lang="cs-CZ"/>
          </a:p>
        </c:txPr>
        <c:crossAx val="166302784"/>
        <c:crosses val="autoZero"/>
        <c:auto val="1"/>
        <c:lblAlgn val="ctr"/>
        <c:lblOffset val="100"/>
        <c:noMultiLvlLbl val="0"/>
      </c:catAx>
      <c:valAx>
        <c:axId val="166302784"/>
        <c:scaling>
          <c:orientation val="minMax"/>
          <c:max val="1"/>
          <c:min val="0"/>
        </c:scaling>
        <c:delete val="1"/>
        <c:axPos val="b"/>
        <c:numFmt formatCode="0%" sourceLinked="0"/>
        <c:majorTickMark val="out"/>
        <c:minorTickMark val="none"/>
        <c:tickLblPos val="none"/>
        <c:crossAx val="185126400"/>
        <c:crosses val="max"/>
        <c:crossBetween val="between"/>
      </c:valAx>
      <c:spPr>
        <a:noFill/>
      </c:spPr>
    </c:plotArea>
    <c:legend>
      <c:legendPos val="r"/>
      <c:layout>
        <c:manualLayout>
          <c:xMode val="edge"/>
          <c:yMode val="edge"/>
          <c:x val="0.79350340121452012"/>
          <c:y val="0.38231744286727326"/>
          <c:w val="0.17400112801402987"/>
          <c:h val="0.15407439920693752"/>
        </c:manualLayout>
      </c:layout>
      <c:overlay val="0"/>
      <c:txPr>
        <a:bodyPr/>
        <a:lstStyle/>
        <a:p>
          <a:pPr>
            <a:defRPr sz="1200"/>
          </a:pPr>
          <a:endParaRPr lang="cs-CZ"/>
        </a:p>
      </c:txPr>
    </c:legend>
    <c:plotVisOnly val="1"/>
    <c:dispBlanksAs val="gap"/>
    <c:showDLblsOverMax val="0"/>
  </c:chart>
  <c:spPr>
    <a:noFill/>
    <a:ln w="38100">
      <a:noFill/>
    </a:ln>
    <a:effectLst/>
  </c:spPr>
  <c:txPr>
    <a:bodyPr/>
    <a:lstStyle/>
    <a:p>
      <a:pPr>
        <a:defRPr sz="1800"/>
      </a:pPr>
      <a:endParaRPr lang="cs-CZ"/>
    </a:p>
  </c:txPr>
  <c:externalData r:id="rId2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 algn="ctr" rtl="0">
              <a:defRPr sz="2160" b="1" i="0" u="none" strike="noStrike" kern="1200" baseline="0">
                <a:solidFill>
                  <a:srgbClr val="4E4E4E"/>
                </a:solidFill>
                <a:latin typeface="+mn-lt"/>
                <a:ea typeface="+mn-ea"/>
                <a:cs typeface="+mn-cs"/>
              </a:defRPr>
            </a:pPr>
            <a:r>
              <a:rPr lang="cs-CZ" sz="1100" b="1" i="0" u="none" strike="noStrike" kern="1200" baseline="0" dirty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Jak </a:t>
            </a:r>
            <a:r>
              <a:rPr lang="cs-CZ" sz="1100" b="1" i="0" u="none" strike="noStrike" kern="1200" baseline="0" dirty="0">
                <a:solidFill>
                  <a:srgbClr val="00B0F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pijí</a:t>
            </a:r>
            <a:r>
              <a:rPr lang="cs-CZ" sz="1100" b="1" i="0" u="none" strike="noStrike" kern="1200" baseline="0" dirty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sportující lidé</a:t>
            </a:r>
          </a:p>
          <a:p>
            <a:pPr algn="ctr" rtl="0">
              <a:defRPr sz="2160" b="1" i="0" u="none" strike="noStrike" kern="1200" baseline="0">
                <a:solidFill>
                  <a:srgbClr val="4E4E4E"/>
                </a:solidFill>
                <a:latin typeface="+mn-lt"/>
                <a:ea typeface="+mn-ea"/>
                <a:cs typeface="+mn-cs"/>
              </a:defRPr>
            </a:pPr>
            <a:r>
              <a:rPr lang="cs-CZ" sz="1050" b="0" i="1" u="none" strike="noStrike" kern="1200" baseline="0" dirty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Jen sportovci</a:t>
            </a:r>
            <a:endParaRPr lang="cs-CZ" sz="1050" b="0" i="1" u="none" strike="noStrike" kern="1200" baseline="0" dirty="0">
              <a:solidFill>
                <a:srgbClr val="00B0F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c:rich>
      </c:tx>
      <c:layout>
        <c:manualLayout>
          <c:xMode val="edge"/>
          <c:yMode val="edge"/>
          <c:x val="0.294861089215676"/>
          <c:y val="3.2070707070707069E-3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43878991627756886"/>
          <c:y val="0.12475479797979799"/>
          <c:w val="0.5612100837224312"/>
          <c:h val="0.76513510101010096"/>
        </c:manualLayout>
      </c:layout>
      <c:barChart>
        <c:barDir val="bar"/>
        <c:grouping val="percentStack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Totéž co jindy</c:v>
                </c:pt>
              </c:strCache>
            </c:strRef>
          </c:tx>
          <c:spPr>
            <a:solidFill>
              <a:srgbClr val="00B0F0"/>
            </a:solidFill>
          </c:spPr>
          <c:invertIfNegative val="0"/>
          <c:dPt>
            <c:idx val="5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CF19-40AF-AF70-B4B4A78C9B69}"/>
              </c:ext>
            </c:extLst>
          </c:dPt>
          <c:dPt>
            <c:idx val="6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2-ADD8-45AD-87D4-89DE38980346}"/>
              </c:ext>
            </c:extLst>
          </c:dPt>
          <c:dPt>
            <c:idx val="7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378E-4EB2-BE9F-3E3B0FCF42D2}"/>
              </c:ext>
            </c:extLst>
          </c:dPt>
          <c:dPt>
            <c:idx val="1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6-E12B-4752-84DF-845003AD15B2}"/>
              </c:ext>
            </c:extLst>
          </c:dPt>
          <c:dPt>
            <c:idx val="15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3-FB5C-44EC-A343-576AED6CDCAE}"/>
              </c:ext>
            </c:extLst>
          </c:dPt>
          <c:dPt>
            <c:idx val="19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7-32C0-4B0A-B041-F247B4722FFD}"/>
              </c:ext>
            </c:extLst>
          </c:dPt>
          <c:dLbls>
            <c:dLbl>
              <c:idx val="27"/>
              <c:numFmt formatCode="0.0%" sourceLinked="0"/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 algn="ctr">
                    <a:defRPr lang="cs-CZ" sz="900" b="1" i="0" u="none" strike="noStrike" kern="1200" baseline="0">
                      <a:solidFill>
                        <a:schemeClr val="bg1"/>
                      </a:solidFill>
                      <a:latin typeface="Verdana" pitchFamily="34" charset="0"/>
                      <a:ea typeface="Verdana" pitchFamily="34" charset="0"/>
                      <a:cs typeface="Verdana" pitchFamily="34" charset="0"/>
                    </a:defRPr>
                  </a:pPr>
                  <a:endParaRPr lang="cs-CZ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6-FA3F-4B41-8634-C6F8AB183B99}"/>
                </c:ext>
              </c:extLst>
            </c:dLbl>
            <c:dLbl>
              <c:idx val="29"/>
              <c:numFmt formatCode="0.0%" sourceLinked="0"/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 algn="ctr">
                    <a:defRPr lang="cs-CZ" sz="900" b="1" i="0" u="none" strike="noStrike" kern="1200" baseline="0">
                      <a:solidFill>
                        <a:schemeClr val="bg1"/>
                      </a:solidFill>
                      <a:latin typeface="Verdana" pitchFamily="34" charset="0"/>
                      <a:ea typeface="Verdana" pitchFamily="34" charset="0"/>
                      <a:cs typeface="Verdana" pitchFamily="34" charset="0"/>
                    </a:defRPr>
                  </a:pPr>
                  <a:endParaRPr lang="cs-CZ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7-FA3F-4B41-8634-C6F8AB183B99}"/>
                </c:ext>
              </c:extLst>
            </c:dLbl>
            <c:numFmt formatCode="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 algn="ctr">
                  <a:defRPr lang="cs-CZ" sz="900" b="1" i="0" u="none" strike="noStrike" kern="1200" baseline="0">
                    <a:solidFill>
                      <a:schemeClr val="bg1"/>
                    </a:solidFill>
                    <a:latin typeface="Verdana" pitchFamily="34" charset="0"/>
                    <a:ea typeface="Verdana" pitchFamily="34" charset="0"/>
                    <a:cs typeface="Verdana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List1!$A$2:$A$7</c:f>
              <c:strCache>
                <c:ptCount val="6"/>
                <c:pt idx="0">
                  <c:v>Před fyzickou aktivitou</c:v>
                </c:pt>
                <c:pt idx="1">
                  <c:v>Během fyzické aktivity</c:v>
                </c:pt>
                <c:pt idx="2">
                  <c:v>Hned po fyzické aktivitě</c:v>
                </c:pt>
                <c:pt idx="3">
                  <c:v>Celý den, když máte fyzickou aktivitu</c:v>
                </c:pt>
                <c:pt idx="4">
                  <c:v>Při hodně intenzivních aktivitách</c:v>
                </c:pt>
                <c:pt idx="5">
                  <c:v>Při méně intenzivních aktivitách</c:v>
                </c:pt>
              </c:strCache>
            </c:strRef>
          </c:cat>
          <c:val>
            <c:numRef>
              <c:f>List1!$B$2:$B$7</c:f>
              <c:numCache>
                <c:formatCode>###0%</c:formatCode>
                <c:ptCount val="6"/>
                <c:pt idx="0">
                  <c:v>0.88982619760069059</c:v>
                </c:pt>
                <c:pt idx="1">
                  <c:v>0.75908981291567856</c:v>
                </c:pt>
                <c:pt idx="2">
                  <c:v>0.73255053909791878</c:v>
                </c:pt>
                <c:pt idx="3">
                  <c:v>0.88403837094216697</c:v>
                </c:pt>
                <c:pt idx="4">
                  <c:v>0.6268345873455361</c:v>
                </c:pt>
                <c:pt idx="5">
                  <c:v>0.91481006259347941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FB5C-44EC-A343-576AED6CDCAE}"/>
            </c:ext>
          </c:extLst>
        </c:ser>
        <c:ser>
          <c:idx val="1"/>
          <c:order val="1"/>
          <c:tx>
            <c:strRef>
              <c:f>List1!$C$1</c:f>
              <c:strCache>
                <c:ptCount val="1"/>
                <c:pt idx="0">
                  <c:v>Odlišné nápoje</c:v>
                </c:pt>
              </c:strCache>
            </c:strRef>
          </c:tx>
          <c:spPr>
            <a:solidFill>
              <a:srgbClr val="FFC000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900" b="1" i="0" u="none" strike="noStrike" kern="1200" baseline="0">
                    <a:solidFill>
                      <a:schemeClr val="bg1"/>
                    </a:solidFill>
                    <a:latin typeface="Verdana" pitchFamily="34" charset="0"/>
                    <a:ea typeface="Verdana" pitchFamily="34" charset="0"/>
                    <a:cs typeface="Verdana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List1!$A$2:$A$7</c:f>
              <c:strCache>
                <c:ptCount val="6"/>
                <c:pt idx="0">
                  <c:v>Před fyzickou aktivitou</c:v>
                </c:pt>
                <c:pt idx="1">
                  <c:v>Během fyzické aktivity</c:v>
                </c:pt>
                <c:pt idx="2">
                  <c:v>Hned po fyzické aktivitě</c:v>
                </c:pt>
                <c:pt idx="3">
                  <c:v>Celý den, když máte fyzickou aktivitu</c:v>
                </c:pt>
                <c:pt idx="4">
                  <c:v>Při hodně intenzivních aktivitách</c:v>
                </c:pt>
                <c:pt idx="5">
                  <c:v>Při méně intenzivních aktivitách</c:v>
                </c:pt>
              </c:strCache>
            </c:strRef>
          </c:cat>
          <c:val>
            <c:numRef>
              <c:f>List1!$C$2:$C$7</c:f>
              <c:numCache>
                <c:formatCode>###0%</c:formatCode>
                <c:ptCount val="6"/>
                <c:pt idx="0">
                  <c:v>0.11017380239930905</c:v>
                </c:pt>
                <c:pt idx="1">
                  <c:v>0.24091018708432074</c:v>
                </c:pt>
                <c:pt idx="2">
                  <c:v>0.26744946090208066</c:v>
                </c:pt>
                <c:pt idx="3">
                  <c:v>0.11596162905783275</c:v>
                </c:pt>
                <c:pt idx="4">
                  <c:v>0.37316541265446324</c:v>
                </c:pt>
                <c:pt idx="5">
                  <c:v>8.5189937406520463E-2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3EA-4BE9-AF44-4A39C4618D0D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5"/>
        <c:overlap val="100"/>
        <c:axId val="185187840"/>
        <c:axId val="196609152"/>
      </c:barChart>
      <c:catAx>
        <c:axId val="185187840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txPr>
          <a:bodyPr/>
          <a:lstStyle/>
          <a:p>
            <a:pPr>
              <a:defRPr sz="900" b="0">
                <a:solidFill>
                  <a:schemeClr val="tx1">
                    <a:lumMod val="50000"/>
                  </a:schemeClr>
                </a:solidFill>
                <a:latin typeface="Verdana" pitchFamily="34" charset="0"/>
              </a:defRPr>
            </a:pPr>
            <a:endParaRPr lang="cs-CZ"/>
          </a:p>
        </c:txPr>
        <c:crossAx val="196609152"/>
        <c:crosses val="autoZero"/>
        <c:auto val="1"/>
        <c:lblAlgn val="ctr"/>
        <c:lblOffset val="100"/>
        <c:noMultiLvlLbl val="0"/>
      </c:catAx>
      <c:valAx>
        <c:axId val="196609152"/>
        <c:scaling>
          <c:orientation val="minMax"/>
          <c:max val="1"/>
          <c:min val="0"/>
        </c:scaling>
        <c:delete val="1"/>
        <c:axPos val="b"/>
        <c:numFmt formatCode="0%" sourceLinked="0"/>
        <c:majorTickMark val="out"/>
        <c:minorTickMark val="none"/>
        <c:tickLblPos val="none"/>
        <c:crossAx val="185187840"/>
        <c:crosses val="max"/>
        <c:crossBetween val="between"/>
      </c:valAx>
      <c:spPr>
        <a:noFill/>
      </c:spPr>
    </c:plotArea>
    <c:legend>
      <c:legendPos val="r"/>
      <c:layout>
        <c:manualLayout>
          <c:xMode val="edge"/>
          <c:yMode val="edge"/>
          <c:x val="0.44224521407220546"/>
          <c:y val="0.89056969696969701"/>
          <c:w val="0.54050978402342742"/>
          <c:h val="0.10763585858585858"/>
        </c:manualLayout>
      </c:layout>
      <c:overlay val="0"/>
      <c:txPr>
        <a:bodyPr/>
        <a:lstStyle/>
        <a:p>
          <a:pPr>
            <a:defRPr sz="1050"/>
          </a:pPr>
          <a:endParaRPr lang="cs-CZ"/>
        </a:p>
      </c:txPr>
    </c:legend>
    <c:plotVisOnly val="1"/>
    <c:dispBlanksAs val="gap"/>
    <c:showDLblsOverMax val="0"/>
  </c:chart>
  <c:spPr>
    <a:noFill/>
    <a:ln w="38100">
      <a:noFill/>
    </a:ln>
    <a:effectLst/>
  </c:spPr>
  <c:txPr>
    <a:bodyPr/>
    <a:lstStyle/>
    <a:p>
      <a:pPr>
        <a:defRPr sz="1800"/>
      </a:pPr>
      <a:endParaRPr lang="cs-CZ"/>
    </a:p>
  </c:txPr>
  <c:externalData r:id="rId2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 algn="ctr" rtl="0">
              <a:defRPr sz="2160" b="1" i="0" u="none" strike="noStrike" kern="1200" baseline="0">
                <a:solidFill>
                  <a:srgbClr val="4E4E4E"/>
                </a:solidFill>
                <a:latin typeface="+mn-lt"/>
                <a:ea typeface="+mn-ea"/>
                <a:cs typeface="+mn-cs"/>
              </a:defRPr>
            </a:pPr>
            <a:r>
              <a:rPr lang="cs-CZ" sz="1100" b="1" i="0" u="none" strike="noStrike" kern="1200" baseline="0" dirty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Jak </a:t>
            </a:r>
            <a:r>
              <a:rPr lang="cs-CZ" sz="1100" b="1" i="0" u="none" strike="noStrike" kern="1200" baseline="0" dirty="0">
                <a:solidFill>
                  <a:srgbClr val="00B0F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by měli pít </a:t>
            </a:r>
            <a:r>
              <a:rPr lang="cs-CZ" sz="1100" b="1" i="0" u="none" strike="noStrike" kern="1200" baseline="0" dirty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sportující lidé</a:t>
            </a:r>
          </a:p>
          <a:p>
            <a:pPr algn="ctr" rtl="0">
              <a:defRPr sz="2160" b="1" i="0" u="none" strike="noStrike" kern="1200" baseline="0">
                <a:solidFill>
                  <a:srgbClr val="4E4E4E"/>
                </a:solidFill>
                <a:latin typeface="+mn-lt"/>
                <a:ea typeface="+mn-ea"/>
                <a:cs typeface="+mn-cs"/>
              </a:defRPr>
            </a:pPr>
            <a:r>
              <a:rPr lang="cs-CZ" sz="1050" b="0" i="1" u="none" strike="noStrike" kern="1200" baseline="0" dirty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Jen nesportovci</a:t>
            </a:r>
            <a:endParaRPr lang="cs-CZ" sz="1050" b="0" i="1" u="none" strike="noStrike" kern="1200" baseline="0" dirty="0">
              <a:solidFill>
                <a:srgbClr val="00B0F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c:rich>
      </c:tx>
      <c:layout>
        <c:manualLayout>
          <c:xMode val="edge"/>
          <c:yMode val="edge"/>
          <c:x val="0.27526449614253151"/>
          <c:y val="0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43878991627756886"/>
          <c:y val="0.12475479797979799"/>
          <c:w val="0.5612100837224312"/>
          <c:h val="0.76513510101010096"/>
        </c:manualLayout>
      </c:layout>
      <c:barChart>
        <c:barDir val="bar"/>
        <c:grouping val="percentStack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Totéž co jindy</c:v>
                </c:pt>
              </c:strCache>
            </c:strRef>
          </c:tx>
          <c:spPr>
            <a:solidFill>
              <a:srgbClr val="00B0F0"/>
            </a:solidFill>
          </c:spPr>
          <c:invertIfNegative val="0"/>
          <c:dPt>
            <c:idx val="5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E2BD-4C2E-9587-6EC0A0B048E3}"/>
              </c:ext>
            </c:extLst>
          </c:dPt>
          <c:dPt>
            <c:idx val="6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E2BD-4C2E-9587-6EC0A0B048E3}"/>
              </c:ext>
            </c:extLst>
          </c:dPt>
          <c:dPt>
            <c:idx val="7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2-E2BD-4C2E-9587-6EC0A0B048E3}"/>
              </c:ext>
            </c:extLst>
          </c:dPt>
          <c:dPt>
            <c:idx val="1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3-E2BD-4C2E-9587-6EC0A0B048E3}"/>
              </c:ext>
            </c:extLst>
          </c:dPt>
          <c:dPt>
            <c:idx val="15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4-E2BD-4C2E-9587-6EC0A0B048E3}"/>
              </c:ext>
            </c:extLst>
          </c:dPt>
          <c:dPt>
            <c:idx val="19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5-E2BD-4C2E-9587-6EC0A0B048E3}"/>
              </c:ext>
            </c:extLst>
          </c:dPt>
          <c:dLbls>
            <c:dLbl>
              <c:idx val="27"/>
              <c:numFmt formatCode="0.0%" sourceLinked="0"/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 algn="ctr">
                    <a:defRPr lang="cs-CZ" sz="900" b="1" i="0" u="none" strike="noStrike" kern="1200" baseline="0">
                      <a:solidFill>
                        <a:schemeClr val="bg1"/>
                      </a:solidFill>
                      <a:latin typeface="Verdana" pitchFamily="34" charset="0"/>
                      <a:ea typeface="Verdana" pitchFamily="34" charset="0"/>
                      <a:cs typeface="Verdana" pitchFamily="34" charset="0"/>
                    </a:defRPr>
                  </a:pPr>
                  <a:endParaRPr lang="cs-CZ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6-F0D7-41D6-9B17-8CD987856AC4}"/>
                </c:ext>
              </c:extLst>
            </c:dLbl>
            <c:dLbl>
              <c:idx val="29"/>
              <c:numFmt formatCode="0.0%" sourceLinked="0"/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 algn="ctr">
                    <a:defRPr lang="cs-CZ" sz="900" b="1" i="0" u="none" strike="noStrike" kern="1200" baseline="0">
                      <a:solidFill>
                        <a:schemeClr val="bg1"/>
                      </a:solidFill>
                      <a:latin typeface="Verdana" pitchFamily="34" charset="0"/>
                      <a:ea typeface="Verdana" pitchFamily="34" charset="0"/>
                      <a:cs typeface="Verdana" pitchFamily="34" charset="0"/>
                    </a:defRPr>
                  </a:pPr>
                  <a:endParaRPr lang="cs-CZ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7-F0D7-41D6-9B17-8CD987856AC4}"/>
                </c:ext>
              </c:extLst>
            </c:dLbl>
            <c:numFmt formatCode="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 algn="ctr">
                  <a:defRPr lang="cs-CZ" sz="900" b="1" i="0" u="none" strike="noStrike" kern="1200" baseline="0">
                    <a:solidFill>
                      <a:schemeClr val="bg1"/>
                    </a:solidFill>
                    <a:latin typeface="Verdana" pitchFamily="34" charset="0"/>
                    <a:ea typeface="Verdana" pitchFamily="34" charset="0"/>
                    <a:cs typeface="Verdana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List1!$A$2:$A$7</c:f>
              <c:strCache>
                <c:ptCount val="6"/>
                <c:pt idx="0">
                  <c:v>Před fyzickou aktivitou</c:v>
                </c:pt>
                <c:pt idx="1">
                  <c:v>Během fyzické aktivity</c:v>
                </c:pt>
                <c:pt idx="2">
                  <c:v>Hned po fyzické aktivitě</c:v>
                </c:pt>
                <c:pt idx="3">
                  <c:v>Celý den, když máte fyzickou aktivitu</c:v>
                </c:pt>
                <c:pt idx="4">
                  <c:v>Při hodně intenzivních aktivitách</c:v>
                </c:pt>
                <c:pt idx="5">
                  <c:v>Při méně intenzivních aktivitách</c:v>
                </c:pt>
              </c:strCache>
            </c:strRef>
          </c:cat>
          <c:val>
            <c:numRef>
              <c:f>List1!$B$2:$B$7</c:f>
              <c:numCache>
                <c:formatCode>###0%</c:formatCode>
                <c:ptCount val="6"/>
                <c:pt idx="0">
                  <c:v>0.7423925125973363</c:v>
                </c:pt>
                <c:pt idx="1">
                  <c:v>0.47684098164740346</c:v>
                </c:pt>
                <c:pt idx="2">
                  <c:v>0.51307234811819658</c:v>
                </c:pt>
                <c:pt idx="3">
                  <c:v>0.77529902113514326</c:v>
                </c:pt>
                <c:pt idx="4">
                  <c:v>0.35579239282903041</c:v>
                </c:pt>
                <c:pt idx="5">
                  <c:v>0.88290711073534622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E2BD-4C2E-9587-6EC0A0B048E3}"/>
            </c:ext>
          </c:extLst>
        </c:ser>
        <c:ser>
          <c:idx val="1"/>
          <c:order val="1"/>
          <c:tx>
            <c:strRef>
              <c:f>List1!$C$1</c:f>
              <c:strCache>
                <c:ptCount val="1"/>
                <c:pt idx="0">
                  <c:v>Odlišné nápoje</c:v>
                </c:pt>
              </c:strCache>
            </c:strRef>
          </c:tx>
          <c:spPr>
            <a:solidFill>
              <a:srgbClr val="F29292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900" b="1" i="0" u="none" strike="noStrike" kern="1200" baseline="0">
                    <a:solidFill>
                      <a:schemeClr val="bg1"/>
                    </a:solidFill>
                    <a:latin typeface="Verdana" pitchFamily="34" charset="0"/>
                    <a:ea typeface="Verdana" pitchFamily="34" charset="0"/>
                    <a:cs typeface="Verdana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List1!$A$2:$A$7</c:f>
              <c:strCache>
                <c:ptCount val="6"/>
                <c:pt idx="0">
                  <c:v>Před fyzickou aktivitou</c:v>
                </c:pt>
                <c:pt idx="1">
                  <c:v>Během fyzické aktivity</c:v>
                </c:pt>
                <c:pt idx="2">
                  <c:v>Hned po fyzické aktivitě</c:v>
                </c:pt>
                <c:pt idx="3">
                  <c:v>Celý den, když máte fyzickou aktivitu</c:v>
                </c:pt>
                <c:pt idx="4">
                  <c:v>Při hodně intenzivních aktivitách</c:v>
                </c:pt>
                <c:pt idx="5">
                  <c:v>Při méně intenzivních aktivitách</c:v>
                </c:pt>
              </c:strCache>
            </c:strRef>
          </c:cat>
          <c:val>
            <c:numRef>
              <c:f>List1!$C$2:$C$7</c:f>
              <c:numCache>
                <c:formatCode>###0%</c:formatCode>
                <c:ptCount val="6"/>
                <c:pt idx="0">
                  <c:v>0.2576074874026627</c:v>
                </c:pt>
                <c:pt idx="1">
                  <c:v>0.5231590183525956</c:v>
                </c:pt>
                <c:pt idx="2">
                  <c:v>0.48692765188180248</c:v>
                </c:pt>
                <c:pt idx="3">
                  <c:v>0.22470097886485585</c:v>
                </c:pt>
                <c:pt idx="4">
                  <c:v>0.64420760717096881</c:v>
                </c:pt>
                <c:pt idx="5">
                  <c:v>0.11709288926465349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E2BD-4C2E-9587-6EC0A0B048E3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5"/>
        <c:overlap val="100"/>
        <c:axId val="185194496"/>
        <c:axId val="196610880"/>
      </c:barChart>
      <c:catAx>
        <c:axId val="185194496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txPr>
          <a:bodyPr/>
          <a:lstStyle/>
          <a:p>
            <a:pPr>
              <a:defRPr sz="900" b="0">
                <a:solidFill>
                  <a:schemeClr val="tx1">
                    <a:lumMod val="50000"/>
                  </a:schemeClr>
                </a:solidFill>
                <a:latin typeface="Verdana" pitchFamily="34" charset="0"/>
              </a:defRPr>
            </a:pPr>
            <a:endParaRPr lang="cs-CZ"/>
          </a:p>
        </c:txPr>
        <c:crossAx val="196610880"/>
        <c:crosses val="autoZero"/>
        <c:auto val="1"/>
        <c:lblAlgn val="ctr"/>
        <c:lblOffset val="100"/>
        <c:noMultiLvlLbl val="0"/>
      </c:catAx>
      <c:valAx>
        <c:axId val="196610880"/>
        <c:scaling>
          <c:orientation val="minMax"/>
          <c:max val="1"/>
          <c:min val="0"/>
        </c:scaling>
        <c:delete val="1"/>
        <c:axPos val="b"/>
        <c:numFmt formatCode="0%" sourceLinked="0"/>
        <c:majorTickMark val="out"/>
        <c:minorTickMark val="none"/>
        <c:tickLblPos val="none"/>
        <c:crossAx val="185194496"/>
        <c:crosses val="max"/>
        <c:crossBetween val="between"/>
      </c:valAx>
      <c:spPr>
        <a:noFill/>
      </c:spPr>
    </c:plotArea>
    <c:legend>
      <c:legendPos val="r"/>
      <c:layout>
        <c:manualLayout>
          <c:xMode val="edge"/>
          <c:yMode val="edge"/>
          <c:x val="0.44224521407220546"/>
          <c:y val="0.89056969696969701"/>
          <c:w val="0.54050978402342742"/>
          <c:h val="0.10763585858585858"/>
        </c:manualLayout>
      </c:layout>
      <c:overlay val="0"/>
      <c:txPr>
        <a:bodyPr/>
        <a:lstStyle/>
        <a:p>
          <a:pPr>
            <a:defRPr sz="1050"/>
          </a:pPr>
          <a:endParaRPr lang="cs-CZ"/>
        </a:p>
      </c:txPr>
    </c:legend>
    <c:plotVisOnly val="1"/>
    <c:dispBlanksAs val="gap"/>
    <c:showDLblsOverMax val="0"/>
  </c:chart>
  <c:spPr>
    <a:noFill/>
    <a:ln w="38100">
      <a:noFill/>
    </a:ln>
    <a:effectLst/>
  </c:spPr>
  <c:txPr>
    <a:bodyPr/>
    <a:lstStyle/>
    <a:p>
      <a:pPr>
        <a:defRPr sz="1800"/>
      </a:pPr>
      <a:endParaRPr lang="cs-CZ"/>
    </a:p>
  </c:txPr>
  <c:externalData r:id="rId2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 algn="ctr" rtl="0">
              <a:defRPr sz="2160" b="1" i="0" u="none" strike="noStrike" kern="1200" baseline="0">
                <a:solidFill>
                  <a:srgbClr val="4E4E4E"/>
                </a:solidFill>
                <a:latin typeface="+mn-lt"/>
                <a:ea typeface="+mn-ea"/>
                <a:cs typeface="+mn-cs"/>
              </a:defRPr>
            </a:pPr>
            <a:r>
              <a:rPr lang="cs-CZ" sz="1100" b="1" i="0" u="none" strike="noStrike" kern="1200" baseline="0" dirty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Důvody, proč pijí odlišné nápoje, když sportují</a:t>
            </a:r>
          </a:p>
          <a:p>
            <a:pPr algn="ctr" rtl="0">
              <a:defRPr sz="2160" b="1" i="0" u="none" strike="noStrike" kern="1200" baseline="0">
                <a:solidFill>
                  <a:srgbClr val="4E4E4E"/>
                </a:solidFill>
                <a:latin typeface="+mn-lt"/>
                <a:ea typeface="+mn-ea"/>
                <a:cs typeface="+mn-cs"/>
              </a:defRPr>
            </a:pPr>
            <a:r>
              <a:rPr lang="cs-CZ" sz="1050" b="0" i="1" u="none" strike="noStrike" kern="1200" baseline="0" dirty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Jen sportovci, kteří kvůli sportu pijí odlišné nápoje</a:t>
            </a:r>
            <a:endParaRPr lang="cs-CZ" sz="1050" b="0" i="1" u="none" strike="noStrike" kern="1200" baseline="0" dirty="0">
              <a:solidFill>
                <a:srgbClr val="00B0F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c:rich>
      </c:tx>
      <c:layout>
        <c:manualLayout>
          <c:xMode val="edge"/>
          <c:yMode val="edge"/>
          <c:x val="0.27370224722718911"/>
          <c:y val="2.8763689081280977E-3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46560067015410112"/>
          <c:y val="0.11192649927631991"/>
          <c:w val="0.53439932984589888"/>
          <c:h val="0.8517261271006269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Podíl v populaci</c:v>
                </c:pt>
              </c:strCache>
            </c:strRef>
          </c:tx>
          <c:spPr>
            <a:solidFill>
              <a:srgbClr val="FFC000"/>
            </a:solidFill>
          </c:spPr>
          <c:invertIfNegative val="0"/>
          <c:dPt>
            <c:idx val="5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CF19-40AF-AF70-B4B4A78C9B69}"/>
              </c:ext>
            </c:extLst>
          </c:dPt>
          <c:dPt>
            <c:idx val="6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2-ADD8-45AD-87D4-89DE38980346}"/>
              </c:ext>
            </c:extLst>
          </c:dPt>
          <c:dPt>
            <c:idx val="7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378E-4EB2-BE9F-3E3B0FCF42D2}"/>
              </c:ext>
            </c:extLst>
          </c:dPt>
          <c:dPt>
            <c:idx val="1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6-E12B-4752-84DF-845003AD15B2}"/>
              </c:ext>
            </c:extLst>
          </c:dPt>
          <c:dPt>
            <c:idx val="15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3-FB5C-44EC-A343-576AED6CDCAE}"/>
              </c:ext>
            </c:extLst>
          </c:dPt>
          <c:dPt>
            <c:idx val="19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7-32C0-4B0A-B041-F247B4722FFD}"/>
              </c:ext>
            </c:extLst>
          </c:dPt>
          <c:dLbls>
            <c:dLbl>
              <c:idx val="13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FB5C-44EC-A343-576AED6CDCAE}"/>
                </c:ext>
              </c:extLst>
            </c:dLbl>
            <c:dLbl>
              <c:idx val="14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FB5C-44EC-A343-576AED6CDCAE}"/>
                </c:ext>
              </c:extLst>
            </c:dLbl>
            <c:dLbl>
              <c:idx val="15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FB5C-44EC-A343-576AED6CDCAE}"/>
                </c:ext>
              </c:extLst>
            </c:dLbl>
            <c:dLbl>
              <c:idx val="27"/>
              <c:numFmt formatCode="0.0%" sourceLinked="0"/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 algn="ctr">
                    <a:defRPr lang="cs-CZ" sz="900" b="1" i="0" u="none" strike="noStrike" kern="1200" baseline="0">
                      <a:solidFill>
                        <a:schemeClr val="accent4"/>
                      </a:solidFill>
                      <a:latin typeface="Verdana" pitchFamily="34" charset="0"/>
                      <a:ea typeface="Verdana" pitchFamily="34" charset="0"/>
                      <a:cs typeface="Verdana" pitchFamily="34" charset="0"/>
                    </a:defRPr>
                  </a:pPr>
                  <a:endParaRPr lang="cs-CZ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6-A8CA-4C1E-9D02-1AC4FF5C1CE1}"/>
                </c:ext>
              </c:extLst>
            </c:dLbl>
            <c:dLbl>
              <c:idx val="29"/>
              <c:numFmt formatCode="0.0%" sourceLinked="0"/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 algn="ctr">
                    <a:defRPr lang="cs-CZ" sz="900" b="1" i="0" u="none" strike="noStrike" kern="1200" baseline="0">
                      <a:solidFill>
                        <a:schemeClr val="accent4"/>
                      </a:solidFill>
                      <a:latin typeface="Verdana" pitchFamily="34" charset="0"/>
                      <a:ea typeface="Verdana" pitchFamily="34" charset="0"/>
                      <a:cs typeface="Verdana" pitchFamily="34" charset="0"/>
                    </a:defRPr>
                  </a:pPr>
                  <a:endParaRPr lang="cs-CZ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7-A8CA-4C1E-9D02-1AC4FF5C1CE1}"/>
                </c:ext>
              </c:extLst>
            </c:dLbl>
            <c:numFmt formatCode="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 algn="ctr">
                  <a:defRPr lang="cs-CZ" sz="900" b="1" i="0" u="none" strike="noStrike" kern="1200" baseline="0">
                    <a:solidFill>
                      <a:schemeClr val="accent4"/>
                    </a:solidFill>
                    <a:latin typeface="Verdana" pitchFamily="34" charset="0"/>
                    <a:ea typeface="Verdana" pitchFamily="34" charset="0"/>
                    <a:cs typeface="Verdana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List1!$A$2:$A$18</c:f>
              <c:strCache>
                <c:ptCount val="17"/>
                <c:pt idx="0">
                  <c:v>Doplnění minerálů</c:v>
                </c:pt>
                <c:pt idx="1">
                  <c:v>Dodání energie (cukru), zvýšení výkonu</c:v>
                </c:pt>
                <c:pt idx="2">
                  <c:v>Doplnění potřebných látek, živin</c:v>
                </c:pt>
                <c:pt idx="3">
                  <c:v>Doplnění  iontů</c:v>
                </c:pt>
                <c:pt idx="4">
                  <c:v>Doplnění vitamínů</c:v>
                </c:pt>
                <c:pt idx="5">
                  <c:v>Na chuť</c:v>
                </c:pt>
                <c:pt idx="6">
                  <c:v>Jiná, lepší složení</c:v>
                </c:pt>
                <c:pt idx="7">
                  <c:v>Doplnění bílkovin</c:v>
                </c:pt>
                <c:pt idx="8">
                  <c:v>Mám žízeň</c:v>
                </c:pt>
                <c:pt idx="9">
                  <c:v>Při sportu piji vodu</c:v>
                </c:pt>
                <c:pt idx="10">
                  <c:v>Nechci sladké</c:v>
                </c:pt>
                <c:pt idx="11">
                  <c:v>Doplnění solí</c:v>
                </c:pt>
                <c:pt idx="12">
                  <c:v>Kvůli regeneraci</c:v>
                </c:pt>
                <c:pt idx="13">
                  <c:v>Hydratace těla, doplnění tekutin</c:v>
                </c:pt>
                <c:pt idx="14">
                  <c:v>Proti únavě</c:v>
                </c:pt>
                <c:pt idx="15">
                  <c:v>Jiná odpověď</c:v>
                </c:pt>
                <c:pt idx="16">
                  <c:v>Nevím</c:v>
                </c:pt>
              </c:strCache>
            </c:strRef>
          </c:cat>
          <c:val>
            <c:numRef>
              <c:f>List1!$B$2:$B$18</c:f>
              <c:numCache>
                <c:formatCode>###0.0%</c:formatCode>
                <c:ptCount val="17"/>
                <c:pt idx="0">
                  <c:v>0.28572464756241484</c:v>
                </c:pt>
                <c:pt idx="1">
                  <c:v>0.24763432520275017</c:v>
                </c:pt>
                <c:pt idx="2">
                  <c:v>0.11962861236391312</c:v>
                </c:pt>
                <c:pt idx="3">
                  <c:v>0.11855359936826186</c:v>
                </c:pt>
                <c:pt idx="4">
                  <c:v>9.2240571379385225E-2</c:v>
                </c:pt>
                <c:pt idx="5">
                  <c:v>9.1918281038144881E-2</c:v>
                </c:pt>
                <c:pt idx="6">
                  <c:v>5.0843689584230932E-2</c:v>
                </c:pt>
                <c:pt idx="7">
                  <c:v>4.2378246755341832E-2</c:v>
                </c:pt>
                <c:pt idx="8">
                  <c:v>4.0154625590945556E-2</c:v>
                </c:pt>
                <c:pt idx="9">
                  <c:v>3.973270702034136E-2</c:v>
                </c:pt>
                <c:pt idx="10">
                  <c:v>3.0254080402447904E-2</c:v>
                </c:pt>
                <c:pt idx="11">
                  <c:v>2.8150992128769859E-2</c:v>
                </c:pt>
                <c:pt idx="12">
                  <c:v>2.476574159608708E-2</c:v>
                </c:pt>
                <c:pt idx="13">
                  <c:v>1.7026869730333773E-2</c:v>
                </c:pt>
                <c:pt idx="14">
                  <c:v>1.2191447158884729E-2</c:v>
                </c:pt>
                <c:pt idx="15">
                  <c:v>0.18324045926868771</c:v>
                </c:pt>
                <c:pt idx="16">
                  <c:v>3.8273736465257974E-2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FB5C-44EC-A343-576AED6CDCAE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5"/>
        <c:axId val="185593856"/>
        <c:axId val="196614336"/>
      </c:barChart>
      <c:catAx>
        <c:axId val="185593856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txPr>
          <a:bodyPr/>
          <a:lstStyle/>
          <a:p>
            <a:pPr>
              <a:defRPr sz="900" b="0">
                <a:solidFill>
                  <a:schemeClr val="tx1">
                    <a:lumMod val="50000"/>
                  </a:schemeClr>
                </a:solidFill>
                <a:latin typeface="Verdana" pitchFamily="34" charset="0"/>
              </a:defRPr>
            </a:pPr>
            <a:endParaRPr lang="cs-CZ"/>
          </a:p>
        </c:txPr>
        <c:crossAx val="196614336"/>
        <c:crosses val="autoZero"/>
        <c:auto val="1"/>
        <c:lblAlgn val="ctr"/>
        <c:lblOffset val="100"/>
        <c:noMultiLvlLbl val="0"/>
      </c:catAx>
      <c:valAx>
        <c:axId val="196614336"/>
        <c:scaling>
          <c:orientation val="minMax"/>
          <c:max val="1"/>
          <c:min val="0"/>
        </c:scaling>
        <c:delete val="1"/>
        <c:axPos val="b"/>
        <c:numFmt formatCode="0%" sourceLinked="0"/>
        <c:majorTickMark val="out"/>
        <c:minorTickMark val="none"/>
        <c:tickLblPos val="none"/>
        <c:crossAx val="185593856"/>
        <c:crosses val="max"/>
        <c:crossBetween val="between"/>
      </c:valAx>
      <c:spPr>
        <a:noFill/>
      </c:spPr>
    </c:plotArea>
    <c:plotVisOnly val="1"/>
    <c:dispBlanksAs val="gap"/>
    <c:showDLblsOverMax val="0"/>
  </c:chart>
  <c:spPr>
    <a:noFill/>
    <a:ln w="38100">
      <a:noFill/>
    </a:ln>
    <a:effectLst/>
  </c:spPr>
  <c:txPr>
    <a:bodyPr/>
    <a:lstStyle/>
    <a:p>
      <a:pPr>
        <a:defRPr sz="1800"/>
      </a:pPr>
      <a:endParaRPr lang="cs-CZ"/>
    </a:p>
  </c:txPr>
  <c:externalData r:id="rId2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 algn="ctr" rtl="0">
              <a:defRPr sz="2160" b="1" i="0" u="none" strike="noStrike" kern="1200" baseline="0">
                <a:solidFill>
                  <a:srgbClr val="4E4E4E"/>
                </a:solidFill>
                <a:latin typeface="+mn-lt"/>
                <a:ea typeface="+mn-ea"/>
                <a:cs typeface="+mn-cs"/>
              </a:defRPr>
            </a:pPr>
            <a:r>
              <a:rPr lang="cs-CZ" sz="1100" b="1" i="0" u="none" strike="noStrike" kern="1200" baseline="0" dirty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Důvody, proč by lidé měli pít odlišné nápoje, když sportují</a:t>
            </a:r>
          </a:p>
          <a:p>
            <a:pPr algn="ctr" rtl="0">
              <a:defRPr sz="2160" b="1" i="0" u="none" strike="noStrike" kern="1200" baseline="0">
                <a:solidFill>
                  <a:srgbClr val="4E4E4E"/>
                </a:solidFill>
                <a:latin typeface="+mn-lt"/>
                <a:ea typeface="+mn-ea"/>
                <a:cs typeface="+mn-cs"/>
              </a:defRPr>
            </a:pPr>
            <a:r>
              <a:rPr lang="cs-CZ" sz="1050" b="0" i="1" u="none" strike="noStrike" kern="1200" baseline="0" dirty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Jen nesportovci, kteří si myslí, že by sportující lidé měli pít odlišné nápoje</a:t>
            </a:r>
            <a:endParaRPr lang="cs-CZ" sz="1050" b="0" i="1" u="none" strike="noStrike" kern="1200" baseline="0" dirty="0">
              <a:solidFill>
                <a:srgbClr val="00B0F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c:rich>
      </c:tx>
      <c:layout>
        <c:manualLayout>
          <c:xMode val="edge"/>
          <c:yMode val="edge"/>
          <c:x val="0.19532620105052342"/>
          <c:y val="0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46560067015410112"/>
          <c:y val="0.11192649927631991"/>
          <c:w val="0.53439932984589888"/>
          <c:h val="0.8517261271006269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Podíl v populaci</c:v>
                </c:pt>
              </c:strCache>
            </c:strRef>
          </c:tx>
          <c:spPr>
            <a:solidFill>
              <a:srgbClr val="F29292"/>
            </a:solidFill>
          </c:spPr>
          <c:invertIfNegative val="0"/>
          <c:dPt>
            <c:idx val="5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CF19-40AF-AF70-B4B4A78C9B69}"/>
              </c:ext>
            </c:extLst>
          </c:dPt>
          <c:dPt>
            <c:idx val="6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2-ADD8-45AD-87D4-89DE38980346}"/>
              </c:ext>
            </c:extLst>
          </c:dPt>
          <c:dPt>
            <c:idx val="7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378E-4EB2-BE9F-3E3B0FCF42D2}"/>
              </c:ext>
            </c:extLst>
          </c:dPt>
          <c:dPt>
            <c:idx val="1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6-E12B-4752-84DF-845003AD15B2}"/>
              </c:ext>
            </c:extLst>
          </c:dPt>
          <c:dPt>
            <c:idx val="15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3-FB5C-44EC-A343-576AED6CDCAE}"/>
              </c:ext>
            </c:extLst>
          </c:dPt>
          <c:dPt>
            <c:idx val="19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7-32C0-4B0A-B041-F247B4722FFD}"/>
              </c:ext>
            </c:extLst>
          </c:dPt>
          <c:dLbls>
            <c:dLbl>
              <c:idx val="13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FB5C-44EC-A343-576AED6CDCAE}"/>
                </c:ext>
              </c:extLst>
            </c:dLbl>
            <c:dLbl>
              <c:idx val="14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FB5C-44EC-A343-576AED6CDCAE}"/>
                </c:ext>
              </c:extLst>
            </c:dLbl>
            <c:dLbl>
              <c:idx val="15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FB5C-44EC-A343-576AED6CDCAE}"/>
                </c:ext>
              </c:extLst>
            </c:dLbl>
            <c:dLbl>
              <c:idx val="27"/>
              <c:numFmt formatCode="0.0%" sourceLinked="0"/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 algn="ctr">
                    <a:defRPr lang="cs-CZ" sz="900" b="1" i="0" u="none" strike="noStrike" kern="1200" baseline="0">
                      <a:solidFill>
                        <a:schemeClr val="accent4"/>
                      </a:solidFill>
                      <a:latin typeface="Verdana" pitchFamily="34" charset="0"/>
                      <a:ea typeface="Verdana" pitchFamily="34" charset="0"/>
                      <a:cs typeface="Verdana" pitchFamily="34" charset="0"/>
                    </a:defRPr>
                  </a:pPr>
                  <a:endParaRPr lang="cs-CZ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6-4DB0-45BA-8BC3-767259355047}"/>
                </c:ext>
              </c:extLst>
            </c:dLbl>
            <c:dLbl>
              <c:idx val="29"/>
              <c:numFmt formatCode="0.0%" sourceLinked="0"/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 algn="ctr">
                    <a:defRPr lang="cs-CZ" sz="900" b="1" i="0" u="none" strike="noStrike" kern="1200" baseline="0">
                      <a:solidFill>
                        <a:schemeClr val="accent4"/>
                      </a:solidFill>
                      <a:latin typeface="Verdana" pitchFamily="34" charset="0"/>
                      <a:ea typeface="Verdana" pitchFamily="34" charset="0"/>
                      <a:cs typeface="Verdana" pitchFamily="34" charset="0"/>
                    </a:defRPr>
                  </a:pPr>
                  <a:endParaRPr lang="cs-CZ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7-4DB0-45BA-8BC3-767259355047}"/>
                </c:ext>
              </c:extLst>
            </c:dLbl>
            <c:numFmt formatCode="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 algn="ctr">
                  <a:defRPr lang="cs-CZ" sz="900" b="1" i="0" u="none" strike="noStrike" kern="1200" baseline="0">
                    <a:solidFill>
                      <a:schemeClr val="accent4"/>
                    </a:solidFill>
                    <a:latin typeface="Verdana" pitchFamily="34" charset="0"/>
                    <a:ea typeface="Verdana" pitchFamily="34" charset="0"/>
                    <a:cs typeface="Verdana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List1!$A$2:$A$11</c:f>
              <c:strCache>
                <c:ptCount val="10"/>
                <c:pt idx="0">
                  <c:v>Doplnění minerálů</c:v>
                </c:pt>
                <c:pt idx="1">
                  <c:v>Doplnění potřebných látek, živin</c:v>
                </c:pt>
                <c:pt idx="2">
                  <c:v>Dodání energie (cukru), zvýšení výkonu</c:v>
                </c:pt>
                <c:pt idx="3">
                  <c:v>Doplnění vitamínů</c:v>
                </c:pt>
                <c:pt idx="4">
                  <c:v>Hydratace těla, doplnění tekutin</c:v>
                </c:pt>
                <c:pt idx="5">
                  <c:v>Doplnění iontů</c:v>
                </c:pt>
                <c:pt idx="6">
                  <c:v>Kvůli fyzické zátěži, většímu výdeji</c:v>
                </c:pt>
                <c:pt idx="7">
                  <c:v>Doplnění solí</c:v>
                </c:pt>
                <c:pt idx="8">
                  <c:v>Jiná odpověď</c:v>
                </c:pt>
                <c:pt idx="9">
                  <c:v>Nevím</c:v>
                </c:pt>
              </c:strCache>
            </c:strRef>
          </c:cat>
          <c:val>
            <c:numRef>
              <c:f>List1!$B$2:$B$11</c:f>
              <c:numCache>
                <c:formatCode>###0.0%</c:formatCode>
                <c:ptCount val="10"/>
                <c:pt idx="0">
                  <c:v>0.41946225347709132</c:v>
                </c:pt>
                <c:pt idx="1">
                  <c:v>0.22256529078667081</c:v>
                </c:pt>
                <c:pt idx="2">
                  <c:v>0.16341026676955481</c:v>
                </c:pt>
                <c:pt idx="3">
                  <c:v>0.13619855824087027</c:v>
                </c:pt>
                <c:pt idx="4">
                  <c:v>8.3452807841957299E-2</c:v>
                </c:pt>
                <c:pt idx="5">
                  <c:v>4.2375099432982018E-2</c:v>
                </c:pt>
                <c:pt idx="6">
                  <c:v>3.9493904173650778E-2</c:v>
                </c:pt>
                <c:pt idx="7">
                  <c:v>3.3819060079507628E-2</c:v>
                </c:pt>
                <c:pt idx="8">
                  <c:v>0.13301909802941603</c:v>
                </c:pt>
                <c:pt idx="9">
                  <c:v>0.10669690032661393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FB5C-44EC-A343-576AED6CDCAE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5"/>
        <c:axId val="185844224"/>
        <c:axId val="120882304"/>
      </c:barChart>
      <c:catAx>
        <c:axId val="185844224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txPr>
          <a:bodyPr/>
          <a:lstStyle/>
          <a:p>
            <a:pPr>
              <a:defRPr sz="900" b="0">
                <a:solidFill>
                  <a:schemeClr val="tx1">
                    <a:lumMod val="50000"/>
                  </a:schemeClr>
                </a:solidFill>
                <a:latin typeface="Verdana" pitchFamily="34" charset="0"/>
              </a:defRPr>
            </a:pPr>
            <a:endParaRPr lang="cs-CZ"/>
          </a:p>
        </c:txPr>
        <c:crossAx val="120882304"/>
        <c:crosses val="autoZero"/>
        <c:auto val="1"/>
        <c:lblAlgn val="ctr"/>
        <c:lblOffset val="100"/>
        <c:noMultiLvlLbl val="0"/>
      </c:catAx>
      <c:valAx>
        <c:axId val="120882304"/>
        <c:scaling>
          <c:orientation val="minMax"/>
          <c:max val="1"/>
          <c:min val="0"/>
        </c:scaling>
        <c:delete val="1"/>
        <c:axPos val="b"/>
        <c:numFmt formatCode="0%" sourceLinked="0"/>
        <c:majorTickMark val="out"/>
        <c:minorTickMark val="none"/>
        <c:tickLblPos val="none"/>
        <c:crossAx val="185844224"/>
        <c:crosses val="max"/>
        <c:crossBetween val="between"/>
      </c:valAx>
      <c:spPr>
        <a:noFill/>
      </c:spPr>
    </c:plotArea>
    <c:plotVisOnly val="1"/>
    <c:dispBlanksAs val="gap"/>
    <c:showDLblsOverMax val="0"/>
  </c:chart>
  <c:spPr>
    <a:noFill/>
    <a:ln w="38100">
      <a:noFill/>
    </a:ln>
    <a:effectLst/>
  </c:spPr>
  <c:txPr>
    <a:bodyPr/>
    <a:lstStyle/>
    <a:p>
      <a:pPr>
        <a:defRPr sz="1800"/>
      </a:pPr>
      <a:endParaRPr lang="cs-CZ"/>
    </a:p>
  </c:txPr>
  <c:externalData r:id="rId2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cs-CZ" sz="1000" b="1" i="0" u="none" strike="noStrike" kern="1200" baseline="0" dirty="0" smtClean="0">
                <a:solidFill>
                  <a:srgbClr val="5F5F5F"/>
                </a:solidFill>
                <a:latin typeface="+mn-lt"/>
                <a:ea typeface="+mn-ea"/>
                <a:cs typeface="+mn-cs"/>
              </a:defRPr>
            </a:pPr>
            <a:r>
              <a:rPr lang="cs-CZ" sz="1100" b="1" i="0" u="none" strike="noStrike" kern="1200" baseline="0" dirty="0">
                <a:solidFill>
                  <a:srgbClr val="5F5F5F"/>
                </a:solidFill>
                <a:latin typeface="+mn-lt"/>
                <a:ea typeface="+mn-ea"/>
                <a:cs typeface="+mn-cs"/>
              </a:rPr>
              <a:t>Zda tělo potřebuje doplňovat při sportování i následující látky</a:t>
            </a:r>
          </a:p>
        </c:rich>
      </c:tx>
      <c:layout>
        <c:manualLayout>
          <c:xMode val="edge"/>
          <c:yMode val="edge"/>
          <c:x val="0.32866481980115997"/>
          <c:y val="1.8658218738947009E-3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29635977515492468"/>
          <c:y val="0.11575964501786437"/>
          <c:w val="0.70364022369511181"/>
          <c:h val="0.75630409278042621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List1!$C$1</c:f>
              <c:strCache>
                <c:ptCount val="1"/>
                <c:pt idx="0">
                  <c:v>Ano</c:v>
                </c:pt>
              </c:strCache>
            </c:strRef>
          </c:tx>
          <c:spPr>
            <a:solidFill>
              <a:srgbClr val="527F22"/>
            </a:solidFill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 algn="ctr">
                  <a:defRPr lang="cs-CZ" sz="700" b="1" i="0" u="none" strike="noStrike" kern="1200" baseline="0">
                    <a:solidFill>
                      <a:schemeClr val="bg1"/>
                    </a:solidFill>
                    <a:latin typeface="Verdana" pitchFamily="34" charset="0"/>
                    <a:ea typeface="Verdana" pitchFamily="34" charset="0"/>
                    <a:cs typeface="Verdana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List1!$B$2:$B$6</c:f>
              <c:strCache>
                <c:ptCount val="5"/>
                <c:pt idx="0">
                  <c:v>Minerální látky</c:v>
                </c:pt>
                <c:pt idx="1">
                  <c:v>Cukr</c:v>
                </c:pt>
                <c:pt idx="2">
                  <c:v>Sůl</c:v>
                </c:pt>
                <c:pt idx="3">
                  <c:v>Kofein</c:v>
                </c:pt>
                <c:pt idx="4">
                  <c:v>Alkohol</c:v>
                </c:pt>
              </c:strCache>
            </c:strRef>
          </c:cat>
          <c:val>
            <c:numRef>
              <c:f>List1!$C$2:$C$6</c:f>
              <c:numCache>
                <c:formatCode>###0.0%</c:formatCode>
                <c:ptCount val="5"/>
                <c:pt idx="0">
                  <c:v>0.90585379276070976</c:v>
                </c:pt>
                <c:pt idx="1">
                  <c:v>0.61131702953060674</c:v>
                </c:pt>
                <c:pt idx="2">
                  <c:v>0.57745037411810363</c:v>
                </c:pt>
                <c:pt idx="3">
                  <c:v>0.1211419322859838</c:v>
                </c:pt>
                <c:pt idx="4">
                  <c:v>7.876976872963317E-3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B26-4270-814E-07D2A8A4BBDD}"/>
            </c:ext>
          </c:extLst>
        </c:ser>
        <c:ser>
          <c:idx val="1"/>
          <c:order val="1"/>
          <c:tx>
            <c:strRef>
              <c:f>List1!$D$1</c:f>
              <c:strCache>
                <c:ptCount val="1"/>
                <c:pt idx="0">
                  <c:v>Ne</c:v>
                </c:pt>
              </c:strCache>
            </c:strRef>
          </c:tx>
          <c:spPr>
            <a:solidFill>
              <a:srgbClr val="C00000"/>
            </a:solidFill>
          </c:spPr>
          <c:invertIfNegative val="0"/>
          <c:dLbls>
            <c:dLbl>
              <c:idx val="4"/>
              <c:layout>
                <c:manualLayout>
                  <c:x val="-7.803950986763516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BB26-4270-814E-07D2A8A4BBDD}"/>
                </c:ext>
              </c:extLst>
            </c:dLbl>
            <c:dLbl>
              <c:idx val="6"/>
              <c:layout>
                <c:manualLayout>
                  <c:x val="-6.243160789410813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BB26-4270-814E-07D2A8A4BBDD}"/>
                </c:ext>
              </c:extLst>
            </c:dLbl>
            <c:dLbl>
              <c:idx val="9"/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BB26-4270-814E-07D2A8A4BBDD}"/>
                </c:ext>
              </c:extLst>
            </c:dLbl>
            <c:numFmt formatCode="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 algn="ctr">
                  <a:defRPr lang="cs-CZ" sz="700" b="1" i="0" u="none" strike="noStrike" kern="1200" baseline="0">
                    <a:solidFill>
                      <a:schemeClr val="bg1"/>
                    </a:solidFill>
                    <a:latin typeface="Verdana" pitchFamily="34" charset="0"/>
                    <a:ea typeface="Verdana" pitchFamily="34" charset="0"/>
                    <a:cs typeface="Verdana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List1!$B$2:$B$6</c:f>
              <c:strCache>
                <c:ptCount val="5"/>
                <c:pt idx="0">
                  <c:v>Minerální látky</c:v>
                </c:pt>
                <c:pt idx="1">
                  <c:v>Cukr</c:v>
                </c:pt>
                <c:pt idx="2">
                  <c:v>Sůl</c:v>
                </c:pt>
                <c:pt idx="3">
                  <c:v>Kofein</c:v>
                </c:pt>
                <c:pt idx="4">
                  <c:v>Alkohol</c:v>
                </c:pt>
              </c:strCache>
            </c:strRef>
          </c:cat>
          <c:val>
            <c:numRef>
              <c:f>List1!$D$2:$D$6</c:f>
              <c:numCache>
                <c:formatCode>###0.0%</c:formatCode>
                <c:ptCount val="5"/>
                <c:pt idx="0">
                  <c:v>3.1535497377352714E-2</c:v>
                </c:pt>
                <c:pt idx="1">
                  <c:v>0.25229653187374679</c:v>
                </c:pt>
                <c:pt idx="2">
                  <c:v>0.23663473194138868</c:v>
                </c:pt>
                <c:pt idx="3">
                  <c:v>0.70511040144616066</c:v>
                </c:pt>
                <c:pt idx="4">
                  <c:v>0.96343046230402307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BB26-4270-814E-07D2A8A4BBDD}"/>
            </c:ext>
          </c:extLst>
        </c:ser>
        <c:ser>
          <c:idx val="2"/>
          <c:order val="2"/>
          <c:tx>
            <c:strRef>
              <c:f>List1!$E$1</c:f>
              <c:strCache>
                <c:ptCount val="1"/>
                <c:pt idx="0">
                  <c:v>Nevím</c:v>
                </c:pt>
              </c:strCache>
            </c:strRef>
          </c:tx>
          <c:spPr>
            <a:solidFill>
              <a:schemeClr val="bg1">
                <a:lumMod val="75000"/>
              </a:schemeClr>
            </a:solidFill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anchorCtr="0"/>
              <a:lstStyle/>
              <a:p>
                <a:pPr algn="ctr">
                  <a:defRPr lang="en-US" sz="700" b="1" i="0" u="none" strike="noStrike" kern="1200" baseline="0">
                    <a:solidFill>
                      <a:schemeClr val="tx1"/>
                    </a:solidFill>
                    <a:latin typeface="Verdana" pitchFamily="34" charset="0"/>
                    <a:ea typeface="Verdana" pitchFamily="34" charset="0"/>
                    <a:cs typeface="Verdana" pitchFamily="34" charset="0"/>
                  </a:defRPr>
                </a:pPr>
                <a:endParaRPr lang="cs-CZ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List1!$B$2:$B$6</c:f>
              <c:strCache>
                <c:ptCount val="5"/>
                <c:pt idx="0">
                  <c:v>Minerální látky</c:v>
                </c:pt>
                <c:pt idx="1">
                  <c:v>Cukr</c:v>
                </c:pt>
                <c:pt idx="2">
                  <c:v>Sůl</c:v>
                </c:pt>
                <c:pt idx="3">
                  <c:v>Kofein</c:v>
                </c:pt>
                <c:pt idx="4">
                  <c:v>Alkohol</c:v>
                </c:pt>
              </c:strCache>
            </c:strRef>
          </c:cat>
          <c:val>
            <c:numRef>
              <c:f>List1!$E$2:$E$6</c:f>
              <c:numCache>
                <c:formatCode>###0.0%</c:formatCode>
                <c:ptCount val="5"/>
                <c:pt idx="0">
                  <c:v>6.2610709861937022E-2</c:v>
                </c:pt>
                <c:pt idx="1">
                  <c:v>0.13638643859564636</c:v>
                </c:pt>
                <c:pt idx="2">
                  <c:v>0.1859148939405075</c:v>
                </c:pt>
                <c:pt idx="3">
                  <c:v>0.17374766626785562</c:v>
                </c:pt>
                <c:pt idx="4">
                  <c:v>2.8692560823013743E-2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BB26-4270-814E-07D2A8A4BBDD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5"/>
        <c:overlap val="100"/>
        <c:axId val="195601920"/>
        <c:axId val="120881152"/>
      </c:barChart>
      <c:catAx>
        <c:axId val="195601920"/>
        <c:scaling>
          <c:orientation val="maxMin"/>
        </c:scaling>
        <c:delete val="0"/>
        <c:axPos val="l"/>
        <c:numFmt formatCode="General" sourceLinked="0"/>
        <c:majorTickMark val="none"/>
        <c:minorTickMark val="none"/>
        <c:tickLblPos val="nextTo"/>
        <c:txPr>
          <a:bodyPr/>
          <a:lstStyle/>
          <a:p>
            <a:pPr>
              <a:defRPr sz="900" b="0">
                <a:solidFill>
                  <a:schemeClr val="tx1"/>
                </a:solidFill>
                <a:latin typeface="Verdana" pitchFamily="34" charset="0"/>
              </a:defRPr>
            </a:pPr>
            <a:endParaRPr lang="cs-CZ"/>
          </a:p>
        </c:txPr>
        <c:crossAx val="120881152"/>
        <c:crosses val="autoZero"/>
        <c:auto val="1"/>
        <c:lblAlgn val="ctr"/>
        <c:lblOffset val="100"/>
        <c:tickMarkSkip val="1"/>
        <c:noMultiLvlLbl val="0"/>
      </c:catAx>
      <c:valAx>
        <c:axId val="120881152"/>
        <c:scaling>
          <c:orientation val="minMax"/>
          <c:max val="1"/>
          <c:min val="0"/>
        </c:scaling>
        <c:delete val="1"/>
        <c:axPos val="b"/>
        <c:numFmt formatCode="0%" sourceLinked="0"/>
        <c:majorTickMark val="out"/>
        <c:minorTickMark val="none"/>
        <c:tickLblPos val="none"/>
        <c:crossAx val="195601920"/>
        <c:crosses val="max"/>
        <c:crossBetween val="between"/>
        <c:majorUnit val="0.1"/>
      </c:valAx>
      <c:spPr>
        <a:solidFill>
          <a:schemeClr val="bg1"/>
        </a:solidFill>
      </c:spPr>
    </c:plotArea>
    <c:legend>
      <c:legendPos val="b"/>
      <c:layout>
        <c:manualLayout>
          <c:xMode val="edge"/>
          <c:yMode val="edge"/>
          <c:x val="0.29329161802364995"/>
          <c:y val="0.9020329448992277"/>
          <c:w val="0.70670838197635011"/>
          <c:h val="6.0344090162113263E-2"/>
        </c:manualLayout>
      </c:layout>
      <c:overlay val="0"/>
      <c:spPr>
        <a:solidFill>
          <a:schemeClr val="bg1"/>
        </a:solidFill>
        <a:ln>
          <a:noFill/>
        </a:ln>
      </c:spPr>
      <c:txPr>
        <a:bodyPr/>
        <a:lstStyle/>
        <a:p>
          <a:pPr>
            <a:defRPr sz="900" b="0">
              <a:solidFill>
                <a:schemeClr val="tx1"/>
              </a:solidFill>
              <a:latin typeface="Verdana" pitchFamily="34" charset="0"/>
              <a:ea typeface="Verdana" pitchFamily="34" charset="0"/>
              <a:cs typeface="Verdana" pitchFamily="34" charset="0"/>
            </a:defRPr>
          </a:pPr>
          <a:endParaRPr lang="cs-CZ"/>
        </a:p>
      </c:txPr>
    </c:legend>
    <c:plotVisOnly val="1"/>
    <c:dispBlanksAs val="gap"/>
    <c:showDLblsOverMax val="0"/>
  </c:chart>
  <c:spPr>
    <a:noFill/>
    <a:ln w="38100">
      <a:noFill/>
    </a:ln>
    <a:effectLst/>
  </c:spPr>
  <c:txPr>
    <a:bodyPr/>
    <a:lstStyle/>
    <a:p>
      <a:pPr>
        <a:defRPr sz="1800"/>
      </a:pPr>
      <a:endParaRPr lang="cs-CZ"/>
    </a:p>
  </c:txPr>
  <c:externalData r:id="rId1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 algn="ctr" rtl="0">
              <a:defRPr lang="cs-CZ" sz="1100" b="1" i="0" u="none" strike="noStrike" kern="1200" baseline="0" dirty="0" smtClean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pPr>
            <a:r>
              <a:rPr lang="cs-CZ" sz="1100" b="1" i="0" u="none" strike="noStrike" kern="1200" baseline="0" dirty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Co se jim vybaví, když se řekne </a:t>
            </a:r>
            <a:r>
              <a:rPr lang="cs-CZ" sz="1100" b="1" i="0" u="none" strike="noStrike" kern="1200" baseline="0" dirty="0">
                <a:solidFill>
                  <a:srgbClr val="00B0F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sport a jídlo</a:t>
            </a:r>
          </a:p>
        </c:rich>
      </c:tx>
      <c:layout>
        <c:manualLayout>
          <c:xMode val="edge"/>
          <c:yMode val="edge"/>
          <c:x val="0.28051755559037739"/>
          <c:y val="2.414605432239704E-2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46389684306330403"/>
          <c:y val="0.11192649927631991"/>
          <c:w val="0.53610315693669597"/>
          <c:h val="0.8517261271006269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Populace</c:v>
                </c:pt>
              </c:strCache>
            </c:strRef>
          </c:tx>
          <c:spPr>
            <a:solidFill>
              <a:srgbClr val="00B0F0"/>
            </a:solidFill>
          </c:spPr>
          <c:invertIfNegative val="0"/>
          <c:dPt>
            <c:idx val="5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A582-4C5C-B096-D9DCE5D96B19}"/>
              </c:ext>
            </c:extLst>
          </c:dPt>
          <c:dPt>
            <c:idx val="6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A582-4C5C-B096-D9DCE5D96B19}"/>
              </c:ext>
            </c:extLst>
          </c:dPt>
          <c:dPt>
            <c:idx val="7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2-A582-4C5C-B096-D9DCE5D96B19}"/>
              </c:ext>
            </c:extLst>
          </c:dPt>
          <c:dPt>
            <c:idx val="1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3-A582-4C5C-B096-D9DCE5D96B19}"/>
              </c:ext>
            </c:extLst>
          </c:dPt>
          <c:dPt>
            <c:idx val="15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4-A582-4C5C-B096-D9DCE5D96B19}"/>
              </c:ext>
            </c:extLst>
          </c:dPt>
          <c:dPt>
            <c:idx val="19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5-A582-4C5C-B096-D9DCE5D96B19}"/>
              </c:ext>
            </c:extLst>
          </c:dPt>
          <c:dLbls>
            <c:dLbl>
              <c:idx val="13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A582-4C5C-B096-D9DCE5D96B19}"/>
                </c:ext>
              </c:extLst>
            </c:dLbl>
            <c:dLbl>
              <c:idx val="14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A582-4C5C-B096-D9DCE5D96B19}"/>
                </c:ext>
              </c:extLst>
            </c:dLbl>
            <c:dLbl>
              <c:idx val="15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A582-4C5C-B096-D9DCE5D96B19}"/>
                </c:ext>
              </c:extLst>
            </c:dLbl>
            <c:dLbl>
              <c:idx val="27"/>
              <c:numFmt formatCode="0.0%" sourceLinked="0"/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 algn="ctr">
                    <a:defRPr lang="cs-CZ" sz="800" b="1" i="0" u="none" strike="noStrike" kern="1200" baseline="0">
                      <a:solidFill>
                        <a:schemeClr val="accent4"/>
                      </a:solidFill>
                      <a:latin typeface="Verdana" pitchFamily="34" charset="0"/>
                      <a:ea typeface="Verdana" pitchFamily="34" charset="0"/>
                      <a:cs typeface="Verdana" pitchFamily="34" charset="0"/>
                    </a:defRPr>
                  </a:pPr>
                  <a:endParaRPr lang="cs-CZ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6-E5A0-444C-B73C-4DA460E74897}"/>
                </c:ext>
              </c:extLst>
            </c:dLbl>
            <c:dLbl>
              <c:idx val="29"/>
              <c:numFmt formatCode="0.0%" sourceLinked="0"/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 algn="ctr">
                    <a:defRPr lang="cs-CZ" sz="800" b="1" i="0" u="none" strike="noStrike" kern="1200" baseline="0">
                      <a:solidFill>
                        <a:schemeClr val="accent4"/>
                      </a:solidFill>
                      <a:latin typeface="Verdana" pitchFamily="34" charset="0"/>
                      <a:ea typeface="Verdana" pitchFamily="34" charset="0"/>
                      <a:cs typeface="Verdana" pitchFamily="34" charset="0"/>
                    </a:defRPr>
                  </a:pPr>
                  <a:endParaRPr lang="cs-CZ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7-E5A0-444C-B73C-4DA460E74897}"/>
                </c:ext>
              </c:extLst>
            </c:dLbl>
            <c:numFmt formatCode="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 algn="ctr">
                  <a:defRPr lang="cs-CZ" sz="800" b="1" i="0" u="none" strike="noStrike" kern="1200" baseline="0">
                    <a:solidFill>
                      <a:schemeClr val="accent4"/>
                    </a:solidFill>
                    <a:latin typeface="Verdana" pitchFamily="34" charset="0"/>
                    <a:ea typeface="Verdana" pitchFamily="34" charset="0"/>
                    <a:cs typeface="Verdana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List1!$A$2:$A$17</c:f>
              <c:strCache>
                <c:ptCount val="16"/>
                <c:pt idx="0">
                  <c:v>Vyvážená, zdravá, pravidelná strava</c:v>
                </c:pt>
                <c:pt idx="1">
                  <c:v>Tyčinky, sušenky (proteinové, energetické,..)</c:v>
                </c:pt>
                <c:pt idx="2">
                  <c:v>Bílkoviny, proteiny</c:v>
                </c:pt>
                <c:pt idx="3">
                  <c:v>Doplnění energie, kalorií</c:v>
                </c:pt>
                <c:pt idx="4">
                  <c:v>Jíst méně, nejíst před</c:v>
                </c:pt>
                <c:pt idx="5">
                  <c:v>Konkrétní jídlo (hotdog, chleba, polévka, ..)</c:v>
                </c:pt>
                <c:pt idx="6">
                  <c:v>Zelenina, salát</c:v>
                </c:pt>
                <c:pt idx="7">
                  <c:v>Lehké jídlo, ne těžké tučné</c:v>
                </c:pt>
                <c:pt idx="8">
                  <c:v>Jídlo po sportu</c:v>
                </c:pt>
                <c:pt idx="9">
                  <c:v>Doplňky stravy, vitamíny</c:v>
                </c:pt>
                <c:pt idx="10">
                  <c:v>Ovoce</c:v>
                </c:pt>
                <c:pt idx="11">
                  <c:v>Banán, jalbko</c:v>
                </c:pt>
                <c:pt idx="12">
                  <c:v>Pohyb, běh, sport</c:v>
                </c:pt>
                <c:pt idx="13">
                  <c:v>Jiná odpověď</c:v>
                </c:pt>
                <c:pt idx="14">
                  <c:v>Nic</c:v>
                </c:pt>
                <c:pt idx="15">
                  <c:v>Nevím</c:v>
                </c:pt>
              </c:strCache>
            </c:strRef>
          </c:cat>
          <c:val>
            <c:numRef>
              <c:f>List1!$B$2:$B$17</c:f>
              <c:numCache>
                <c:formatCode>###0.0%</c:formatCode>
                <c:ptCount val="16"/>
                <c:pt idx="0">
                  <c:v>0.21568995628687826</c:v>
                </c:pt>
                <c:pt idx="1">
                  <c:v>8.470418663978227E-2</c:v>
                </c:pt>
                <c:pt idx="2">
                  <c:v>8.3116895691208781E-2</c:v>
                </c:pt>
                <c:pt idx="3">
                  <c:v>7.6167431850127643E-2</c:v>
                </c:pt>
                <c:pt idx="4">
                  <c:v>7.0133416694987058E-2</c:v>
                </c:pt>
                <c:pt idx="5">
                  <c:v>6.4154625501634935E-2</c:v>
                </c:pt>
                <c:pt idx="6">
                  <c:v>5.985482981156473E-2</c:v>
                </c:pt>
                <c:pt idx="7">
                  <c:v>4.4686877763240221E-2</c:v>
                </c:pt>
                <c:pt idx="8">
                  <c:v>4.0446766497063254E-2</c:v>
                </c:pt>
                <c:pt idx="9">
                  <c:v>3.9469961325529865E-2</c:v>
                </c:pt>
                <c:pt idx="10">
                  <c:v>3.6411741798447042E-2</c:v>
                </c:pt>
                <c:pt idx="11">
                  <c:v>3.1652560209552899E-2</c:v>
                </c:pt>
                <c:pt idx="12">
                  <c:v>2.7931344831668866E-2</c:v>
                </c:pt>
                <c:pt idx="13">
                  <c:v>0.20772715360317792</c:v>
                </c:pt>
                <c:pt idx="14">
                  <c:v>4.8837896589875383E-2</c:v>
                </c:pt>
                <c:pt idx="15">
                  <c:v>4.0564569836019998E-2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A582-4C5C-B096-D9DCE5D96B19}"/>
            </c:ext>
          </c:extLst>
        </c:ser>
        <c:ser>
          <c:idx val="1"/>
          <c:order val="1"/>
          <c:tx>
            <c:strRef>
              <c:f>List1!$C$1</c:f>
              <c:strCache>
                <c:ptCount val="1"/>
                <c:pt idx="0">
                  <c:v>Sportovci</c:v>
                </c:pt>
              </c:strCache>
            </c:strRef>
          </c:tx>
          <c:spPr>
            <a:solidFill>
              <a:srgbClr val="6DAA2D">
                <a:lumMod val="75000"/>
              </a:srgbClr>
            </a:solidFill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800" b="1" i="0" u="none" strike="noStrike" kern="1200" baseline="0">
                    <a:solidFill>
                      <a:schemeClr val="accent4"/>
                    </a:solidFill>
                    <a:latin typeface="Verdana" pitchFamily="34" charset="0"/>
                    <a:ea typeface="Verdana" pitchFamily="34" charset="0"/>
                    <a:cs typeface="Verdana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List1!$A$2:$A$17</c:f>
              <c:strCache>
                <c:ptCount val="16"/>
                <c:pt idx="0">
                  <c:v>Vyvážená, zdravá, pravidelná strava</c:v>
                </c:pt>
                <c:pt idx="1">
                  <c:v>Tyčinky, sušenky (proteinové, energetické,..)</c:v>
                </c:pt>
                <c:pt idx="2">
                  <c:v>Bílkoviny, proteiny</c:v>
                </c:pt>
                <c:pt idx="3">
                  <c:v>Doplnění energie, kalorií</c:v>
                </c:pt>
                <c:pt idx="4">
                  <c:v>Jíst méně, nejíst před</c:v>
                </c:pt>
                <c:pt idx="5">
                  <c:v>Konkrétní jídlo (hotdog, chleba, polévka, ..)</c:v>
                </c:pt>
                <c:pt idx="6">
                  <c:v>Zelenina, salát</c:v>
                </c:pt>
                <c:pt idx="7">
                  <c:v>Lehké jídlo, ne těžké tučné</c:v>
                </c:pt>
                <c:pt idx="8">
                  <c:v>Jídlo po sportu</c:v>
                </c:pt>
                <c:pt idx="9">
                  <c:v>Doplňky stravy, vitamíny</c:v>
                </c:pt>
                <c:pt idx="10">
                  <c:v>Ovoce</c:v>
                </c:pt>
                <c:pt idx="11">
                  <c:v>Banán, jalbko</c:v>
                </c:pt>
                <c:pt idx="12">
                  <c:v>Pohyb, běh, sport</c:v>
                </c:pt>
                <c:pt idx="13">
                  <c:v>Jiná odpověď</c:v>
                </c:pt>
                <c:pt idx="14">
                  <c:v>Nic</c:v>
                </c:pt>
                <c:pt idx="15">
                  <c:v>Nevím</c:v>
                </c:pt>
              </c:strCache>
            </c:strRef>
          </c:cat>
          <c:val>
            <c:numRef>
              <c:f>List1!$C$2:$C$17</c:f>
              <c:numCache>
                <c:formatCode>###0.0%</c:formatCode>
                <c:ptCount val="16"/>
                <c:pt idx="0">
                  <c:v>0.24035983006663725</c:v>
                </c:pt>
                <c:pt idx="1">
                  <c:v>8.8358972909762662E-2</c:v>
                </c:pt>
                <c:pt idx="2">
                  <c:v>0.10354287683932009</c:v>
                </c:pt>
                <c:pt idx="3">
                  <c:v>9.8789291098646426E-2</c:v>
                </c:pt>
                <c:pt idx="4">
                  <c:v>8.4346890648226897E-2</c:v>
                </c:pt>
                <c:pt idx="5">
                  <c:v>5.5099459989173136E-2</c:v>
                </c:pt>
                <c:pt idx="6">
                  <c:v>4.4296857539401484E-2</c:v>
                </c:pt>
                <c:pt idx="7">
                  <c:v>4.7539705685274034E-2</c:v>
                </c:pt>
                <c:pt idx="8">
                  <c:v>5.274916424463006E-2</c:v>
                </c:pt>
                <c:pt idx="9">
                  <c:v>4.3959862132195049E-2</c:v>
                </c:pt>
                <c:pt idx="10">
                  <c:v>4.1006438482257872E-2</c:v>
                </c:pt>
                <c:pt idx="11">
                  <c:v>4.576025728174863E-2</c:v>
                </c:pt>
                <c:pt idx="12">
                  <c:v>3.4740638847027709E-2</c:v>
                </c:pt>
                <c:pt idx="13">
                  <c:v>0.16734996350693898</c:v>
                </c:pt>
                <c:pt idx="14">
                  <c:v>4.5203579935343657E-2</c:v>
                </c:pt>
                <c:pt idx="15">
                  <c:v>1.0089167936982012E-2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B-A582-4C5C-B096-D9DCE5D96B19}"/>
            </c:ext>
          </c:extLst>
        </c:ser>
        <c:ser>
          <c:idx val="2"/>
          <c:order val="2"/>
          <c:tx>
            <c:strRef>
              <c:f>List1!$D$1</c:f>
              <c:strCache>
                <c:ptCount val="1"/>
                <c:pt idx="0">
                  <c:v>Nesportovci</c:v>
                </c:pt>
              </c:strCache>
            </c:strRef>
          </c:tx>
          <c:spPr>
            <a:solidFill>
              <a:srgbClr val="C00000"/>
            </a:solidFill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800" b="1" i="0" u="none" strike="noStrike" kern="1200" baseline="0">
                    <a:solidFill>
                      <a:schemeClr val="accent4"/>
                    </a:solidFill>
                    <a:latin typeface="Verdana" pitchFamily="34" charset="0"/>
                    <a:ea typeface="Verdana" pitchFamily="34" charset="0"/>
                    <a:cs typeface="Verdana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List1!$A$2:$A$17</c:f>
              <c:strCache>
                <c:ptCount val="16"/>
                <c:pt idx="0">
                  <c:v>Vyvážená, zdravá, pravidelná strava</c:v>
                </c:pt>
                <c:pt idx="1">
                  <c:v>Tyčinky, sušenky (proteinové, energetické,..)</c:v>
                </c:pt>
                <c:pt idx="2">
                  <c:v>Bílkoviny, proteiny</c:v>
                </c:pt>
                <c:pt idx="3">
                  <c:v>Doplnění energie, kalorií</c:v>
                </c:pt>
                <c:pt idx="4">
                  <c:v>Jíst méně, nejíst před</c:v>
                </c:pt>
                <c:pt idx="5">
                  <c:v>Konkrétní jídlo (hotdog, chleba, polévka, ..)</c:v>
                </c:pt>
                <c:pt idx="6">
                  <c:v>Zelenina, salát</c:v>
                </c:pt>
                <c:pt idx="7">
                  <c:v>Lehké jídlo, ne těžké tučné</c:v>
                </c:pt>
                <c:pt idx="8">
                  <c:v>Jídlo po sportu</c:v>
                </c:pt>
                <c:pt idx="9">
                  <c:v>Doplňky stravy, vitamíny</c:v>
                </c:pt>
                <c:pt idx="10">
                  <c:v>Ovoce</c:v>
                </c:pt>
                <c:pt idx="11">
                  <c:v>Banán, jalbko</c:v>
                </c:pt>
                <c:pt idx="12">
                  <c:v>Pohyb, běh, sport</c:v>
                </c:pt>
                <c:pt idx="13">
                  <c:v>Jiná odpověď</c:v>
                </c:pt>
                <c:pt idx="14">
                  <c:v>Nic</c:v>
                </c:pt>
                <c:pt idx="15">
                  <c:v>Nevím</c:v>
                </c:pt>
              </c:strCache>
            </c:strRef>
          </c:cat>
          <c:val>
            <c:numRef>
              <c:f>List1!$D$2:$D$17</c:f>
              <c:numCache>
                <c:formatCode>###0.0%</c:formatCode>
                <c:ptCount val="16"/>
                <c:pt idx="0">
                  <c:v>0.17987274436997494</c:v>
                </c:pt>
                <c:pt idx="1">
                  <c:v>7.9397947316811698E-2</c:v>
                </c:pt>
                <c:pt idx="2">
                  <c:v>5.346122327375058E-2</c:v>
                </c:pt>
                <c:pt idx="3">
                  <c:v>4.3323651055296522E-2</c:v>
                </c:pt>
                <c:pt idx="4">
                  <c:v>4.94974372326085E-2</c:v>
                </c:pt>
                <c:pt idx="5">
                  <c:v>7.730146139540349E-2</c:v>
                </c:pt>
                <c:pt idx="6">
                  <c:v>8.2442833092172443E-2</c:v>
                </c:pt>
                <c:pt idx="7">
                  <c:v>4.0544969978945786E-2</c:v>
                </c:pt>
                <c:pt idx="8">
                  <c:v>2.2585402829602304E-2</c:v>
                </c:pt>
                <c:pt idx="9">
                  <c:v>3.2951252307644743E-2</c:v>
                </c:pt>
                <c:pt idx="10">
                  <c:v>2.9740883800260964E-2</c:v>
                </c:pt>
                <c:pt idx="11">
                  <c:v>1.117015400815208E-2</c:v>
                </c:pt>
                <c:pt idx="12">
                  <c:v>1.8045200746379098E-2</c:v>
                </c:pt>
                <c:pt idx="13">
                  <c:v>0.26634919549917829</c:v>
                </c:pt>
                <c:pt idx="14">
                  <c:v>5.4114416889516882E-2</c:v>
                </c:pt>
                <c:pt idx="15">
                  <c:v>8.4810597919318179E-2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A582-4C5C-B096-D9DCE5D96B19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5"/>
        <c:axId val="196820992"/>
        <c:axId val="134464640"/>
      </c:barChart>
      <c:catAx>
        <c:axId val="196820992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txPr>
          <a:bodyPr/>
          <a:lstStyle/>
          <a:p>
            <a:pPr>
              <a:defRPr sz="900" b="0">
                <a:solidFill>
                  <a:schemeClr val="tx1">
                    <a:lumMod val="50000"/>
                  </a:schemeClr>
                </a:solidFill>
                <a:latin typeface="Verdana" pitchFamily="34" charset="0"/>
              </a:defRPr>
            </a:pPr>
            <a:endParaRPr lang="cs-CZ"/>
          </a:p>
        </c:txPr>
        <c:crossAx val="134464640"/>
        <c:crosses val="autoZero"/>
        <c:auto val="1"/>
        <c:lblAlgn val="ctr"/>
        <c:lblOffset val="100"/>
        <c:noMultiLvlLbl val="0"/>
      </c:catAx>
      <c:valAx>
        <c:axId val="134464640"/>
        <c:scaling>
          <c:orientation val="minMax"/>
          <c:max val="1"/>
          <c:min val="0"/>
        </c:scaling>
        <c:delete val="1"/>
        <c:axPos val="b"/>
        <c:numFmt formatCode="0%" sourceLinked="0"/>
        <c:majorTickMark val="out"/>
        <c:minorTickMark val="none"/>
        <c:tickLblPos val="none"/>
        <c:crossAx val="196820992"/>
        <c:crosses val="max"/>
        <c:crossBetween val="between"/>
      </c:valAx>
      <c:spPr>
        <a:noFill/>
      </c:spPr>
    </c:plotArea>
    <c:legend>
      <c:legendPos val="r"/>
      <c:layout>
        <c:manualLayout>
          <c:xMode val="edge"/>
          <c:yMode val="edge"/>
          <c:x val="0.6759393319495216"/>
          <c:y val="0.37368833614288888"/>
          <c:w val="0.17400112801402987"/>
          <c:h val="0.15407439920693752"/>
        </c:manualLayout>
      </c:layout>
      <c:overlay val="0"/>
      <c:txPr>
        <a:bodyPr/>
        <a:lstStyle/>
        <a:p>
          <a:pPr>
            <a:defRPr sz="1200"/>
          </a:pPr>
          <a:endParaRPr lang="cs-CZ"/>
        </a:p>
      </c:txPr>
    </c:legend>
    <c:plotVisOnly val="1"/>
    <c:dispBlanksAs val="gap"/>
    <c:showDLblsOverMax val="0"/>
  </c:chart>
  <c:spPr>
    <a:noFill/>
    <a:ln w="38100">
      <a:noFill/>
    </a:ln>
    <a:effectLst/>
  </c:spPr>
  <c:txPr>
    <a:bodyPr/>
    <a:lstStyle/>
    <a:p>
      <a:pPr>
        <a:defRPr sz="1800"/>
      </a:pPr>
      <a:endParaRPr lang="cs-CZ"/>
    </a:p>
  </c:txPr>
  <c:externalData r:id="rId2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 algn="ctr" rtl="0">
              <a:defRPr sz="2160" b="1" i="0" u="none" strike="noStrike" kern="1200" baseline="0">
                <a:solidFill>
                  <a:srgbClr val="4E4E4E"/>
                </a:solidFill>
                <a:latin typeface="+mn-lt"/>
                <a:ea typeface="+mn-ea"/>
                <a:cs typeface="+mn-cs"/>
              </a:defRPr>
            </a:pPr>
            <a:r>
              <a:rPr lang="cs-CZ" sz="1100" b="1" i="0" u="none" strike="noStrike" kern="1200" baseline="0" dirty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Jak </a:t>
            </a:r>
            <a:r>
              <a:rPr lang="cs-CZ" sz="1100" b="1" i="0" u="none" strike="noStrike" kern="1200" baseline="0" dirty="0">
                <a:solidFill>
                  <a:srgbClr val="00B0F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jedí</a:t>
            </a:r>
            <a:r>
              <a:rPr lang="cs-CZ" sz="1100" b="1" i="0" u="none" strike="noStrike" kern="1200" baseline="0" dirty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sportující lidé</a:t>
            </a:r>
          </a:p>
          <a:p>
            <a:pPr algn="ctr" rtl="0">
              <a:defRPr sz="2160" b="1" i="0" u="none" strike="noStrike" kern="1200" baseline="0">
                <a:solidFill>
                  <a:srgbClr val="4E4E4E"/>
                </a:solidFill>
                <a:latin typeface="+mn-lt"/>
                <a:ea typeface="+mn-ea"/>
                <a:cs typeface="+mn-cs"/>
              </a:defRPr>
            </a:pPr>
            <a:r>
              <a:rPr lang="cs-CZ" sz="1050" b="0" i="1" u="none" strike="noStrike" kern="1200" baseline="0" dirty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Jen sportovci</a:t>
            </a:r>
            <a:endParaRPr lang="cs-CZ" sz="1050" b="0" i="1" u="none" strike="noStrike" kern="1200" baseline="0" dirty="0">
              <a:solidFill>
                <a:srgbClr val="00B0F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c:rich>
      </c:tx>
      <c:layout>
        <c:manualLayout>
          <c:xMode val="edge"/>
          <c:yMode val="edge"/>
          <c:x val="0.2393374088417668"/>
          <c:y val="0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43878991627756886"/>
          <c:y val="0.12475479797979799"/>
          <c:w val="0.5612100837224312"/>
          <c:h val="0.69137247474747487"/>
        </c:manualLayout>
      </c:layout>
      <c:barChart>
        <c:barDir val="bar"/>
        <c:grouping val="percentStack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Upravuji stravu</c:v>
                </c:pt>
              </c:strCache>
            </c:strRef>
          </c:tx>
          <c:spPr>
            <a:solidFill>
              <a:srgbClr val="FFC000"/>
            </a:solidFill>
          </c:spPr>
          <c:invertIfNegative val="0"/>
          <c:dPt>
            <c:idx val="5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CF19-40AF-AF70-B4B4A78C9B69}"/>
              </c:ext>
            </c:extLst>
          </c:dPt>
          <c:dPt>
            <c:idx val="6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2-ADD8-45AD-87D4-89DE38980346}"/>
              </c:ext>
            </c:extLst>
          </c:dPt>
          <c:dPt>
            <c:idx val="7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378E-4EB2-BE9F-3E3B0FCF42D2}"/>
              </c:ext>
            </c:extLst>
          </c:dPt>
          <c:dPt>
            <c:idx val="1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6-E12B-4752-84DF-845003AD15B2}"/>
              </c:ext>
            </c:extLst>
          </c:dPt>
          <c:dPt>
            <c:idx val="15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3-FB5C-44EC-A343-576AED6CDCAE}"/>
              </c:ext>
            </c:extLst>
          </c:dPt>
          <c:dPt>
            <c:idx val="19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7-32C0-4B0A-B041-F247B4722FFD}"/>
              </c:ext>
            </c:extLst>
          </c:dPt>
          <c:dLbls>
            <c:dLbl>
              <c:idx val="27"/>
              <c:numFmt formatCode="0.0%" sourceLinked="0"/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 algn="ctr">
                    <a:defRPr lang="cs-CZ" sz="900" b="1" i="0" u="none" strike="noStrike" kern="1200" baseline="0">
                      <a:solidFill>
                        <a:schemeClr val="bg1"/>
                      </a:solidFill>
                      <a:latin typeface="Verdana" pitchFamily="34" charset="0"/>
                      <a:ea typeface="Verdana" pitchFamily="34" charset="0"/>
                      <a:cs typeface="Verdana" pitchFamily="34" charset="0"/>
                    </a:defRPr>
                  </a:pPr>
                  <a:endParaRPr lang="cs-CZ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6-83A5-493E-9DA8-67D82176D3CC}"/>
                </c:ext>
              </c:extLst>
            </c:dLbl>
            <c:dLbl>
              <c:idx val="29"/>
              <c:numFmt formatCode="0.0%" sourceLinked="0"/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 algn="ctr">
                    <a:defRPr lang="cs-CZ" sz="900" b="1" i="0" u="none" strike="noStrike" kern="1200" baseline="0">
                      <a:solidFill>
                        <a:schemeClr val="bg1"/>
                      </a:solidFill>
                      <a:latin typeface="Verdana" pitchFamily="34" charset="0"/>
                      <a:ea typeface="Verdana" pitchFamily="34" charset="0"/>
                      <a:cs typeface="Verdana" pitchFamily="34" charset="0"/>
                    </a:defRPr>
                  </a:pPr>
                  <a:endParaRPr lang="cs-CZ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7-83A5-493E-9DA8-67D82176D3CC}"/>
                </c:ext>
              </c:extLst>
            </c:dLbl>
            <c:numFmt formatCode="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 algn="ctr">
                  <a:defRPr lang="cs-CZ" sz="900" b="1" i="0" u="none" strike="noStrike" kern="1200" baseline="0">
                    <a:solidFill>
                      <a:schemeClr val="bg1"/>
                    </a:solidFill>
                    <a:latin typeface="Verdana" pitchFamily="34" charset="0"/>
                    <a:ea typeface="Verdana" pitchFamily="34" charset="0"/>
                    <a:cs typeface="Verdana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List1!$A$2:$A$6</c:f>
              <c:strCache>
                <c:ptCount val="5"/>
                <c:pt idx="0">
                  <c:v>Před fyzickou aktivitou</c:v>
                </c:pt>
                <c:pt idx="1">
                  <c:v>Během fyzické aktivity</c:v>
                </c:pt>
                <c:pt idx="2">
                  <c:v>Hned po fyzické aktivitě</c:v>
                </c:pt>
                <c:pt idx="3">
                  <c:v>Při hodně intenzivních aktivitách</c:v>
                </c:pt>
                <c:pt idx="4">
                  <c:v>Při méně intenzivních aktivitách</c:v>
                </c:pt>
              </c:strCache>
            </c:strRef>
          </c:cat>
          <c:val>
            <c:numRef>
              <c:f>List1!$B$2:$B$6</c:f>
              <c:numCache>
                <c:formatCode>###0%</c:formatCode>
                <c:ptCount val="5"/>
                <c:pt idx="0">
                  <c:v>0.3592621177694803</c:v>
                </c:pt>
                <c:pt idx="1">
                  <c:v>0.18647036728534039</c:v>
                </c:pt>
                <c:pt idx="2">
                  <c:v>0.33148544243131434</c:v>
                </c:pt>
                <c:pt idx="3">
                  <c:v>0.40978556757103485</c:v>
                </c:pt>
                <c:pt idx="4">
                  <c:v>0.13193426619217097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FB5C-44EC-A343-576AED6CDCAE}"/>
            </c:ext>
          </c:extLst>
        </c:ser>
        <c:ser>
          <c:idx val="1"/>
          <c:order val="1"/>
          <c:tx>
            <c:strRef>
              <c:f>List1!$C$1</c:f>
              <c:strCache>
                <c:ptCount val="1"/>
                <c:pt idx="0">
                  <c:v>Neřeším to</c:v>
                </c:pt>
              </c:strCache>
            </c:strRef>
          </c:tx>
          <c:spPr>
            <a:solidFill>
              <a:srgbClr val="FFFFFF">
                <a:lumMod val="75000"/>
              </a:srgbClr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900" b="1" i="0" u="none" strike="noStrike" kern="1200" baseline="0">
                    <a:solidFill>
                      <a:sysClr val="windowText" lastClr="000000"/>
                    </a:solidFill>
                    <a:latin typeface="Verdana" pitchFamily="34" charset="0"/>
                    <a:ea typeface="Verdana" pitchFamily="34" charset="0"/>
                    <a:cs typeface="Verdana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List1!$A$2:$A$6</c:f>
              <c:strCache>
                <c:ptCount val="5"/>
                <c:pt idx="0">
                  <c:v>Před fyzickou aktivitou</c:v>
                </c:pt>
                <c:pt idx="1">
                  <c:v>Během fyzické aktivity</c:v>
                </c:pt>
                <c:pt idx="2">
                  <c:v>Hned po fyzické aktivitě</c:v>
                </c:pt>
                <c:pt idx="3">
                  <c:v>Při hodně intenzivních aktivitách</c:v>
                </c:pt>
                <c:pt idx="4">
                  <c:v>Při méně intenzivních aktivitách</c:v>
                </c:pt>
              </c:strCache>
            </c:strRef>
          </c:cat>
          <c:val>
            <c:numRef>
              <c:f>List1!$C$2:$C$6</c:f>
              <c:numCache>
                <c:formatCode>###0%</c:formatCode>
                <c:ptCount val="5"/>
                <c:pt idx="0">
                  <c:v>0.48431724537312365</c:v>
                </c:pt>
                <c:pt idx="1">
                  <c:v>0.3549951155990369</c:v>
                </c:pt>
                <c:pt idx="2">
                  <c:v>0.52306099681532414</c:v>
                </c:pt>
                <c:pt idx="3">
                  <c:v>0.41626809556924071</c:v>
                </c:pt>
                <c:pt idx="4">
                  <c:v>0.76897996884456343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3EA-4BE9-AF44-4A39C4618D0D}"/>
            </c:ext>
          </c:extLst>
        </c:ser>
        <c:ser>
          <c:idx val="2"/>
          <c:order val="2"/>
          <c:tx>
            <c:strRef>
              <c:f>List1!$D$1</c:f>
              <c:strCache>
                <c:ptCount val="1"/>
                <c:pt idx="0">
                  <c:v>Nejím</c:v>
                </c:pt>
              </c:strCache>
            </c:strRef>
          </c:tx>
          <c:spPr>
            <a:solidFill>
              <a:srgbClr val="C00000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900" b="1" i="0" u="none" strike="noStrike" kern="1200" baseline="0">
                    <a:solidFill>
                      <a:schemeClr val="bg1"/>
                    </a:solidFill>
                    <a:latin typeface="Verdana" pitchFamily="34" charset="0"/>
                    <a:ea typeface="Verdana" pitchFamily="34" charset="0"/>
                    <a:cs typeface="Verdana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List1!$A$2:$A$6</c:f>
              <c:strCache>
                <c:ptCount val="5"/>
                <c:pt idx="0">
                  <c:v>Před fyzickou aktivitou</c:v>
                </c:pt>
                <c:pt idx="1">
                  <c:v>Během fyzické aktivity</c:v>
                </c:pt>
                <c:pt idx="2">
                  <c:v>Hned po fyzické aktivitě</c:v>
                </c:pt>
                <c:pt idx="3">
                  <c:v>Při hodně intenzivních aktivitách</c:v>
                </c:pt>
                <c:pt idx="4">
                  <c:v>Při méně intenzivních aktivitách</c:v>
                </c:pt>
              </c:strCache>
            </c:strRef>
          </c:cat>
          <c:val>
            <c:numRef>
              <c:f>List1!$D$2:$D$6</c:f>
              <c:numCache>
                <c:formatCode>###0%</c:formatCode>
                <c:ptCount val="5"/>
                <c:pt idx="0">
                  <c:v>0.15642063685739568</c:v>
                </c:pt>
                <c:pt idx="1">
                  <c:v>0.45853451711562265</c:v>
                </c:pt>
                <c:pt idx="2">
                  <c:v>0.14545356075336097</c:v>
                </c:pt>
                <c:pt idx="3">
                  <c:v>0.17394633685972419</c:v>
                </c:pt>
                <c:pt idx="4">
                  <c:v>9.908576496326521E-2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BE8-4D57-B551-3538C2521F40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5"/>
        <c:overlap val="100"/>
        <c:axId val="197367296"/>
        <c:axId val="134467520"/>
      </c:barChart>
      <c:catAx>
        <c:axId val="197367296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txPr>
          <a:bodyPr/>
          <a:lstStyle/>
          <a:p>
            <a:pPr>
              <a:defRPr sz="900" b="0">
                <a:solidFill>
                  <a:schemeClr val="tx1">
                    <a:lumMod val="50000"/>
                  </a:schemeClr>
                </a:solidFill>
                <a:latin typeface="Verdana" pitchFamily="34" charset="0"/>
              </a:defRPr>
            </a:pPr>
            <a:endParaRPr lang="cs-CZ"/>
          </a:p>
        </c:txPr>
        <c:crossAx val="134467520"/>
        <c:crosses val="autoZero"/>
        <c:auto val="1"/>
        <c:lblAlgn val="ctr"/>
        <c:lblOffset val="100"/>
        <c:noMultiLvlLbl val="0"/>
      </c:catAx>
      <c:valAx>
        <c:axId val="134467520"/>
        <c:scaling>
          <c:orientation val="minMax"/>
          <c:max val="1"/>
          <c:min val="0"/>
        </c:scaling>
        <c:delete val="1"/>
        <c:axPos val="b"/>
        <c:numFmt formatCode="0%" sourceLinked="0"/>
        <c:majorTickMark val="out"/>
        <c:minorTickMark val="none"/>
        <c:tickLblPos val="none"/>
        <c:crossAx val="197367296"/>
        <c:crosses val="max"/>
        <c:crossBetween val="between"/>
      </c:valAx>
      <c:spPr>
        <a:noFill/>
      </c:spPr>
    </c:plotArea>
    <c:legend>
      <c:legendPos val="r"/>
      <c:layout>
        <c:manualLayout>
          <c:xMode val="edge"/>
          <c:yMode val="edge"/>
          <c:x val="0.40631812677144069"/>
          <c:y val="0.81719696969696964"/>
          <c:w val="0.59368187322855925"/>
          <c:h val="0.17959595959595959"/>
        </c:manualLayout>
      </c:layout>
      <c:overlay val="0"/>
      <c:txPr>
        <a:bodyPr/>
        <a:lstStyle/>
        <a:p>
          <a:pPr>
            <a:defRPr sz="1050"/>
          </a:pPr>
          <a:endParaRPr lang="cs-CZ"/>
        </a:p>
      </c:txPr>
    </c:legend>
    <c:plotVisOnly val="1"/>
    <c:dispBlanksAs val="gap"/>
    <c:showDLblsOverMax val="0"/>
  </c:chart>
  <c:spPr>
    <a:noFill/>
    <a:ln w="38100">
      <a:noFill/>
    </a:ln>
    <a:effectLst/>
  </c:spPr>
  <c:txPr>
    <a:bodyPr/>
    <a:lstStyle/>
    <a:p>
      <a:pPr>
        <a:defRPr sz="1800"/>
      </a:pPr>
      <a:endParaRPr lang="cs-CZ"/>
    </a:p>
  </c:txPr>
  <c:externalData r:id="rId2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 algn="ctr" rtl="0">
              <a:defRPr sz="2160" b="1" i="0" u="none" strike="noStrike" kern="1200" baseline="0">
                <a:solidFill>
                  <a:srgbClr val="4E4E4E"/>
                </a:solidFill>
                <a:latin typeface="+mn-lt"/>
                <a:ea typeface="+mn-ea"/>
                <a:cs typeface="+mn-cs"/>
              </a:defRPr>
            </a:pPr>
            <a:r>
              <a:rPr lang="cs-CZ" sz="1100" b="1" i="0" u="none" strike="noStrike" kern="1200" baseline="0" dirty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Jak </a:t>
            </a:r>
            <a:r>
              <a:rPr lang="cs-CZ" sz="1100" b="1" i="0" u="none" strike="noStrike" kern="1200" baseline="0" dirty="0">
                <a:solidFill>
                  <a:srgbClr val="00B0F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by měli jíst</a:t>
            </a:r>
            <a:r>
              <a:rPr lang="cs-CZ" sz="1100" b="1" i="0" u="none" strike="noStrike" kern="1200" baseline="0" dirty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sportující lidé</a:t>
            </a:r>
          </a:p>
          <a:p>
            <a:pPr algn="ctr" rtl="0">
              <a:defRPr sz="2160" b="1" i="0" u="none" strike="noStrike" kern="1200" baseline="0">
                <a:solidFill>
                  <a:srgbClr val="4E4E4E"/>
                </a:solidFill>
                <a:latin typeface="+mn-lt"/>
                <a:ea typeface="+mn-ea"/>
                <a:cs typeface="+mn-cs"/>
              </a:defRPr>
            </a:pPr>
            <a:r>
              <a:rPr lang="cs-CZ" sz="1050" b="0" i="1" u="none" strike="noStrike" kern="1200" baseline="0" dirty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Jen nesportovci</a:t>
            </a:r>
            <a:endParaRPr lang="cs-CZ" sz="1050" b="0" i="1" u="none" strike="noStrike" kern="1200" baseline="0" dirty="0">
              <a:solidFill>
                <a:srgbClr val="00B0F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c:rich>
      </c:tx>
      <c:layout>
        <c:manualLayout>
          <c:xMode val="edge"/>
          <c:yMode val="edge"/>
          <c:x val="0.2393374088417668"/>
          <c:y val="0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43878991627756886"/>
          <c:y val="0.12475479797979799"/>
          <c:w val="0.5612100837224312"/>
          <c:h val="0.69137247474747487"/>
        </c:manualLayout>
      </c:layout>
      <c:barChart>
        <c:barDir val="bar"/>
        <c:grouping val="percentStack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Měli by upravit stravu</c:v>
                </c:pt>
              </c:strCache>
            </c:strRef>
          </c:tx>
          <c:spPr>
            <a:solidFill>
              <a:srgbClr val="F29292"/>
            </a:solidFill>
          </c:spPr>
          <c:invertIfNegative val="0"/>
          <c:dPt>
            <c:idx val="5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CAF2-4B8E-BC90-19881E4C3806}"/>
              </c:ext>
            </c:extLst>
          </c:dPt>
          <c:dPt>
            <c:idx val="6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CAF2-4B8E-BC90-19881E4C3806}"/>
              </c:ext>
            </c:extLst>
          </c:dPt>
          <c:dPt>
            <c:idx val="7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2-CAF2-4B8E-BC90-19881E4C3806}"/>
              </c:ext>
            </c:extLst>
          </c:dPt>
          <c:dPt>
            <c:idx val="1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3-CAF2-4B8E-BC90-19881E4C3806}"/>
              </c:ext>
            </c:extLst>
          </c:dPt>
          <c:dPt>
            <c:idx val="15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4-CAF2-4B8E-BC90-19881E4C3806}"/>
              </c:ext>
            </c:extLst>
          </c:dPt>
          <c:dPt>
            <c:idx val="19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5-CAF2-4B8E-BC90-19881E4C3806}"/>
              </c:ext>
            </c:extLst>
          </c:dPt>
          <c:dLbls>
            <c:dLbl>
              <c:idx val="27"/>
              <c:numFmt formatCode="0.0%" sourceLinked="0"/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 algn="ctr">
                    <a:defRPr lang="cs-CZ" sz="900" b="1" i="0" u="none" strike="noStrike" kern="1200" baseline="0">
                      <a:solidFill>
                        <a:schemeClr val="bg1"/>
                      </a:solidFill>
                      <a:latin typeface="Verdana" pitchFamily="34" charset="0"/>
                      <a:ea typeface="Verdana" pitchFamily="34" charset="0"/>
                      <a:cs typeface="Verdana" pitchFamily="34" charset="0"/>
                    </a:defRPr>
                  </a:pPr>
                  <a:endParaRPr lang="cs-CZ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6-3F49-4C9A-9362-5F691337CD70}"/>
                </c:ext>
              </c:extLst>
            </c:dLbl>
            <c:dLbl>
              <c:idx val="29"/>
              <c:numFmt formatCode="0.0%" sourceLinked="0"/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 algn="ctr">
                    <a:defRPr lang="cs-CZ" sz="900" b="1" i="0" u="none" strike="noStrike" kern="1200" baseline="0">
                      <a:solidFill>
                        <a:schemeClr val="bg1"/>
                      </a:solidFill>
                      <a:latin typeface="Verdana" pitchFamily="34" charset="0"/>
                      <a:ea typeface="Verdana" pitchFamily="34" charset="0"/>
                      <a:cs typeface="Verdana" pitchFamily="34" charset="0"/>
                    </a:defRPr>
                  </a:pPr>
                  <a:endParaRPr lang="cs-CZ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7-3F49-4C9A-9362-5F691337CD70}"/>
                </c:ext>
              </c:extLst>
            </c:dLbl>
            <c:numFmt formatCode="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 algn="ctr">
                  <a:defRPr lang="cs-CZ" sz="900" b="1" i="0" u="none" strike="noStrike" kern="1200" baseline="0">
                    <a:solidFill>
                      <a:schemeClr val="bg1"/>
                    </a:solidFill>
                    <a:latin typeface="Verdana" pitchFamily="34" charset="0"/>
                    <a:ea typeface="Verdana" pitchFamily="34" charset="0"/>
                    <a:cs typeface="Verdana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List1!$A$2:$A$6</c:f>
              <c:strCache>
                <c:ptCount val="5"/>
                <c:pt idx="0">
                  <c:v>Před fyzickou aktivitou</c:v>
                </c:pt>
                <c:pt idx="1">
                  <c:v>Během fyzické aktivity</c:v>
                </c:pt>
                <c:pt idx="2">
                  <c:v>Hned po fyzické aktivitě</c:v>
                </c:pt>
                <c:pt idx="3">
                  <c:v>Při hodně intenzivních aktivitách</c:v>
                </c:pt>
                <c:pt idx="4">
                  <c:v>Při méně intenzivních aktivitách</c:v>
                </c:pt>
              </c:strCache>
            </c:strRef>
          </c:cat>
          <c:val>
            <c:numRef>
              <c:f>List1!$B$2:$B$6</c:f>
              <c:numCache>
                <c:formatCode>###0%</c:formatCode>
                <c:ptCount val="5"/>
                <c:pt idx="0">
                  <c:v>0.7736096676349058</c:v>
                </c:pt>
                <c:pt idx="1">
                  <c:v>0.40647224994588427</c:v>
                </c:pt>
                <c:pt idx="2">
                  <c:v>0.64201726929315772</c:v>
                </c:pt>
                <c:pt idx="3">
                  <c:v>0.75184237722397829</c:v>
                </c:pt>
                <c:pt idx="4">
                  <c:v>0.37304022558883865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CAF2-4B8E-BC90-19881E4C3806}"/>
            </c:ext>
          </c:extLst>
        </c:ser>
        <c:ser>
          <c:idx val="1"/>
          <c:order val="1"/>
          <c:tx>
            <c:strRef>
              <c:f>List1!$C$1</c:f>
              <c:strCache>
                <c:ptCount val="1"/>
                <c:pt idx="0">
                  <c:v>Nemusí to řešit</c:v>
                </c:pt>
              </c:strCache>
            </c:strRef>
          </c:tx>
          <c:spPr>
            <a:solidFill>
              <a:srgbClr val="FFFFFF">
                <a:lumMod val="75000"/>
              </a:srgbClr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900" b="1" i="0" u="none" strike="noStrike" kern="1200" baseline="0">
                    <a:solidFill>
                      <a:sysClr val="windowText" lastClr="000000"/>
                    </a:solidFill>
                    <a:latin typeface="Verdana" pitchFamily="34" charset="0"/>
                    <a:ea typeface="Verdana" pitchFamily="34" charset="0"/>
                    <a:cs typeface="Verdana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List1!$A$2:$A$6</c:f>
              <c:strCache>
                <c:ptCount val="5"/>
                <c:pt idx="0">
                  <c:v>Před fyzickou aktivitou</c:v>
                </c:pt>
                <c:pt idx="1">
                  <c:v>Během fyzické aktivity</c:v>
                </c:pt>
                <c:pt idx="2">
                  <c:v>Hned po fyzické aktivitě</c:v>
                </c:pt>
                <c:pt idx="3">
                  <c:v>Při hodně intenzivních aktivitách</c:v>
                </c:pt>
                <c:pt idx="4">
                  <c:v>Při méně intenzivních aktivitách</c:v>
                </c:pt>
              </c:strCache>
            </c:strRef>
          </c:cat>
          <c:val>
            <c:numRef>
              <c:f>List1!$C$2:$C$6</c:f>
              <c:numCache>
                <c:formatCode>###0%</c:formatCode>
                <c:ptCount val="5"/>
                <c:pt idx="0">
                  <c:v>0.13427644100852021</c:v>
                </c:pt>
                <c:pt idx="1">
                  <c:v>0.11497422648323694</c:v>
                </c:pt>
                <c:pt idx="2">
                  <c:v>0.23375884196287056</c:v>
                </c:pt>
                <c:pt idx="3">
                  <c:v>9.8702776431598152E-2</c:v>
                </c:pt>
                <c:pt idx="4">
                  <c:v>0.54539816498819094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CAF2-4B8E-BC90-19881E4C3806}"/>
            </c:ext>
          </c:extLst>
        </c:ser>
        <c:ser>
          <c:idx val="2"/>
          <c:order val="2"/>
          <c:tx>
            <c:strRef>
              <c:f>List1!$D$1</c:f>
              <c:strCache>
                <c:ptCount val="1"/>
                <c:pt idx="0">
                  <c:v>Neměli by jíst nic</c:v>
                </c:pt>
              </c:strCache>
            </c:strRef>
          </c:tx>
          <c:spPr>
            <a:solidFill>
              <a:srgbClr val="C00000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900" b="1" i="0" u="none" strike="noStrike" kern="1200" baseline="0">
                    <a:solidFill>
                      <a:schemeClr val="bg1"/>
                    </a:solidFill>
                    <a:latin typeface="Verdana" pitchFamily="34" charset="0"/>
                    <a:ea typeface="Verdana" pitchFamily="34" charset="0"/>
                    <a:cs typeface="Verdana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List1!$A$2:$A$6</c:f>
              <c:strCache>
                <c:ptCount val="5"/>
                <c:pt idx="0">
                  <c:v>Před fyzickou aktivitou</c:v>
                </c:pt>
                <c:pt idx="1">
                  <c:v>Během fyzické aktivity</c:v>
                </c:pt>
                <c:pt idx="2">
                  <c:v>Hned po fyzické aktivitě</c:v>
                </c:pt>
                <c:pt idx="3">
                  <c:v>Při hodně intenzivních aktivitách</c:v>
                </c:pt>
                <c:pt idx="4">
                  <c:v>Při méně intenzivních aktivitách</c:v>
                </c:pt>
              </c:strCache>
            </c:strRef>
          </c:cat>
          <c:val>
            <c:numRef>
              <c:f>List1!$D$2:$D$6</c:f>
              <c:numCache>
                <c:formatCode>###0%</c:formatCode>
                <c:ptCount val="5"/>
                <c:pt idx="0">
                  <c:v>9.2113891356572969E-2</c:v>
                </c:pt>
                <c:pt idx="1">
                  <c:v>0.47855352357087816</c:v>
                </c:pt>
                <c:pt idx="2">
                  <c:v>0.1242238887439707</c:v>
                </c:pt>
                <c:pt idx="3">
                  <c:v>0.14945484634442291</c:v>
                </c:pt>
                <c:pt idx="4">
                  <c:v>8.1561609422969319E-2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CAF2-4B8E-BC90-19881E4C3806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5"/>
        <c:overlap val="100"/>
        <c:axId val="197368832"/>
        <c:axId val="134469824"/>
      </c:barChart>
      <c:catAx>
        <c:axId val="197368832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txPr>
          <a:bodyPr/>
          <a:lstStyle/>
          <a:p>
            <a:pPr>
              <a:defRPr sz="900" b="0">
                <a:solidFill>
                  <a:schemeClr val="tx1">
                    <a:lumMod val="50000"/>
                  </a:schemeClr>
                </a:solidFill>
                <a:latin typeface="Verdana" pitchFamily="34" charset="0"/>
              </a:defRPr>
            </a:pPr>
            <a:endParaRPr lang="cs-CZ"/>
          </a:p>
        </c:txPr>
        <c:crossAx val="134469824"/>
        <c:crosses val="autoZero"/>
        <c:auto val="1"/>
        <c:lblAlgn val="ctr"/>
        <c:lblOffset val="100"/>
        <c:noMultiLvlLbl val="0"/>
      </c:catAx>
      <c:valAx>
        <c:axId val="134469824"/>
        <c:scaling>
          <c:orientation val="minMax"/>
          <c:max val="1"/>
          <c:min val="0"/>
        </c:scaling>
        <c:delete val="1"/>
        <c:axPos val="b"/>
        <c:numFmt formatCode="0%" sourceLinked="0"/>
        <c:majorTickMark val="out"/>
        <c:minorTickMark val="none"/>
        <c:tickLblPos val="none"/>
        <c:crossAx val="197368832"/>
        <c:crosses val="max"/>
        <c:crossBetween val="between"/>
      </c:valAx>
      <c:spPr>
        <a:noFill/>
      </c:spPr>
    </c:plotArea>
    <c:legend>
      <c:legendPos val="r"/>
      <c:layout>
        <c:manualLayout>
          <c:xMode val="edge"/>
          <c:yMode val="edge"/>
          <c:x val="7.8540676175043317E-3"/>
          <c:y val="0.81719696969696964"/>
          <c:w val="0.99214593238249571"/>
          <c:h val="0.17959595959595959"/>
        </c:manualLayout>
      </c:layout>
      <c:overlay val="0"/>
      <c:txPr>
        <a:bodyPr/>
        <a:lstStyle/>
        <a:p>
          <a:pPr>
            <a:defRPr sz="1050"/>
          </a:pPr>
          <a:endParaRPr lang="cs-CZ"/>
        </a:p>
      </c:txPr>
    </c:legend>
    <c:plotVisOnly val="1"/>
    <c:dispBlanksAs val="gap"/>
    <c:showDLblsOverMax val="0"/>
  </c:chart>
  <c:spPr>
    <a:noFill/>
    <a:ln w="38100">
      <a:noFill/>
    </a:ln>
    <a:effectLst/>
  </c:spPr>
  <c:txPr>
    <a:bodyPr/>
    <a:lstStyle/>
    <a:p>
      <a:pPr>
        <a:defRPr sz="1800"/>
      </a:pPr>
      <a:endParaRPr lang="cs-CZ"/>
    </a:p>
  </c:txPr>
  <c:externalData r:id="rId2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/>
            </a:pPr>
            <a:r>
              <a:rPr lang="cs-CZ" sz="900" dirty="0"/>
              <a:t>Věk</a:t>
            </a:r>
          </a:p>
        </c:rich>
      </c:tx>
      <c:overlay val="0"/>
    </c:title>
    <c:autoTitleDeleted val="0"/>
    <c:plotArea>
      <c:layout>
        <c:manualLayout>
          <c:layoutTarget val="inner"/>
          <c:xMode val="edge"/>
          <c:yMode val="edge"/>
          <c:x val="3.7440586311665851E-2"/>
          <c:y val="0.33562117235345584"/>
          <c:w val="0.92702783585538362"/>
          <c:h val="0.4459202755905511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Řada 1</c:v>
                </c:pt>
              </c:strCache>
            </c:strRef>
          </c:tx>
          <c:spPr>
            <a:solidFill>
              <a:srgbClr val="BDE296">
                <a:lumMod val="50000"/>
              </a:srgbClr>
            </a:solidFill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>
                  <a:defRPr sz="800"/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List1!$A$2:$A$4</c:f>
              <c:strCache>
                <c:ptCount val="3"/>
                <c:pt idx="0">
                  <c:v>18-35 let</c:v>
                </c:pt>
                <c:pt idx="1">
                  <c:v>36-55 let</c:v>
                </c:pt>
                <c:pt idx="2">
                  <c:v>56 a více let</c:v>
                </c:pt>
              </c:strCache>
            </c:strRef>
          </c:cat>
          <c:val>
            <c:numRef>
              <c:f>List1!$B$2:$B$4</c:f>
              <c:numCache>
                <c:formatCode>###0.0%</c:formatCode>
                <c:ptCount val="3"/>
                <c:pt idx="0">
                  <c:v>0.32959453777990061</c:v>
                </c:pt>
                <c:pt idx="1">
                  <c:v>0.40273824813546855</c:v>
                </c:pt>
                <c:pt idx="2">
                  <c:v>0.26766721408463012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5A5-4A71-A291-30FF2634DAB0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134060544"/>
        <c:axId val="171905536"/>
      </c:barChart>
      <c:catAx>
        <c:axId val="13406054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800"/>
            </a:pPr>
            <a:endParaRPr lang="cs-CZ"/>
          </a:p>
        </c:txPr>
        <c:crossAx val="171905536"/>
        <c:crosses val="autoZero"/>
        <c:auto val="1"/>
        <c:lblAlgn val="ctr"/>
        <c:lblOffset val="100"/>
        <c:noMultiLvlLbl val="0"/>
      </c:catAx>
      <c:valAx>
        <c:axId val="171905536"/>
        <c:scaling>
          <c:orientation val="minMax"/>
        </c:scaling>
        <c:delete val="1"/>
        <c:axPos val="l"/>
        <c:numFmt formatCode="0%" sourceLinked="0"/>
        <c:majorTickMark val="out"/>
        <c:minorTickMark val="none"/>
        <c:tickLblPos val="none"/>
        <c:crossAx val="134060544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050"/>
      </a:pPr>
      <a:endParaRPr lang="cs-CZ"/>
    </a:p>
  </c:txPr>
  <c:externalData r:id="rId2">
    <c:autoUpdate val="0"/>
  </c:externalData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 algn="ctr" rtl="0">
              <a:defRPr sz="2160" b="1" i="0" u="none" strike="noStrike" kern="1200" baseline="0">
                <a:solidFill>
                  <a:srgbClr val="4E4E4E"/>
                </a:solidFill>
                <a:latin typeface="+mn-lt"/>
                <a:ea typeface="+mn-ea"/>
                <a:cs typeface="+mn-cs"/>
              </a:defRPr>
            </a:pPr>
            <a:r>
              <a:rPr lang="cs-CZ" sz="1100" b="1" i="0" u="none" strike="noStrike" kern="1200" baseline="0" dirty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Důvody, proč upravují svoji stravu, když sportují</a:t>
            </a:r>
          </a:p>
          <a:p>
            <a:pPr algn="ctr" rtl="0">
              <a:defRPr sz="2160" b="1" i="0" u="none" strike="noStrike" kern="1200" baseline="0">
                <a:solidFill>
                  <a:srgbClr val="4E4E4E"/>
                </a:solidFill>
                <a:latin typeface="+mn-lt"/>
                <a:ea typeface="+mn-ea"/>
                <a:cs typeface="+mn-cs"/>
              </a:defRPr>
            </a:pPr>
            <a:r>
              <a:rPr lang="cs-CZ" sz="1050" b="0" i="1" u="none" strike="noStrike" kern="1200" baseline="0" dirty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Jen sportovci, kteří kvůli sportu upravují svoji stravu</a:t>
            </a:r>
            <a:endParaRPr lang="cs-CZ" sz="1050" b="0" i="1" u="none" strike="noStrike" kern="1200" baseline="0" dirty="0">
              <a:solidFill>
                <a:srgbClr val="00B0F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c:rich>
      </c:tx>
      <c:layout>
        <c:manualLayout>
          <c:xMode val="edge"/>
          <c:yMode val="edge"/>
          <c:x val="0.24984866795602997"/>
          <c:y val="0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50478869324243392"/>
          <c:y val="0.11192649927631991"/>
          <c:w val="0.49521130675756603"/>
          <c:h val="0.8517261271006269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Podíl v populaci</c:v>
                </c:pt>
              </c:strCache>
            </c:strRef>
          </c:tx>
          <c:spPr>
            <a:solidFill>
              <a:srgbClr val="FFC000"/>
            </a:solidFill>
          </c:spPr>
          <c:invertIfNegative val="0"/>
          <c:dPt>
            <c:idx val="5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CF19-40AF-AF70-B4B4A78C9B69}"/>
              </c:ext>
            </c:extLst>
          </c:dPt>
          <c:dPt>
            <c:idx val="6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2-ADD8-45AD-87D4-89DE38980346}"/>
              </c:ext>
            </c:extLst>
          </c:dPt>
          <c:dPt>
            <c:idx val="7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378E-4EB2-BE9F-3E3B0FCF42D2}"/>
              </c:ext>
            </c:extLst>
          </c:dPt>
          <c:dPt>
            <c:idx val="1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6-E12B-4752-84DF-845003AD15B2}"/>
              </c:ext>
            </c:extLst>
          </c:dPt>
          <c:dPt>
            <c:idx val="15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3-FB5C-44EC-A343-576AED6CDCAE}"/>
              </c:ext>
            </c:extLst>
          </c:dPt>
          <c:dPt>
            <c:idx val="19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7-32C0-4B0A-B041-F247B4722FFD}"/>
              </c:ext>
            </c:extLst>
          </c:dPt>
          <c:dLbls>
            <c:dLbl>
              <c:idx val="13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FB5C-44EC-A343-576AED6CDCAE}"/>
                </c:ext>
              </c:extLst>
            </c:dLbl>
            <c:dLbl>
              <c:idx val="14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FB5C-44EC-A343-576AED6CDCAE}"/>
                </c:ext>
              </c:extLst>
            </c:dLbl>
            <c:dLbl>
              <c:idx val="15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FB5C-44EC-A343-576AED6CDCAE}"/>
                </c:ext>
              </c:extLst>
            </c:dLbl>
            <c:dLbl>
              <c:idx val="27"/>
              <c:numFmt formatCode="0.0%" sourceLinked="0"/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 algn="ctr">
                    <a:defRPr lang="cs-CZ" sz="900" b="1" i="0" u="none" strike="noStrike" kern="1200" baseline="0">
                      <a:solidFill>
                        <a:schemeClr val="accent4"/>
                      </a:solidFill>
                      <a:latin typeface="Verdana" pitchFamily="34" charset="0"/>
                      <a:ea typeface="Verdana" pitchFamily="34" charset="0"/>
                      <a:cs typeface="Verdana" pitchFamily="34" charset="0"/>
                    </a:defRPr>
                  </a:pPr>
                  <a:endParaRPr lang="cs-CZ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6-FE9A-4E27-A1E0-2F0E3B6A5693}"/>
                </c:ext>
              </c:extLst>
            </c:dLbl>
            <c:dLbl>
              <c:idx val="29"/>
              <c:numFmt formatCode="0.0%" sourceLinked="0"/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 algn="ctr">
                    <a:defRPr lang="cs-CZ" sz="900" b="1" i="0" u="none" strike="noStrike" kern="1200" baseline="0">
                      <a:solidFill>
                        <a:schemeClr val="accent4"/>
                      </a:solidFill>
                      <a:latin typeface="Verdana" pitchFamily="34" charset="0"/>
                      <a:ea typeface="Verdana" pitchFamily="34" charset="0"/>
                      <a:cs typeface="Verdana" pitchFamily="34" charset="0"/>
                    </a:defRPr>
                  </a:pPr>
                  <a:endParaRPr lang="cs-CZ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7-FE9A-4E27-A1E0-2F0E3B6A5693}"/>
                </c:ext>
              </c:extLst>
            </c:dLbl>
            <c:numFmt formatCode="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 algn="ctr">
                  <a:defRPr lang="cs-CZ" sz="900" b="1" i="0" u="none" strike="noStrike" kern="1200" baseline="0">
                    <a:solidFill>
                      <a:schemeClr val="accent4"/>
                    </a:solidFill>
                    <a:latin typeface="Verdana" pitchFamily="34" charset="0"/>
                    <a:ea typeface="Verdana" pitchFamily="34" charset="0"/>
                    <a:cs typeface="Verdana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List1!$A$2:$A$16</c:f>
              <c:strCache>
                <c:ptCount val="15"/>
                <c:pt idx="0">
                  <c:v>Aby jim nebylo špatně od žaludku</c:v>
                </c:pt>
                <c:pt idx="1">
                  <c:v>Doplnění energie</c:v>
                </c:pt>
                <c:pt idx="2">
                  <c:v>Lepší výkon,výdrž</c:v>
                </c:pt>
                <c:pt idx="3">
                  <c:v>Doplnění živin</c:v>
                </c:pt>
                <c:pt idx="4">
                  <c:v>Nezatěžovat organismus, rovnováha organismu</c:v>
                </c:pt>
                <c:pt idx="5">
                  <c:v>Doplnění bílkovin</c:v>
                </c:pt>
                <c:pt idx="6">
                  <c:v>Nejlepší je zdravé jídlo, vyvážené jídlo</c:v>
                </c:pt>
                <c:pt idx="7">
                  <c:v>Pro dobrý pocit</c:v>
                </c:pt>
                <c:pt idx="8">
                  <c:v>Kvůli hubnutí</c:v>
                </c:pt>
                <c:pt idx="9">
                  <c:v>Doplnění minerálních látek</c:v>
                </c:pt>
                <c:pt idx="10">
                  <c:v>Kvůli zdraví, posílení organismu</c:v>
                </c:pt>
                <c:pt idx="11">
                  <c:v>Růst svalů</c:v>
                </c:pt>
                <c:pt idx="12">
                  <c:v>Lepší regenerace</c:v>
                </c:pt>
                <c:pt idx="13">
                  <c:v>Jiná odpověď</c:v>
                </c:pt>
                <c:pt idx="14">
                  <c:v>Nevím</c:v>
                </c:pt>
              </c:strCache>
            </c:strRef>
          </c:cat>
          <c:val>
            <c:numRef>
              <c:f>List1!$B$2:$B$16</c:f>
              <c:numCache>
                <c:formatCode>###0.0%</c:formatCode>
                <c:ptCount val="15"/>
                <c:pt idx="0">
                  <c:v>0.28136990577867194</c:v>
                </c:pt>
                <c:pt idx="1">
                  <c:v>0.20940438964133679</c:v>
                </c:pt>
                <c:pt idx="2">
                  <c:v>0.20401871898862289</c:v>
                </c:pt>
                <c:pt idx="3">
                  <c:v>0.12170411989796381</c:v>
                </c:pt>
                <c:pt idx="4">
                  <c:v>7.090918995559567E-2</c:v>
                </c:pt>
                <c:pt idx="5">
                  <c:v>7.0409826604322781E-2</c:v>
                </c:pt>
                <c:pt idx="6">
                  <c:v>6.4856277144661564E-2</c:v>
                </c:pt>
                <c:pt idx="7">
                  <c:v>6.262208633910317E-2</c:v>
                </c:pt>
                <c:pt idx="8">
                  <c:v>5.7384157878152244E-2</c:v>
                </c:pt>
                <c:pt idx="9">
                  <c:v>3.6776057884856717E-2</c:v>
                </c:pt>
                <c:pt idx="10">
                  <c:v>3.0205941669732624E-2</c:v>
                </c:pt>
                <c:pt idx="11">
                  <c:v>2.5612023107160251E-2</c:v>
                </c:pt>
                <c:pt idx="12">
                  <c:v>1.1337895592557152E-2</c:v>
                </c:pt>
                <c:pt idx="13">
                  <c:v>0.15766208262112974</c:v>
                </c:pt>
                <c:pt idx="14">
                  <c:v>4.7768508265696584E-2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FB5C-44EC-A343-576AED6CDCAE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5"/>
        <c:axId val="248671232"/>
        <c:axId val="120865920"/>
      </c:barChart>
      <c:catAx>
        <c:axId val="248671232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txPr>
          <a:bodyPr/>
          <a:lstStyle/>
          <a:p>
            <a:pPr>
              <a:defRPr sz="900" b="0">
                <a:solidFill>
                  <a:schemeClr val="tx1">
                    <a:lumMod val="50000"/>
                  </a:schemeClr>
                </a:solidFill>
                <a:latin typeface="Verdana" pitchFamily="34" charset="0"/>
              </a:defRPr>
            </a:pPr>
            <a:endParaRPr lang="cs-CZ"/>
          </a:p>
        </c:txPr>
        <c:crossAx val="120865920"/>
        <c:crosses val="autoZero"/>
        <c:auto val="1"/>
        <c:lblAlgn val="ctr"/>
        <c:lblOffset val="100"/>
        <c:noMultiLvlLbl val="0"/>
      </c:catAx>
      <c:valAx>
        <c:axId val="120865920"/>
        <c:scaling>
          <c:orientation val="minMax"/>
          <c:max val="1"/>
          <c:min val="0"/>
        </c:scaling>
        <c:delete val="1"/>
        <c:axPos val="b"/>
        <c:numFmt formatCode="0%" sourceLinked="0"/>
        <c:majorTickMark val="out"/>
        <c:minorTickMark val="none"/>
        <c:tickLblPos val="none"/>
        <c:crossAx val="248671232"/>
        <c:crosses val="max"/>
        <c:crossBetween val="between"/>
      </c:valAx>
      <c:spPr>
        <a:noFill/>
      </c:spPr>
    </c:plotArea>
    <c:plotVisOnly val="1"/>
    <c:dispBlanksAs val="gap"/>
    <c:showDLblsOverMax val="0"/>
  </c:chart>
  <c:spPr>
    <a:noFill/>
    <a:ln w="38100">
      <a:noFill/>
    </a:ln>
    <a:effectLst/>
  </c:spPr>
  <c:txPr>
    <a:bodyPr/>
    <a:lstStyle/>
    <a:p>
      <a:pPr>
        <a:defRPr sz="1800"/>
      </a:pPr>
      <a:endParaRPr lang="cs-CZ"/>
    </a:p>
  </c:txPr>
  <c:externalData r:id="rId2">
    <c:autoUpdate val="0"/>
  </c:externalData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 algn="ctr" rtl="0">
              <a:defRPr sz="2160" b="1" i="0" u="none" strike="noStrike" kern="1200" baseline="0">
                <a:solidFill>
                  <a:srgbClr val="4E4E4E"/>
                </a:solidFill>
                <a:latin typeface="+mn-lt"/>
                <a:ea typeface="+mn-ea"/>
                <a:cs typeface="+mn-cs"/>
              </a:defRPr>
            </a:pPr>
            <a:r>
              <a:rPr lang="cs-CZ" sz="1100" b="1" i="0" u="none" strike="noStrike" kern="1200" baseline="0" dirty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Důvody, proč by lidé měli upravit svoji stravu, když sportují</a:t>
            </a:r>
          </a:p>
          <a:p>
            <a:pPr algn="ctr" rtl="0">
              <a:defRPr sz="2160" b="1" i="0" u="none" strike="noStrike" kern="1200" baseline="0">
                <a:solidFill>
                  <a:srgbClr val="4E4E4E"/>
                </a:solidFill>
                <a:latin typeface="+mn-lt"/>
                <a:ea typeface="+mn-ea"/>
                <a:cs typeface="+mn-cs"/>
              </a:defRPr>
            </a:pPr>
            <a:r>
              <a:rPr lang="cs-CZ" sz="1050" b="0" i="1" u="none" strike="noStrike" kern="1200" baseline="0" dirty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Jen nesportovci, kteří si myslí, že by sportující lidé měli upravit svoji stravu</a:t>
            </a:r>
            <a:endParaRPr lang="cs-CZ" sz="1050" b="0" i="1" u="none" strike="noStrike" kern="1200" baseline="0" dirty="0">
              <a:solidFill>
                <a:srgbClr val="00B0F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c:rich>
      </c:tx>
      <c:layout>
        <c:manualLayout>
          <c:xMode val="edge"/>
          <c:yMode val="edge"/>
          <c:x val="0.19532620105052342"/>
          <c:y val="0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42300492793235539"/>
          <c:y val="0.11192649927631991"/>
          <c:w val="0.57699507206764467"/>
          <c:h val="0.8517261271006269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Podíl v populaci</c:v>
                </c:pt>
              </c:strCache>
            </c:strRef>
          </c:tx>
          <c:spPr>
            <a:solidFill>
              <a:srgbClr val="F29292"/>
            </a:solidFill>
          </c:spPr>
          <c:invertIfNegative val="0"/>
          <c:dPt>
            <c:idx val="5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CF19-40AF-AF70-B4B4A78C9B69}"/>
              </c:ext>
            </c:extLst>
          </c:dPt>
          <c:dPt>
            <c:idx val="6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2-ADD8-45AD-87D4-89DE38980346}"/>
              </c:ext>
            </c:extLst>
          </c:dPt>
          <c:dPt>
            <c:idx val="7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378E-4EB2-BE9F-3E3B0FCF42D2}"/>
              </c:ext>
            </c:extLst>
          </c:dPt>
          <c:dPt>
            <c:idx val="1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6-E12B-4752-84DF-845003AD15B2}"/>
              </c:ext>
            </c:extLst>
          </c:dPt>
          <c:dPt>
            <c:idx val="15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3-FB5C-44EC-A343-576AED6CDCAE}"/>
              </c:ext>
            </c:extLst>
          </c:dPt>
          <c:dPt>
            <c:idx val="19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7-32C0-4B0A-B041-F247B4722FFD}"/>
              </c:ext>
            </c:extLst>
          </c:dPt>
          <c:dLbls>
            <c:dLbl>
              <c:idx val="13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FB5C-44EC-A343-576AED6CDCAE}"/>
                </c:ext>
              </c:extLst>
            </c:dLbl>
            <c:dLbl>
              <c:idx val="14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FB5C-44EC-A343-576AED6CDCAE}"/>
                </c:ext>
              </c:extLst>
            </c:dLbl>
            <c:dLbl>
              <c:idx val="15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FB5C-44EC-A343-576AED6CDCAE}"/>
                </c:ext>
              </c:extLst>
            </c:dLbl>
            <c:dLbl>
              <c:idx val="27"/>
              <c:numFmt formatCode="0.0%" sourceLinked="0"/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 algn="ctr">
                    <a:defRPr lang="cs-CZ" sz="900" b="1" i="0" u="none" strike="noStrike" kern="1200" baseline="0">
                      <a:solidFill>
                        <a:schemeClr val="accent4"/>
                      </a:solidFill>
                      <a:latin typeface="Verdana" pitchFamily="34" charset="0"/>
                      <a:ea typeface="Verdana" pitchFamily="34" charset="0"/>
                      <a:cs typeface="Verdana" pitchFamily="34" charset="0"/>
                    </a:defRPr>
                  </a:pPr>
                  <a:endParaRPr lang="cs-CZ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6-8CA2-4877-9935-AA253864EC4D}"/>
                </c:ext>
              </c:extLst>
            </c:dLbl>
            <c:dLbl>
              <c:idx val="29"/>
              <c:numFmt formatCode="0.0%" sourceLinked="0"/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 algn="ctr">
                    <a:defRPr lang="cs-CZ" sz="900" b="1" i="0" u="none" strike="noStrike" kern="1200" baseline="0">
                      <a:solidFill>
                        <a:schemeClr val="accent4"/>
                      </a:solidFill>
                      <a:latin typeface="Verdana" pitchFamily="34" charset="0"/>
                      <a:ea typeface="Verdana" pitchFamily="34" charset="0"/>
                      <a:cs typeface="Verdana" pitchFamily="34" charset="0"/>
                    </a:defRPr>
                  </a:pPr>
                  <a:endParaRPr lang="cs-CZ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7-8CA2-4877-9935-AA253864EC4D}"/>
                </c:ext>
              </c:extLst>
            </c:dLbl>
            <c:numFmt formatCode="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 algn="ctr">
                  <a:defRPr lang="cs-CZ" sz="900" b="1" i="0" u="none" strike="noStrike" kern="1200" baseline="0">
                    <a:solidFill>
                      <a:schemeClr val="accent4"/>
                    </a:solidFill>
                    <a:latin typeface="Verdana" pitchFamily="34" charset="0"/>
                    <a:ea typeface="Verdana" pitchFamily="34" charset="0"/>
                    <a:cs typeface="Verdana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List1!$A$2:$A$9</c:f>
              <c:strCache>
                <c:ptCount val="8"/>
                <c:pt idx="0">
                  <c:v>Doplnění pořebných látek, živin, minerálů</c:v>
                </c:pt>
                <c:pt idx="1">
                  <c:v>Kvůli vyššímu výkonu, výsledkům</c:v>
                </c:pt>
                <c:pt idx="2">
                  <c:v>Aby předešli nevolnosti, pocitu těžkosti</c:v>
                </c:pt>
                <c:pt idx="3">
                  <c:v>Aby nezatěžovali organismus</c:v>
                </c:pt>
                <c:pt idx="4">
                  <c:v>Kvůli energii, proti únavě</c:v>
                </c:pt>
                <c:pt idx="5">
                  <c:v>Ze zdravotních důvodů, zdravý životní styl</c:v>
                </c:pt>
                <c:pt idx="6">
                  <c:v>Jiná odpověď</c:v>
                </c:pt>
                <c:pt idx="7">
                  <c:v>Nevím</c:v>
                </c:pt>
              </c:strCache>
            </c:strRef>
          </c:cat>
          <c:val>
            <c:numRef>
              <c:f>List1!$B$2:$B$9</c:f>
              <c:numCache>
                <c:formatCode>###0.0%</c:formatCode>
                <c:ptCount val="8"/>
                <c:pt idx="0">
                  <c:v>0.24210008766849517</c:v>
                </c:pt>
                <c:pt idx="1">
                  <c:v>0.19233891690914645</c:v>
                </c:pt>
                <c:pt idx="2">
                  <c:v>0.1542642704085635</c:v>
                </c:pt>
                <c:pt idx="3">
                  <c:v>0.11565517028444251</c:v>
                </c:pt>
                <c:pt idx="4">
                  <c:v>0.11369804336730742</c:v>
                </c:pt>
                <c:pt idx="5">
                  <c:v>0.10868183553584033</c:v>
                </c:pt>
                <c:pt idx="6">
                  <c:v>0.13534167386397133</c:v>
                </c:pt>
                <c:pt idx="7">
                  <c:v>0.16482541598947839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FB5C-44EC-A343-576AED6CDCAE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5"/>
        <c:axId val="249133568"/>
        <c:axId val="120869376"/>
      </c:barChart>
      <c:catAx>
        <c:axId val="249133568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txPr>
          <a:bodyPr/>
          <a:lstStyle/>
          <a:p>
            <a:pPr>
              <a:defRPr sz="900" b="0">
                <a:solidFill>
                  <a:schemeClr val="tx1">
                    <a:lumMod val="50000"/>
                  </a:schemeClr>
                </a:solidFill>
                <a:latin typeface="Verdana" pitchFamily="34" charset="0"/>
              </a:defRPr>
            </a:pPr>
            <a:endParaRPr lang="cs-CZ"/>
          </a:p>
        </c:txPr>
        <c:crossAx val="120869376"/>
        <c:crosses val="autoZero"/>
        <c:auto val="1"/>
        <c:lblAlgn val="ctr"/>
        <c:lblOffset val="100"/>
        <c:noMultiLvlLbl val="0"/>
      </c:catAx>
      <c:valAx>
        <c:axId val="120869376"/>
        <c:scaling>
          <c:orientation val="minMax"/>
          <c:max val="1"/>
          <c:min val="0"/>
        </c:scaling>
        <c:delete val="1"/>
        <c:axPos val="b"/>
        <c:numFmt formatCode="0%" sourceLinked="0"/>
        <c:majorTickMark val="out"/>
        <c:minorTickMark val="none"/>
        <c:tickLblPos val="none"/>
        <c:crossAx val="249133568"/>
        <c:crosses val="max"/>
        <c:crossBetween val="between"/>
      </c:valAx>
      <c:spPr>
        <a:noFill/>
      </c:spPr>
    </c:plotArea>
    <c:plotVisOnly val="1"/>
    <c:dispBlanksAs val="gap"/>
    <c:showDLblsOverMax val="0"/>
  </c:chart>
  <c:spPr>
    <a:noFill/>
    <a:ln w="38100">
      <a:noFill/>
    </a:ln>
    <a:effectLst/>
  </c:spPr>
  <c:txPr>
    <a:bodyPr/>
    <a:lstStyle/>
    <a:p>
      <a:pPr>
        <a:defRPr sz="1800"/>
      </a:pPr>
      <a:endParaRPr lang="cs-CZ"/>
    </a:p>
  </c:txPr>
  <c:externalData r:id="rId2">
    <c:autoUpdate val="0"/>
  </c:externalData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 algn="ctr" rtl="0">
              <a:defRPr lang="cs-CZ" sz="1100" b="1" i="0" u="none" strike="noStrike" kern="1200" baseline="0" dirty="0" smtClean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pPr>
            <a:r>
              <a:rPr lang="cs-CZ" sz="1100" b="1" i="0" u="none" strike="noStrike" kern="1200" baseline="0" dirty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Co se jim vybaví, když se řekne </a:t>
            </a:r>
            <a:r>
              <a:rPr lang="cs-CZ" sz="1100" b="1" i="0" u="none" strike="noStrike" kern="1200" baseline="0" dirty="0">
                <a:solidFill>
                  <a:srgbClr val="00B0F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sport a zdraví</a:t>
            </a:r>
          </a:p>
        </c:rich>
      </c:tx>
      <c:layout>
        <c:manualLayout>
          <c:xMode val="edge"/>
          <c:yMode val="edge"/>
          <c:x val="0.28222138268117453"/>
          <c:y val="1.1982907574113496E-2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55079202469395505"/>
          <c:y val="0.11192649927631991"/>
          <c:w val="0.44920797530604489"/>
          <c:h val="0.8517261271006269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Populace</c:v>
                </c:pt>
              </c:strCache>
            </c:strRef>
          </c:tx>
          <c:spPr>
            <a:solidFill>
              <a:srgbClr val="00B0F0"/>
            </a:solidFill>
          </c:spPr>
          <c:invertIfNegative val="0"/>
          <c:dPt>
            <c:idx val="5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DE8D-4F56-8B7E-B6CCC7889F63}"/>
              </c:ext>
            </c:extLst>
          </c:dPt>
          <c:dPt>
            <c:idx val="6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DE8D-4F56-8B7E-B6CCC7889F63}"/>
              </c:ext>
            </c:extLst>
          </c:dPt>
          <c:dPt>
            <c:idx val="7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2-DE8D-4F56-8B7E-B6CCC7889F63}"/>
              </c:ext>
            </c:extLst>
          </c:dPt>
          <c:dPt>
            <c:idx val="1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3-DE8D-4F56-8B7E-B6CCC7889F63}"/>
              </c:ext>
            </c:extLst>
          </c:dPt>
          <c:dPt>
            <c:idx val="15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4-DE8D-4F56-8B7E-B6CCC7889F63}"/>
              </c:ext>
            </c:extLst>
          </c:dPt>
          <c:dPt>
            <c:idx val="19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5-DE8D-4F56-8B7E-B6CCC7889F63}"/>
              </c:ext>
            </c:extLst>
          </c:dPt>
          <c:dLbls>
            <c:dLbl>
              <c:idx val="13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DE8D-4F56-8B7E-B6CCC7889F63}"/>
                </c:ext>
              </c:extLst>
            </c:dLbl>
            <c:dLbl>
              <c:idx val="14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DE8D-4F56-8B7E-B6CCC7889F63}"/>
                </c:ext>
              </c:extLst>
            </c:dLbl>
            <c:dLbl>
              <c:idx val="15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DE8D-4F56-8B7E-B6CCC7889F63}"/>
                </c:ext>
              </c:extLst>
            </c:dLbl>
            <c:dLbl>
              <c:idx val="27"/>
              <c:numFmt formatCode="0.0%" sourceLinked="0"/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 algn="ctr">
                    <a:defRPr lang="cs-CZ" sz="800" b="1" i="0" u="none" strike="noStrike" kern="1200" baseline="0">
                      <a:solidFill>
                        <a:schemeClr val="accent4"/>
                      </a:solidFill>
                      <a:latin typeface="Verdana" pitchFamily="34" charset="0"/>
                      <a:ea typeface="Verdana" pitchFamily="34" charset="0"/>
                      <a:cs typeface="Verdana" pitchFamily="34" charset="0"/>
                    </a:defRPr>
                  </a:pPr>
                  <a:endParaRPr lang="cs-CZ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6-E837-4113-8297-050118D10504}"/>
                </c:ext>
              </c:extLst>
            </c:dLbl>
            <c:dLbl>
              <c:idx val="29"/>
              <c:numFmt formatCode="0.0%" sourceLinked="0"/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 algn="ctr">
                    <a:defRPr lang="cs-CZ" sz="800" b="1" i="0" u="none" strike="noStrike" kern="1200" baseline="0">
                      <a:solidFill>
                        <a:schemeClr val="accent4"/>
                      </a:solidFill>
                      <a:latin typeface="Verdana" pitchFamily="34" charset="0"/>
                      <a:ea typeface="Verdana" pitchFamily="34" charset="0"/>
                      <a:cs typeface="Verdana" pitchFamily="34" charset="0"/>
                    </a:defRPr>
                  </a:pPr>
                  <a:endParaRPr lang="cs-CZ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7-E837-4113-8297-050118D10504}"/>
                </c:ext>
              </c:extLst>
            </c:dLbl>
            <c:numFmt formatCode="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 algn="ctr">
                  <a:defRPr lang="cs-CZ" sz="800" b="1" i="0" u="none" strike="noStrike" kern="1200" baseline="0">
                    <a:solidFill>
                      <a:schemeClr val="accent4"/>
                    </a:solidFill>
                    <a:latin typeface="Verdana" pitchFamily="34" charset="0"/>
                    <a:ea typeface="Verdana" pitchFamily="34" charset="0"/>
                    <a:cs typeface="Verdana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List1!$A$2:$A$17</c:f>
              <c:strCache>
                <c:ptCount val="16"/>
                <c:pt idx="0">
                  <c:v>Zdraví, sport je zdravý, sportem ku zdraví</c:v>
                </c:pt>
                <c:pt idx="1">
                  <c:v>Prospívá tělu, je potřeba, dodá dobrý pocit, vitalitu</c:v>
                </c:pt>
                <c:pt idx="2">
                  <c:v>Pohyb, sport, konkrétní sport (běh, běžky apod.), cvičení</c:v>
                </c:pt>
                <c:pt idx="3">
                  <c:v>Kondice, dobrá kondice, fyzička</c:v>
                </c:pt>
                <c:pt idx="4">
                  <c:v>Úrazy, zdravotní potíže, sportem k trvalé invaliditě</c:v>
                </c:pt>
                <c:pt idx="5">
                  <c:v>Sportovat s mírou, přiměřeně, nepřehánět to</c:v>
                </c:pt>
                <c:pt idx="6">
                  <c:v>Sport a zdraví spolu souvisí, patří k sobě, symbióza, je to to samé</c:v>
                </c:pt>
                <c:pt idx="7">
                  <c:v>Vitaminy, zelenina, ovoce, zdravá výživa</c:v>
                </c:pt>
                <c:pt idx="8">
                  <c:v>Imunita</c:v>
                </c:pt>
                <c:pt idx="9">
                  <c:v>Zdravý životní styl</c:v>
                </c:pt>
                <c:pt idx="10">
                  <c:v>Hubnutí, štíhlé tělo</c:v>
                </c:pt>
                <c:pt idx="11">
                  <c:v>Dlouhověkost, život</c:v>
                </c:pt>
                <c:pt idx="12">
                  <c:v>Čerstvý, čistý vzduch, sport na čerstvém vzduchu</c:v>
                </c:pt>
                <c:pt idx="13">
                  <c:v>Pravidelnost pohybu</c:v>
                </c:pt>
                <c:pt idx="14">
                  <c:v>Jiná odpověď</c:v>
                </c:pt>
                <c:pt idx="15">
                  <c:v>Nevím</c:v>
                </c:pt>
              </c:strCache>
            </c:strRef>
          </c:cat>
          <c:val>
            <c:numRef>
              <c:f>List1!$B$2:$B$17</c:f>
              <c:numCache>
                <c:formatCode>###0.0%</c:formatCode>
                <c:ptCount val="16"/>
                <c:pt idx="0">
                  <c:v>0.20287273635312852</c:v>
                </c:pt>
                <c:pt idx="1">
                  <c:v>9.9900555957399995E-2</c:v>
                </c:pt>
                <c:pt idx="2">
                  <c:v>7.4227625225001731E-2</c:v>
                </c:pt>
                <c:pt idx="3">
                  <c:v>7.1867510824923583E-2</c:v>
                </c:pt>
                <c:pt idx="4">
                  <c:v>6.8362986446781931E-2</c:v>
                </c:pt>
                <c:pt idx="5">
                  <c:v>6.7468714250892431E-2</c:v>
                </c:pt>
                <c:pt idx="6">
                  <c:v>6.4793579653431799E-2</c:v>
                </c:pt>
                <c:pt idx="7">
                  <c:v>3.4803437758084269E-2</c:v>
                </c:pt>
                <c:pt idx="8">
                  <c:v>3.3987883032532092E-2</c:v>
                </c:pt>
                <c:pt idx="9">
                  <c:v>3.245385127941984E-2</c:v>
                </c:pt>
                <c:pt idx="10">
                  <c:v>2.2412647534587368E-2</c:v>
                </c:pt>
                <c:pt idx="11">
                  <c:v>2.1921386170360858E-2</c:v>
                </c:pt>
                <c:pt idx="12">
                  <c:v>1.7757093385381707E-2</c:v>
                </c:pt>
                <c:pt idx="13">
                  <c:v>1.5261055066074131E-2</c:v>
                </c:pt>
                <c:pt idx="14">
                  <c:v>0.20646659337869055</c:v>
                </c:pt>
                <c:pt idx="15">
                  <c:v>5.8029401702603595E-2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DE8D-4F56-8B7E-B6CCC7889F63}"/>
            </c:ext>
          </c:extLst>
        </c:ser>
        <c:ser>
          <c:idx val="1"/>
          <c:order val="1"/>
          <c:tx>
            <c:strRef>
              <c:f>List1!$C$1</c:f>
              <c:strCache>
                <c:ptCount val="1"/>
                <c:pt idx="0">
                  <c:v>Sportovci</c:v>
                </c:pt>
              </c:strCache>
            </c:strRef>
          </c:tx>
          <c:spPr>
            <a:solidFill>
              <a:srgbClr val="6DAA2D">
                <a:lumMod val="75000"/>
              </a:srgbClr>
            </a:solidFill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800" b="1" i="0" u="none" strike="noStrike" kern="1200" baseline="0">
                    <a:solidFill>
                      <a:schemeClr val="accent4"/>
                    </a:solidFill>
                    <a:latin typeface="Verdana" pitchFamily="34" charset="0"/>
                    <a:ea typeface="Verdana" pitchFamily="34" charset="0"/>
                    <a:cs typeface="Verdana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List1!$A$2:$A$17</c:f>
              <c:strCache>
                <c:ptCount val="16"/>
                <c:pt idx="0">
                  <c:v>Zdraví, sport je zdravý, sportem ku zdraví</c:v>
                </c:pt>
                <c:pt idx="1">
                  <c:v>Prospívá tělu, je potřeba, dodá dobrý pocit, vitalitu</c:v>
                </c:pt>
                <c:pt idx="2">
                  <c:v>Pohyb, sport, konkrétní sport (běh, běžky apod.), cvičení</c:v>
                </c:pt>
                <c:pt idx="3">
                  <c:v>Kondice, dobrá kondice, fyzička</c:v>
                </c:pt>
                <c:pt idx="4">
                  <c:v>Úrazy, zdravotní potíže, sportem k trvalé invaliditě</c:v>
                </c:pt>
                <c:pt idx="5">
                  <c:v>Sportovat s mírou, přiměřeně, nepřehánět to</c:v>
                </c:pt>
                <c:pt idx="6">
                  <c:v>Sport a zdraví spolu souvisí, patří k sobě, symbióza, je to to samé</c:v>
                </c:pt>
                <c:pt idx="7">
                  <c:v>Vitaminy, zelenina, ovoce, zdravá výživa</c:v>
                </c:pt>
                <c:pt idx="8">
                  <c:v>Imunita</c:v>
                </c:pt>
                <c:pt idx="9">
                  <c:v>Zdravý životní styl</c:v>
                </c:pt>
                <c:pt idx="10">
                  <c:v>Hubnutí, štíhlé tělo</c:v>
                </c:pt>
                <c:pt idx="11">
                  <c:v>Dlouhověkost, život</c:v>
                </c:pt>
                <c:pt idx="12">
                  <c:v>Čerstvý, čistý vzduch, sport na čerstvém vzduchu</c:v>
                </c:pt>
                <c:pt idx="13">
                  <c:v>Pravidelnost pohybu</c:v>
                </c:pt>
                <c:pt idx="14">
                  <c:v>Jiná odpověď</c:v>
                </c:pt>
                <c:pt idx="15">
                  <c:v>Nevím</c:v>
                </c:pt>
              </c:strCache>
            </c:strRef>
          </c:cat>
          <c:val>
            <c:numRef>
              <c:f>List1!$C$2:$C$17</c:f>
              <c:numCache>
                <c:formatCode>###0.0%</c:formatCode>
                <c:ptCount val="16"/>
                <c:pt idx="0">
                  <c:v>0.23623506902820193</c:v>
                </c:pt>
                <c:pt idx="1">
                  <c:v>0.10107641862566942</c:v>
                </c:pt>
                <c:pt idx="2">
                  <c:v>8.1488454455594828E-2</c:v>
                </c:pt>
                <c:pt idx="3">
                  <c:v>8.7190249628693733E-2</c:v>
                </c:pt>
                <c:pt idx="4">
                  <c:v>5.7819591921399988E-2</c:v>
                </c:pt>
                <c:pt idx="5">
                  <c:v>7.5624986113788553E-2</c:v>
                </c:pt>
                <c:pt idx="6">
                  <c:v>6.6185892610799713E-2</c:v>
                </c:pt>
                <c:pt idx="7">
                  <c:v>3.0196528881867933E-2</c:v>
                </c:pt>
                <c:pt idx="8">
                  <c:v>3.3882847316570736E-2</c:v>
                </c:pt>
                <c:pt idx="9">
                  <c:v>3.5225780770461748E-2</c:v>
                </c:pt>
                <c:pt idx="10">
                  <c:v>2.4446848417413593E-2</c:v>
                </c:pt>
                <c:pt idx="11">
                  <c:v>2.2473222530239E-2</c:v>
                </c:pt>
                <c:pt idx="12">
                  <c:v>2.272265013866339E-2</c:v>
                </c:pt>
                <c:pt idx="13">
                  <c:v>2.1342976878592979E-2</c:v>
                </c:pt>
                <c:pt idx="14">
                  <c:v>0.18931691657598218</c:v>
                </c:pt>
                <c:pt idx="15">
                  <c:v>3.9122583046310277E-2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B-DE8D-4F56-8B7E-B6CCC7889F63}"/>
            </c:ext>
          </c:extLst>
        </c:ser>
        <c:ser>
          <c:idx val="2"/>
          <c:order val="2"/>
          <c:tx>
            <c:strRef>
              <c:f>List1!$D$1</c:f>
              <c:strCache>
                <c:ptCount val="1"/>
                <c:pt idx="0">
                  <c:v>Nesportovci</c:v>
                </c:pt>
              </c:strCache>
            </c:strRef>
          </c:tx>
          <c:spPr>
            <a:solidFill>
              <a:srgbClr val="C00000"/>
            </a:solidFill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800" b="1" i="0" u="none" strike="noStrike" kern="1200" baseline="0">
                    <a:solidFill>
                      <a:schemeClr val="accent4"/>
                    </a:solidFill>
                    <a:latin typeface="Verdana" pitchFamily="34" charset="0"/>
                    <a:ea typeface="Verdana" pitchFamily="34" charset="0"/>
                    <a:cs typeface="Verdana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List1!$A$2:$A$17</c:f>
              <c:strCache>
                <c:ptCount val="16"/>
                <c:pt idx="0">
                  <c:v>Zdraví, sport je zdravý, sportem ku zdraví</c:v>
                </c:pt>
                <c:pt idx="1">
                  <c:v>Prospívá tělu, je potřeba, dodá dobrý pocit, vitalitu</c:v>
                </c:pt>
                <c:pt idx="2">
                  <c:v>Pohyb, sport, konkrétní sport (běh, běžky apod.), cvičení</c:v>
                </c:pt>
                <c:pt idx="3">
                  <c:v>Kondice, dobrá kondice, fyzička</c:v>
                </c:pt>
                <c:pt idx="4">
                  <c:v>Úrazy, zdravotní potíže, sportem k trvalé invaliditě</c:v>
                </c:pt>
                <c:pt idx="5">
                  <c:v>Sportovat s mírou, přiměřeně, nepřehánět to</c:v>
                </c:pt>
                <c:pt idx="6">
                  <c:v>Sport a zdraví spolu souvisí, patří k sobě, symbióza, je to to samé</c:v>
                </c:pt>
                <c:pt idx="7">
                  <c:v>Vitaminy, zelenina, ovoce, zdravá výživa</c:v>
                </c:pt>
                <c:pt idx="8">
                  <c:v>Imunita</c:v>
                </c:pt>
                <c:pt idx="9">
                  <c:v>Zdravý životní styl</c:v>
                </c:pt>
                <c:pt idx="10">
                  <c:v>Hubnutí, štíhlé tělo</c:v>
                </c:pt>
                <c:pt idx="11">
                  <c:v>Dlouhověkost, život</c:v>
                </c:pt>
                <c:pt idx="12">
                  <c:v>Čerstvý, čistý vzduch, sport na čerstvém vzduchu</c:v>
                </c:pt>
                <c:pt idx="13">
                  <c:v>Pravidelnost pohybu</c:v>
                </c:pt>
                <c:pt idx="14">
                  <c:v>Jiná odpověď</c:v>
                </c:pt>
                <c:pt idx="15">
                  <c:v>Nevím</c:v>
                </c:pt>
              </c:strCache>
            </c:strRef>
          </c:cat>
          <c:val>
            <c:numRef>
              <c:f>List1!$D$2:$D$17</c:f>
              <c:numCache>
                <c:formatCode>###0.0%</c:formatCode>
                <c:ptCount val="16"/>
                <c:pt idx="0">
                  <c:v>0.15443528790352357</c:v>
                </c:pt>
                <c:pt idx="1">
                  <c:v>9.8193367556252256E-2</c:v>
                </c:pt>
                <c:pt idx="2">
                  <c:v>6.3685915057924342E-2</c:v>
                </c:pt>
                <c:pt idx="3">
                  <c:v>4.962103369327793E-2</c:v>
                </c:pt>
                <c:pt idx="4">
                  <c:v>8.3670523056432564E-2</c:v>
                </c:pt>
                <c:pt idx="5">
                  <c:v>5.5626946418058328E-2</c:v>
                </c:pt>
                <c:pt idx="6">
                  <c:v>6.2772135656842948E-2</c:v>
                </c:pt>
                <c:pt idx="7">
                  <c:v>4.1492026154377012E-2</c:v>
                </c:pt>
                <c:pt idx="8">
                  <c:v>3.4140380225303205E-2</c:v>
                </c:pt>
                <c:pt idx="9">
                  <c:v>2.8429396720563459E-2</c:v>
                </c:pt>
                <c:pt idx="10">
                  <c:v>1.9459271901124724E-2</c:v>
                </c:pt>
                <c:pt idx="11">
                  <c:v>2.1120196832236836E-2</c:v>
                </c:pt>
                <c:pt idx="12">
                  <c:v>1.0547798351873106E-2</c:v>
                </c:pt>
                <c:pt idx="13">
                  <c:v>6.430953851703323E-3</c:v>
                </c:pt>
                <c:pt idx="14">
                  <c:v>0.23136552937782717</c:v>
                </c:pt>
                <c:pt idx="15">
                  <c:v>8.5479462312258309E-2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DE8D-4F56-8B7E-B6CCC7889F63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5"/>
        <c:axId val="133221376"/>
        <c:axId val="196700416"/>
      </c:barChart>
      <c:catAx>
        <c:axId val="133221376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txPr>
          <a:bodyPr/>
          <a:lstStyle/>
          <a:p>
            <a:pPr>
              <a:defRPr sz="900" b="0">
                <a:solidFill>
                  <a:schemeClr val="tx1">
                    <a:lumMod val="50000"/>
                  </a:schemeClr>
                </a:solidFill>
                <a:latin typeface="Verdana" pitchFamily="34" charset="0"/>
              </a:defRPr>
            </a:pPr>
            <a:endParaRPr lang="cs-CZ"/>
          </a:p>
        </c:txPr>
        <c:crossAx val="196700416"/>
        <c:crosses val="autoZero"/>
        <c:auto val="1"/>
        <c:lblAlgn val="ctr"/>
        <c:lblOffset val="100"/>
        <c:noMultiLvlLbl val="0"/>
      </c:catAx>
      <c:valAx>
        <c:axId val="196700416"/>
        <c:scaling>
          <c:orientation val="minMax"/>
          <c:max val="1"/>
          <c:min val="0"/>
        </c:scaling>
        <c:delete val="1"/>
        <c:axPos val="b"/>
        <c:numFmt formatCode="0%" sourceLinked="0"/>
        <c:majorTickMark val="out"/>
        <c:minorTickMark val="none"/>
        <c:tickLblPos val="none"/>
        <c:crossAx val="133221376"/>
        <c:crosses val="max"/>
        <c:crossBetween val="between"/>
      </c:valAx>
      <c:spPr>
        <a:noFill/>
      </c:spPr>
    </c:plotArea>
    <c:legend>
      <c:legendPos val="r"/>
      <c:layout>
        <c:manualLayout>
          <c:xMode val="edge"/>
          <c:yMode val="edge"/>
          <c:x val="0.75261155103539024"/>
          <c:y val="0.43409208321357895"/>
          <c:w val="0.17400112801402987"/>
          <c:h val="0.15407439920693752"/>
        </c:manualLayout>
      </c:layout>
      <c:overlay val="0"/>
      <c:txPr>
        <a:bodyPr/>
        <a:lstStyle/>
        <a:p>
          <a:pPr>
            <a:defRPr sz="1200"/>
          </a:pPr>
          <a:endParaRPr lang="cs-CZ"/>
        </a:p>
      </c:txPr>
    </c:legend>
    <c:plotVisOnly val="1"/>
    <c:dispBlanksAs val="gap"/>
    <c:showDLblsOverMax val="0"/>
  </c:chart>
  <c:spPr>
    <a:noFill/>
    <a:ln w="38100">
      <a:noFill/>
    </a:ln>
    <a:effectLst/>
  </c:spPr>
  <c:txPr>
    <a:bodyPr/>
    <a:lstStyle/>
    <a:p>
      <a:pPr>
        <a:defRPr sz="1800"/>
      </a:pPr>
      <a:endParaRPr lang="cs-CZ"/>
    </a:p>
  </c:txPr>
  <c:externalData r:id="rId2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/>
            </a:pPr>
            <a:r>
              <a:rPr lang="cs-CZ" sz="900" dirty="0"/>
              <a:t>Velikost místa bydliště</a:t>
            </a:r>
          </a:p>
        </c:rich>
      </c:tx>
      <c:layout>
        <c:manualLayout>
          <c:xMode val="edge"/>
          <c:yMode val="edge"/>
          <c:x val="0.27488044257708744"/>
          <c:y val="3.0204977224752804E-2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3.7440502971288751E-2"/>
          <c:y val="0.27053565863955498"/>
          <c:w val="0.92702783585538362"/>
          <c:h val="0.4594462403906340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Řada 1</c:v>
                </c:pt>
              </c:strCache>
            </c:strRef>
          </c:tx>
          <c:spPr>
            <a:solidFill>
              <a:srgbClr val="BDE296">
                <a:lumMod val="50000"/>
              </a:srgbClr>
            </a:solidFill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>
                  <a:defRPr sz="800"/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List1!$A$2:$A$5</c:f>
              <c:strCache>
                <c:ptCount val="4"/>
                <c:pt idx="0">
                  <c:v>Do 4 999 obyvatel</c:v>
                </c:pt>
                <c:pt idx="1">
                  <c:v>5000 - 19 999 obyvatel</c:v>
                </c:pt>
                <c:pt idx="2">
                  <c:v>20 000 - 99 999 obyvatel</c:v>
                </c:pt>
                <c:pt idx="3">
                  <c:v>100 000 a více obyvatel</c:v>
                </c:pt>
              </c:strCache>
            </c:strRef>
          </c:cat>
          <c:val>
            <c:numRef>
              <c:f>List1!$B$2:$B$5</c:f>
              <c:numCache>
                <c:formatCode>###0.0%</c:formatCode>
                <c:ptCount val="4"/>
                <c:pt idx="0">
                  <c:v>0.35894676172749568</c:v>
                </c:pt>
                <c:pt idx="1">
                  <c:v>0.18571847903370312</c:v>
                </c:pt>
                <c:pt idx="2">
                  <c:v>0.21958924778158745</c:v>
                </c:pt>
                <c:pt idx="3">
                  <c:v>0.23574551145721301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819-454A-AA38-BF9ECB4B17CF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133865472"/>
        <c:axId val="171907264"/>
      </c:barChart>
      <c:catAx>
        <c:axId val="13386547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800"/>
            </a:pPr>
            <a:endParaRPr lang="cs-CZ"/>
          </a:p>
        </c:txPr>
        <c:crossAx val="171907264"/>
        <c:crosses val="autoZero"/>
        <c:auto val="1"/>
        <c:lblAlgn val="ctr"/>
        <c:lblOffset val="100"/>
        <c:noMultiLvlLbl val="0"/>
      </c:catAx>
      <c:valAx>
        <c:axId val="171907264"/>
        <c:scaling>
          <c:orientation val="minMax"/>
        </c:scaling>
        <c:delete val="1"/>
        <c:axPos val="l"/>
        <c:numFmt formatCode="0%" sourceLinked="0"/>
        <c:majorTickMark val="out"/>
        <c:minorTickMark val="none"/>
        <c:tickLblPos val="none"/>
        <c:crossAx val="133865472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050"/>
      </a:pPr>
      <a:endParaRPr lang="cs-CZ"/>
    </a:p>
  </c:txPr>
  <c:externalData r:id="rId2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/>
            </a:pPr>
            <a:r>
              <a:rPr lang="cs-CZ" sz="900" dirty="0"/>
              <a:t>Vzdělání</a:t>
            </a:r>
          </a:p>
        </c:rich>
      </c:tx>
      <c:overlay val="0"/>
    </c:title>
    <c:autoTitleDeleted val="0"/>
    <c:plotArea>
      <c:layout>
        <c:manualLayout>
          <c:layoutTarget val="inner"/>
          <c:xMode val="edge"/>
          <c:yMode val="edge"/>
          <c:x val="0.52556833962892957"/>
          <c:y val="0.17589873389966923"/>
          <c:w val="0.43889984446172625"/>
          <c:h val="0.77367587626123779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Řada 1</c:v>
                </c:pt>
              </c:strCache>
            </c:strRef>
          </c:tx>
          <c:spPr>
            <a:solidFill>
              <a:srgbClr val="BDE296">
                <a:lumMod val="50000"/>
              </a:srgbClr>
            </a:solidFill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>
                  <a:defRPr sz="800"/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List1!$A$2:$A$5</c:f>
              <c:strCache>
                <c:ptCount val="4"/>
                <c:pt idx="0">
                  <c:v>Základní a nižší</c:v>
                </c:pt>
                <c:pt idx="1">
                  <c:v>Středoškolské bez maturity / vyučen</c:v>
                </c:pt>
                <c:pt idx="2">
                  <c:v>Středoškolské s maturitou </c:v>
                </c:pt>
                <c:pt idx="3">
                  <c:v>Vysokoškolské nebo vyšší odborné</c:v>
                </c:pt>
              </c:strCache>
            </c:strRef>
          </c:cat>
          <c:val>
            <c:numRef>
              <c:f>List1!$B$2:$B$5</c:f>
              <c:numCache>
                <c:formatCode>###0.0%</c:formatCode>
                <c:ptCount val="4"/>
                <c:pt idx="0">
                  <c:v>7.4605759506640681E-2</c:v>
                </c:pt>
                <c:pt idx="1">
                  <c:v>0.30354409911461055</c:v>
                </c:pt>
                <c:pt idx="2">
                  <c:v>0.36245364337973868</c:v>
                </c:pt>
                <c:pt idx="3">
                  <c:v>0.25939649799900949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18C-43F2-AEE6-92B93E829E73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134385664"/>
        <c:axId val="171907840"/>
      </c:barChart>
      <c:catAx>
        <c:axId val="134385664"/>
        <c:scaling>
          <c:orientation val="maxMin"/>
        </c:scaling>
        <c:delete val="0"/>
        <c:axPos val="l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800"/>
            </a:pPr>
            <a:endParaRPr lang="cs-CZ"/>
          </a:p>
        </c:txPr>
        <c:crossAx val="171907840"/>
        <c:crosses val="autoZero"/>
        <c:auto val="1"/>
        <c:lblAlgn val="ctr"/>
        <c:lblOffset val="100"/>
        <c:noMultiLvlLbl val="0"/>
      </c:catAx>
      <c:valAx>
        <c:axId val="171907840"/>
        <c:scaling>
          <c:orientation val="minMax"/>
          <c:max val="0.8"/>
        </c:scaling>
        <c:delete val="1"/>
        <c:axPos val="t"/>
        <c:numFmt formatCode="0%" sourceLinked="0"/>
        <c:majorTickMark val="out"/>
        <c:minorTickMark val="none"/>
        <c:tickLblPos val="none"/>
        <c:crossAx val="134385664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050"/>
      </a:pPr>
      <a:endParaRPr lang="cs-CZ"/>
    </a:p>
  </c:txPr>
  <c:externalData r:id="rId2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/>
            </a:pPr>
            <a:r>
              <a:rPr lang="cs-CZ" sz="900" dirty="0"/>
              <a:t>Region bydliště</a:t>
            </a:r>
          </a:p>
        </c:rich>
      </c:tx>
      <c:layout>
        <c:manualLayout>
          <c:xMode val="edge"/>
          <c:yMode val="edge"/>
          <c:x val="0.31338859174377448"/>
          <c:y val="4.1666666666666664E-2"/>
        </c:manualLayout>
      </c:layout>
      <c:overlay val="0"/>
    </c:title>
    <c:autoTitleDeleted val="0"/>
    <c:view3D>
      <c:rotX val="30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20246956687352202"/>
          <c:y val="0.18069553805774277"/>
          <c:w val="0.63541193835605569"/>
          <c:h val="0.62586286089238863"/>
        </c:manualLayout>
      </c:layout>
      <c:pie3DChart>
        <c:varyColors val="1"/>
        <c:ser>
          <c:idx val="0"/>
          <c:order val="0"/>
          <c:tx>
            <c:strRef>
              <c:f>List1!$B$1</c:f>
              <c:strCache>
                <c:ptCount val="1"/>
                <c:pt idx="0">
                  <c:v>Řada 1</c:v>
                </c:pt>
              </c:strCache>
            </c:strRef>
          </c:tx>
          <c:spPr>
            <a:solidFill>
              <a:srgbClr val="BDE296">
                <a:lumMod val="50000"/>
              </a:srgbClr>
            </a:solidFill>
          </c:spPr>
          <c:dPt>
            <c:idx val="0"/>
            <c:bubble3D val="0"/>
            <c:spPr>
              <a:solidFill>
                <a:srgbClr val="ABDB7B"/>
              </a:solidFill>
            </c:spPr>
            <c:extLst>
              <c:ext xmlns:c16="http://schemas.microsoft.com/office/drawing/2014/chart" uri="{C3380CC4-5D6E-409C-BE32-E72D297353CC}">
                <c16:uniqueId val="{00000001-501B-46F4-BBD3-4083108EDC9D}"/>
              </c:ext>
            </c:extLst>
          </c:dPt>
          <c:dPt>
            <c:idx val="1"/>
            <c:bubble3D val="0"/>
            <c:spPr>
              <a:solidFill>
                <a:srgbClr val="568725"/>
              </a:solidFill>
            </c:spPr>
            <c:extLst>
              <c:ext xmlns:c16="http://schemas.microsoft.com/office/drawing/2014/chart" uri="{C3380CC4-5D6E-409C-BE32-E72D297353CC}">
                <c16:uniqueId val="{00000004-501B-46F4-BBD3-4083108EDC9D}"/>
              </c:ext>
            </c:extLst>
          </c:dPt>
          <c:dPt>
            <c:idx val="2"/>
            <c:bubble3D val="0"/>
            <c:spPr>
              <a:solidFill>
                <a:srgbClr val="80C436"/>
              </a:solidFill>
            </c:spPr>
            <c:extLst>
              <c:ext xmlns:c16="http://schemas.microsoft.com/office/drawing/2014/chart" uri="{C3380CC4-5D6E-409C-BE32-E72D297353CC}">
                <c16:uniqueId val="{00000003-501B-46F4-BBD3-4083108EDC9D}"/>
              </c:ext>
            </c:extLst>
          </c:dPt>
          <c:dLbls>
            <c:dLbl>
              <c:idx val="1"/>
              <c:numFmt formatCode="0%" sourceLinked="0"/>
              <c:spPr/>
              <c:txPr>
                <a:bodyPr/>
                <a:lstStyle/>
                <a:p>
                  <a:pPr>
                    <a:defRPr sz="700" b="0">
                      <a:solidFill>
                        <a:schemeClr val="bg1"/>
                      </a:solidFill>
                    </a:defRPr>
                  </a:pPr>
                  <a:endParaRPr lang="cs-CZ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4-501B-46F4-BBD3-4083108EDC9D}"/>
                </c:ext>
              </c:extLst>
            </c:dLbl>
            <c:numFmt formatCode="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700" b="0">
                    <a:solidFill>
                      <a:schemeClr val="tx2"/>
                    </a:solidFill>
                  </a:defRPr>
                </a:pPr>
                <a:endParaRPr lang="cs-CZ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List1!$A$2:$A$4</c:f>
              <c:strCache>
                <c:ptCount val="3"/>
                <c:pt idx="0">
                  <c:v>Praha</c:v>
                </c:pt>
                <c:pt idx="1">
                  <c:v>Čechy (bez Prahy)</c:v>
                </c:pt>
                <c:pt idx="2">
                  <c:v>Morava</c:v>
                </c:pt>
              </c:strCache>
            </c:strRef>
          </c:cat>
          <c:val>
            <c:numRef>
              <c:f>List1!$B$2:$B$4</c:f>
              <c:numCache>
                <c:formatCode>###0.0%</c:formatCode>
                <c:ptCount val="3"/>
                <c:pt idx="0">
                  <c:v>0.12450754766598067</c:v>
                </c:pt>
                <c:pt idx="1">
                  <c:v>0.54754108030814697</c:v>
                </c:pt>
                <c:pt idx="2">
                  <c:v>0.32795137202587221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501B-46F4-BBD3-4083108EDC9D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ayout>
        <c:manualLayout>
          <c:xMode val="edge"/>
          <c:yMode val="edge"/>
          <c:x val="4.2775009125970133E-2"/>
          <c:y val="0.85731517935258106"/>
          <c:w val="0.94339622641509702"/>
          <c:h val="6.3440642356112908E-2"/>
        </c:manualLayout>
      </c:layout>
      <c:overlay val="0"/>
      <c:txPr>
        <a:bodyPr/>
        <a:lstStyle/>
        <a:p>
          <a:pPr>
            <a:defRPr sz="800">
              <a:latin typeface="+mn-lt"/>
            </a:defRPr>
          </a:pPr>
          <a:endParaRPr lang="cs-CZ"/>
        </a:p>
      </c:txPr>
    </c:legend>
    <c:plotVisOnly val="1"/>
    <c:dispBlanksAs val="zero"/>
    <c:showDLblsOverMax val="0"/>
  </c:chart>
  <c:txPr>
    <a:bodyPr/>
    <a:lstStyle/>
    <a:p>
      <a:pPr>
        <a:defRPr sz="1800"/>
      </a:pPr>
      <a:endParaRPr lang="cs-CZ"/>
    </a:p>
  </c:txPr>
  <c:externalData r:id="rId2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cs-CZ" sz="1100" baseline="0" dirty="0">
                <a:latin typeface="Verdana" pitchFamily="34" charset="0"/>
                <a:ea typeface="Verdana" pitchFamily="34" charset="0"/>
                <a:cs typeface="Verdana" pitchFamily="34" charset="0"/>
              </a:rPr>
              <a:t>Jak často se věnují sportovním aktivitám (včetně například i procházky) </a:t>
            </a:r>
            <a:br>
              <a:rPr lang="cs-CZ" sz="1100" baseline="0" dirty="0">
                <a:latin typeface="Verdana" pitchFamily="34" charset="0"/>
                <a:ea typeface="Verdana" pitchFamily="34" charset="0"/>
                <a:cs typeface="Verdana" pitchFamily="34" charset="0"/>
              </a:rPr>
            </a:br>
            <a:r>
              <a:rPr lang="cs-CZ" sz="1100" baseline="0" dirty="0">
                <a:latin typeface="Verdana" pitchFamily="34" charset="0"/>
                <a:ea typeface="Verdana" pitchFamily="34" charset="0"/>
                <a:cs typeface="Verdana" pitchFamily="34" charset="0"/>
              </a:rPr>
              <a:t>alespoň 30 minut</a:t>
            </a:r>
          </a:p>
        </c:rich>
      </c:tx>
      <c:layout>
        <c:manualLayout>
          <c:xMode val="edge"/>
          <c:yMode val="edge"/>
          <c:x val="1.1561121047533525E-2"/>
          <c:y val="5.3388135781523328E-2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3.8843232928916081E-2"/>
          <c:y val="0.1408872707508067"/>
          <c:w val="0.46775761558523438"/>
          <c:h val="0.80198139390133161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List1!$A$2</c:f>
              <c:strCache>
                <c:ptCount val="1"/>
                <c:pt idx="0">
                  <c:v>Každý den</c:v>
                </c:pt>
              </c:strCache>
            </c:strRef>
          </c:tx>
          <c:spPr>
            <a:solidFill>
              <a:schemeClr val="accent2">
                <a:lumMod val="50000"/>
              </a:schemeClr>
            </a:solidFill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 algn="ctr">
                  <a:defRPr lang="cs-CZ" sz="800" b="1" i="0" u="none" strike="noStrike" kern="1200" baseline="0">
                    <a:solidFill>
                      <a:schemeClr val="bg1"/>
                    </a:solidFill>
                    <a:latin typeface="Verdana" pitchFamily="34" charset="0"/>
                    <a:ea typeface="Verdana" pitchFamily="34" charset="0"/>
                    <a:cs typeface="Verdana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List1!$B$1</c:f>
              <c:strCache>
                <c:ptCount val="1"/>
                <c:pt idx="0">
                  <c:v>Sloupec2</c:v>
                </c:pt>
              </c:strCache>
            </c:strRef>
          </c:cat>
          <c:val>
            <c:numRef>
              <c:f>List1!$B$2</c:f>
              <c:numCache>
                <c:formatCode>###0.0%</c:formatCode>
                <c:ptCount val="1"/>
                <c:pt idx="0">
                  <c:v>0.21655671865160564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1E7-4BB0-BD1D-40B7E29F550D}"/>
            </c:ext>
          </c:extLst>
        </c:ser>
        <c:ser>
          <c:idx val="1"/>
          <c:order val="1"/>
          <c:tx>
            <c:strRef>
              <c:f>List1!$A$3</c:f>
              <c:strCache>
                <c:ptCount val="1"/>
                <c:pt idx="0">
                  <c:v>6x týdně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800" b="1" i="0" u="none" strike="noStrike" kern="1200" baseline="0">
                    <a:solidFill>
                      <a:schemeClr val="bg1"/>
                    </a:solidFill>
                    <a:latin typeface="Verdana" pitchFamily="34" charset="0"/>
                    <a:ea typeface="Verdana" pitchFamily="34" charset="0"/>
                    <a:cs typeface="Verdana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List1!$B$1</c:f>
              <c:strCache>
                <c:ptCount val="1"/>
                <c:pt idx="0">
                  <c:v>Sloupec2</c:v>
                </c:pt>
              </c:strCache>
            </c:strRef>
          </c:cat>
          <c:val>
            <c:numRef>
              <c:f>List1!$B$3</c:f>
              <c:numCache>
                <c:formatCode>###0.0%</c:formatCode>
                <c:ptCount val="1"/>
                <c:pt idx="0">
                  <c:v>3.6329183699765899E-2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1E7-4BB0-BD1D-40B7E29F550D}"/>
            </c:ext>
          </c:extLst>
        </c:ser>
        <c:ser>
          <c:idx val="2"/>
          <c:order val="2"/>
          <c:tx>
            <c:strRef>
              <c:f>List1!$A$4</c:f>
              <c:strCache>
                <c:ptCount val="1"/>
                <c:pt idx="0">
                  <c:v>5x týdně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 algn="ctr">
                  <a:defRPr lang="cs-CZ" sz="800" b="1" i="0" u="none" strike="noStrike" kern="1200" baseline="0">
                    <a:solidFill>
                      <a:schemeClr val="tx1"/>
                    </a:solidFill>
                    <a:latin typeface="Verdana" pitchFamily="34" charset="0"/>
                    <a:ea typeface="Verdana" pitchFamily="34" charset="0"/>
                    <a:cs typeface="Verdana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List1!$B$1</c:f>
              <c:strCache>
                <c:ptCount val="1"/>
                <c:pt idx="0">
                  <c:v>Sloupec2</c:v>
                </c:pt>
              </c:strCache>
            </c:strRef>
          </c:cat>
          <c:val>
            <c:numRef>
              <c:f>List1!$B$4</c:f>
              <c:numCache>
                <c:formatCode>###0.0%</c:formatCode>
                <c:ptCount val="1"/>
                <c:pt idx="0">
                  <c:v>9.6522089792823215E-2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61E7-4BB0-BD1D-40B7E29F550D}"/>
            </c:ext>
          </c:extLst>
        </c:ser>
        <c:ser>
          <c:idx val="3"/>
          <c:order val="3"/>
          <c:tx>
            <c:strRef>
              <c:f>List1!$A$5</c:f>
              <c:strCache>
                <c:ptCount val="1"/>
                <c:pt idx="0">
                  <c:v>4x týdně</c:v>
                </c:pt>
              </c:strCache>
            </c:strRef>
          </c:tx>
          <c:spPr>
            <a:solidFill>
              <a:schemeClr val="accent2">
                <a:lumMod val="40000"/>
                <a:lumOff val="60000"/>
              </a:schemeClr>
            </a:solidFill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 algn="ctr">
                  <a:defRPr lang="cs-CZ" sz="800" b="1" i="0" u="none" strike="noStrike" kern="1200" baseline="0">
                    <a:solidFill>
                      <a:schemeClr val="tx1"/>
                    </a:solidFill>
                    <a:latin typeface="Verdana" pitchFamily="34" charset="0"/>
                    <a:ea typeface="Verdana" pitchFamily="34" charset="0"/>
                    <a:cs typeface="Verdana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List1!$B$1</c:f>
              <c:strCache>
                <c:ptCount val="1"/>
                <c:pt idx="0">
                  <c:v>Sloupec2</c:v>
                </c:pt>
              </c:strCache>
            </c:strRef>
          </c:cat>
          <c:val>
            <c:numRef>
              <c:f>List1!$B$5</c:f>
              <c:numCache>
                <c:formatCode>###0.0%</c:formatCode>
                <c:ptCount val="1"/>
                <c:pt idx="0">
                  <c:v>7.058167526490311E-2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61E7-4BB0-BD1D-40B7E29F550D}"/>
            </c:ext>
          </c:extLst>
        </c:ser>
        <c:ser>
          <c:idx val="4"/>
          <c:order val="4"/>
          <c:tx>
            <c:strRef>
              <c:f>List1!$A$6</c:f>
              <c:strCache>
                <c:ptCount val="1"/>
                <c:pt idx="0">
                  <c:v>3x týdně</c:v>
                </c:pt>
              </c:strCache>
            </c:strRef>
          </c:tx>
          <c:spPr>
            <a:solidFill>
              <a:schemeClr val="accent1">
                <a:lumMod val="20000"/>
                <a:lumOff val="80000"/>
              </a:schemeClr>
            </a:solidFill>
          </c:spPr>
          <c:invertIfNegative val="0"/>
          <c:dLbls>
            <c:dLbl>
              <c:idx val="2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61E7-4BB0-BD1D-40B7E29F550D}"/>
                </c:ext>
              </c:extLst>
            </c:dLbl>
            <c:numFmt formatCode="0%" sourceLinked="0"/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800" b="1" i="0" u="none" strike="noStrike" kern="1200" baseline="0">
                    <a:solidFill>
                      <a:schemeClr val="tx1"/>
                    </a:solidFill>
                    <a:latin typeface="Verdana" pitchFamily="34" charset="0"/>
                    <a:ea typeface="Verdana" pitchFamily="34" charset="0"/>
                    <a:cs typeface="Verdana" pitchFamily="34" charset="0"/>
                  </a:defRPr>
                </a:pPr>
                <a:endParaRPr lang="cs-CZ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List1!$B$1</c:f>
              <c:strCache>
                <c:ptCount val="1"/>
                <c:pt idx="0">
                  <c:v>Sloupec2</c:v>
                </c:pt>
              </c:strCache>
            </c:strRef>
          </c:cat>
          <c:val>
            <c:numRef>
              <c:f>List1!$B$6</c:f>
              <c:numCache>
                <c:formatCode>###0.0%</c:formatCode>
                <c:ptCount val="1"/>
                <c:pt idx="0">
                  <c:v>0.1721567635914566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61E7-4BB0-BD1D-40B7E29F550D}"/>
            </c:ext>
          </c:extLst>
        </c:ser>
        <c:ser>
          <c:idx val="5"/>
          <c:order val="5"/>
          <c:tx>
            <c:strRef>
              <c:f>List1!$A$7</c:f>
              <c:strCache>
                <c:ptCount val="1"/>
                <c:pt idx="0">
                  <c:v>2x týdně</c:v>
                </c:pt>
              </c:strCache>
            </c:strRef>
          </c:tx>
          <c:spPr>
            <a:solidFill>
              <a:srgbClr val="FFC000"/>
            </a:solidFill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800" b="1" i="0" u="none" strike="noStrike" kern="1200" baseline="0">
                    <a:solidFill>
                      <a:schemeClr val="tx1"/>
                    </a:solidFill>
                    <a:latin typeface="Verdana" pitchFamily="34" charset="0"/>
                    <a:ea typeface="Verdana" pitchFamily="34" charset="0"/>
                    <a:cs typeface="Verdana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List1!$B$1</c:f>
              <c:strCache>
                <c:ptCount val="1"/>
                <c:pt idx="0">
                  <c:v>Sloupec2</c:v>
                </c:pt>
              </c:strCache>
            </c:strRef>
          </c:cat>
          <c:val>
            <c:numRef>
              <c:f>List1!$B$7</c:f>
              <c:numCache>
                <c:formatCode>###0.0%</c:formatCode>
                <c:ptCount val="1"/>
                <c:pt idx="0">
                  <c:v>0.14399183923079595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15F-403A-B66E-B9DC32543021}"/>
            </c:ext>
          </c:extLst>
        </c:ser>
        <c:ser>
          <c:idx val="6"/>
          <c:order val="6"/>
          <c:tx>
            <c:strRef>
              <c:f>List1!$A$8</c:f>
              <c:strCache>
                <c:ptCount val="1"/>
                <c:pt idx="0">
                  <c:v>1x týdně</c:v>
                </c:pt>
              </c:strCache>
            </c:strRef>
          </c:tx>
          <c:spPr>
            <a:solidFill>
              <a:srgbClr val="FFD757"/>
            </a:solidFill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800" b="1" i="0" u="none" strike="noStrike" kern="1200" baseline="0">
                    <a:solidFill>
                      <a:schemeClr val="tx1"/>
                    </a:solidFill>
                    <a:latin typeface="Verdana" pitchFamily="34" charset="0"/>
                    <a:ea typeface="Verdana" pitchFamily="34" charset="0"/>
                    <a:cs typeface="Verdana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List1!$B$1</c:f>
              <c:strCache>
                <c:ptCount val="1"/>
                <c:pt idx="0">
                  <c:v>Sloupec2</c:v>
                </c:pt>
              </c:strCache>
            </c:strRef>
          </c:cat>
          <c:val>
            <c:numRef>
              <c:f>List1!$B$8</c:f>
              <c:numCache>
                <c:formatCode>###0.0%</c:formatCode>
                <c:ptCount val="1"/>
                <c:pt idx="0">
                  <c:v>0.11183383545193312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15F-403A-B66E-B9DC32543021}"/>
            </c:ext>
          </c:extLst>
        </c:ser>
        <c:ser>
          <c:idx val="7"/>
          <c:order val="7"/>
          <c:tx>
            <c:strRef>
              <c:f>List1!$A$9</c:f>
              <c:strCache>
                <c:ptCount val="1"/>
                <c:pt idx="0">
                  <c:v>Méně často či vůbec</c:v>
                </c:pt>
              </c:strCache>
            </c:strRef>
          </c:tx>
          <c:spPr>
            <a:solidFill>
              <a:srgbClr val="C00000"/>
            </a:solidFill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800" b="1" i="0" u="none" strike="noStrike" kern="1200" baseline="0">
                    <a:solidFill>
                      <a:schemeClr val="bg1"/>
                    </a:solidFill>
                    <a:latin typeface="Verdana" pitchFamily="34" charset="0"/>
                    <a:ea typeface="Verdana" pitchFamily="34" charset="0"/>
                    <a:cs typeface="Verdana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List1!$B$1</c:f>
              <c:strCache>
                <c:ptCount val="1"/>
                <c:pt idx="0">
                  <c:v>Sloupec2</c:v>
                </c:pt>
              </c:strCache>
            </c:strRef>
          </c:cat>
          <c:val>
            <c:numRef>
              <c:f>List1!$B$9</c:f>
              <c:numCache>
                <c:formatCode>###0.0%</c:formatCode>
                <c:ptCount val="1"/>
                <c:pt idx="0">
                  <c:v>0.15202789431671587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815F-403A-B66E-B9DC32543021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5"/>
        <c:overlap val="100"/>
        <c:axId val="133866496"/>
        <c:axId val="119877568"/>
      </c:barChart>
      <c:catAx>
        <c:axId val="13386649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one"/>
        <c:txPr>
          <a:bodyPr/>
          <a:lstStyle/>
          <a:p>
            <a:pPr>
              <a:defRPr sz="900" b="0">
                <a:solidFill>
                  <a:schemeClr val="tx1"/>
                </a:solidFill>
                <a:latin typeface="Verdana" pitchFamily="34" charset="0"/>
              </a:defRPr>
            </a:pPr>
            <a:endParaRPr lang="cs-CZ"/>
          </a:p>
        </c:txPr>
        <c:crossAx val="119877568"/>
        <c:crosses val="autoZero"/>
        <c:auto val="1"/>
        <c:lblAlgn val="ctr"/>
        <c:lblOffset val="100"/>
        <c:noMultiLvlLbl val="0"/>
      </c:catAx>
      <c:valAx>
        <c:axId val="119877568"/>
        <c:scaling>
          <c:orientation val="minMax"/>
          <c:min val="0"/>
        </c:scaling>
        <c:delete val="1"/>
        <c:axPos val="r"/>
        <c:numFmt formatCode="General" sourceLinked="0"/>
        <c:majorTickMark val="none"/>
        <c:minorTickMark val="none"/>
        <c:tickLblPos val="none"/>
        <c:crossAx val="133866496"/>
        <c:crosses val="max"/>
        <c:crossBetween val="between"/>
      </c:valAx>
      <c:spPr>
        <a:noFill/>
      </c:spPr>
    </c:plotArea>
    <c:legend>
      <c:legendPos val="r"/>
      <c:layout>
        <c:manualLayout>
          <c:xMode val="edge"/>
          <c:yMode val="edge"/>
          <c:x val="0.60301552847846207"/>
          <c:y val="0.28099161298462122"/>
          <c:w val="0.30829608201889114"/>
          <c:h val="0.64948056618944416"/>
        </c:manualLayout>
      </c:layout>
      <c:overlay val="0"/>
      <c:txPr>
        <a:bodyPr/>
        <a:lstStyle/>
        <a:p>
          <a:pPr>
            <a:defRPr sz="1000"/>
          </a:pPr>
          <a:endParaRPr lang="cs-CZ"/>
        </a:p>
      </c:txPr>
    </c:legend>
    <c:plotVisOnly val="1"/>
    <c:dispBlanksAs val="gap"/>
    <c:showDLblsOverMax val="0"/>
  </c:chart>
  <c:spPr>
    <a:noFill/>
    <a:ln w="38100">
      <a:noFill/>
    </a:ln>
    <a:effectLst/>
  </c:spPr>
  <c:txPr>
    <a:bodyPr/>
    <a:lstStyle/>
    <a:p>
      <a:pPr>
        <a:defRPr sz="1800"/>
      </a:pPr>
      <a:endParaRPr lang="cs-CZ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cs-CZ" sz="1000" b="1" i="0" u="none" strike="noStrike" kern="1200" baseline="0" dirty="0" smtClean="0">
                <a:solidFill>
                  <a:srgbClr val="5F5F5F"/>
                </a:solidFill>
                <a:latin typeface="+mn-lt"/>
                <a:ea typeface="+mn-ea"/>
                <a:cs typeface="+mn-cs"/>
              </a:defRPr>
            </a:pPr>
            <a:r>
              <a:rPr lang="cs-CZ" sz="1100" b="1" i="0" u="none" strike="noStrike" kern="1200" baseline="0" dirty="0">
                <a:solidFill>
                  <a:srgbClr val="5F5F5F"/>
                </a:solidFill>
                <a:latin typeface="+mn-lt"/>
                <a:ea typeface="+mn-ea"/>
                <a:cs typeface="+mn-cs"/>
              </a:rPr>
              <a:t>Frekvence provozování uvedených sportů</a:t>
            </a:r>
          </a:p>
        </c:rich>
      </c:tx>
      <c:layout>
        <c:manualLayout>
          <c:xMode val="edge"/>
          <c:yMode val="edge"/>
          <c:x val="0.43762086220531748"/>
          <c:y val="1.6181328734268436E-2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29635977630488813"/>
          <c:y val="0.11909432466014115"/>
          <c:w val="0.70364022369511181"/>
          <c:h val="0.75630409278042621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List1!$C$1</c:f>
              <c:strCache>
                <c:ptCount val="1"/>
                <c:pt idx="0">
                  <c:v>3x týdně a častěji</c:v>
                </c:pt>
              </c:strCache>
            </c:strRef>
          </c:tx>
          <c:spPr>
            <a:solidFill>
              <a:srgbClr val="527F22"/>
            </a:solidFill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 algn="ctr">
                  <a:defRPr lang="cs-CZ" sz="700" b="1" i="0" u="none" strike="noStrike" kern="1200" baseline="0">
                    <a:solidFill>
                      <a:schemeClr val="bg1"/>
                    </a:solidFill>
                    <a:latin typeface="Verdana" pitchFamily="34" charset="0"/>
                    <a:ea typeface="Verdana" pitchFamily="34" charset="0"/>
                    <a:cs typeface="Verdana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List1!$B$2:$B$15</c:f>
              <c:strCache>
                <c:ptCount val="14"/>
                <c:pt idx="0">
                  <c:v>Cyklistika</c:v>
                </c:pt>
                <c:pt idx="1">
                  <c:v>Běh</c:v>
                </c:pt>
                <c:pt idx="2">
                  <c:v>Posilování (kruhový trénink)</c:v>
                </c:pt>
                <c:pt idx="3">
                  <c:v>Plavání</c:v>
                </c:pt>
                <c:pt idx="4">
                  <c:v>Jóga, pilates apod.</c:v>
                </c:pt>
                <c:pt idx="5">
                  <c:v>Aerobik, zumba apod.</c:v>
                </c:pt>
                <c:pt idx="6">
                  <c:v>Fotbal</c:v>
                </c:pt>
                <c:pt idx="7">
                  <c:v>Volejbal</c:v>
                </c:pt>
                <c:pt idx="8">
                  <c:v>Atletika</c:v>
                </c:pt>
                <c:pt idx="9">
                  <c:v>Badminton</c:v>
                </c:pt>
                <c:pt idx="10">
                  <c:v>Florbal</c:v>
                </c:pt>
                <c:pt idx="11">
                  <c:v>Basketbal</c:v>
                </c:pt>
                <c:pt idx="12">
                  <c:v>Lední hokej</c:v>
                </c:pt>
                <c:pt idx="13">
                  <c:v>Tenis</c:v>
                </c:pt>
              </c:strCache>
            </c:strRef>
          </c:cat>
          <c:val>
            <c:numRef>
              <c:f>List1!$C$2:$C$15</c:f>
              <c:numCache>
                <c:formatCode>###0.0%</c:formatCode>
                <c:ptCount val="14"/>
                <c:pt idx="0">
                  <c:v>8.0892297853745146E-2</c:v>
                </c:pt>
                <c:pt idx="1">
                  <c:v>6.6109965919848024E-2</c:v>
                </c:pt>
                <c:pt idx="2">
                  <c:v>7.4794696080994177E-2</c:v>
                </c:pt>
                <c:pt idx="3">
                  <c:v>1.5138261993088056E-2</c:v>
                </c:pt>
                <c:pt idx="4">
                  <c:v>4.9226267524841362E-2</c:v>
                </c:pt>
                <c:pt idx="5">
                  <c:v>1.6817797247727931E-2</c:v>
                </c:pt>
                <c:pt idx="6">
                  <c:v>1.2769474543180302E-2</c:v>
                </c:pt>
                <c:pt idx="7">
                  <c:v>1.6824331151380413E-2</c:v>
                </c:pt>
                <c:pt idx="8">
                  <c:v>1.2198549083515227E-2</c:v>
                </c:pt>
                <c:pt idx="9">
                  <c:v>5.9734107683967631E-3</c:v>
                </c:pt>
                <c:pt idx="10">
                  <c:v>1.5828296458820286E-2</c:v>
                </c:pt>
                <c:pt idx="11">
                  <c:v>9.7582232078943804E-3</c:v>
                </c:pt>
                <c:pt idx="12">
                  <c:v>4.4268458064857623E-3</c:v>
                </c:pt>
                <c:pt idx="13">
                  <c:v>1.1928243195676026E-2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B26-4270-814E-07D2A8A4BBDD}"/>
            </c:ext>
          </c:extLst>
        </c:ser>
        <c:ser>
          <c:idx val="1"/>
          <c:order val="1"/>
          <c:tx>
            <c:strRef>
              <c:f>List1!$D$1</c:f>
              <c:strCache>
                <c:ptCount val="1"/>
                <c:pt idx="0">
                  <c:v>1-2x týdně</c:v>
                </c:pt>
              </c:strCache>
            </c:strRef>
          </c:tx>
          <c:spPr>
            <a:solidFill>
              <a:srgbClr val="FFC000"/>
            </a:solidFill>
          </c:spPr>
          <c:invertIfNegative val="0"/>
          <c:dLbls>
            <c:dLbl>
              <c:idx val="4"/>
              <c:layout>
                <c:manualLayout>
                  <c:x val="-7.803950986763516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BB26-4270-814E-07D2A8A4BBDD}"/>
                </c:ext>
              </c:extLst>
            </c:dLbl>
            <c:dLbl>
              <c:idx val="6"/>
              <c:layout>
                <c:manualLayout>
                  <c:x val="-6.243160789410813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BB26-4270-814E-07D2A8A4BBDD}"/>
                </c:ext>
              </c:extLst>
            </c:dLbl>
            <c:dLbl>
              <c:idx val="9"/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BB26-4270-814E-07D2A8A4BBDD}"/>
                </c:ext>
              </c:extLst>
            </c:dLbl>
            <c:numFmt formatCode="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 algn="ctr">
                  <a:defRPr lang="cs-CZ" sz="700" b="1" i="0" u="none" strike="noStrike" kern="1200" baseline="0">
                    <a:solidFill>
                      <a:schemeClr val="tx1"/>
                    </a:solidFill>
                    <a:latin typeface="Verdana" pitchFamily="34" charset="0"/>
                    <a:ea typeface="Verdana" pitchFamily="34" charset="0"/>
                    <a:cs typeface="Verdana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List1!$B$2:$B$15</c:f>
              <c:strCache>
                <c:ptCount val="14"/>
                <c:pt idx="0">
                  <c:v>Cyklistika</c:v>
                </c:pt>
                <c:pt idx="1">
                  <c:v>Běh</c:v>
                </c:pt>
                <c:pt idx="2">
                  <c:v>Posilování (kruhový trénink)</c:v>
                </c:pt>
                <c:pt idx="3">
                  <c:v>Plavání</c:v>
                </c:pt>
                <c:pt idx="4">
                  <c:v>Jóga, pilates apod.</c:v>
                </c:pt>
                <c:pt idx="5">
                  <c:v>Aerobik, zumba apod.</c:v>
                </c:pt>
                <c:pt idx="6">
                  <c:v>Fotbal</c:v>
                </c:pt>
                <c:pt idx="7">
                  <c:v>Volejbal</c:v>
                </c:pt>
                <c:pt idx="8">
                  <c:v>Atletika</c:v>
                </c:pt>
                <c:pt idx="9">
                  <c:v>Badminton</c:v>
                </c:pt>
                <c:pt idx="10">
                  <c:v>Florbal</c:v>
                </c:pt>
                <c:pt idx="11">
                  <c:v>Basketbal</c:v>
                </c:pt>
                <c:pt idx="12">
                  <c:v>Lední hokej</c:v>
                </c:pt>
                <c:pt idx="13">
                  <c:v>Tenis</c:v>
                </c:pt>
              </c:strCache>
            </c:strRef>
          </c:cat>
          <c:val>
            <c:numRef>
              <c:f>List1!$D$2:$D$15</c:f>
              <c:numCache>
                <c:formatCode>###0.0%</c:formatCode>
                <c:ptCount val="14"/>
                <c:pt idx="0">
                  <c:v>0.2128131400289236</c:v>
                </c:pt>
                <c:pt idx="1">
                  <c:v>0.17454243681642601</c:v>
                </c:pt>
                <c:pt idx="2">
                  <c:v>0.14056749386453568</c:v>
                </c:pt>
                <c:pt idx="3">
                  <c:v>0.17164166436783007</c:v>
                </c:pt>
                <c:pt idx="4">
                  <c:v>0.13269178799067988</c:v>
                </c:pt>
                <c:pt idx="5">
                  <c:v>4.832460468205943E-2</c:v>
                </c:pt>
                <c:pt idx="6">
                  <c:v>4.8479403156438741E-2</c:v>
                </c:pt>
                <c:pt idx="7">
                  <c:v>3.5440524078439548E-2</c:v>
                </c:pt>
                <c:pt idx="8">
                  <c:v>3.3483263459737692E-2</c:v>
                </c:pt>
                <c:pt idx="9">
                  <c:v>3.9593727177968781E-2</c:v>
                </c:pt>
                <c:pt idx="10">
                  <c:v>2.1357236565300922E-2</c:v>
                </c:pt>
                <c:pt idx="11">
                  <c:v>2.5097593659657646E-2</c:v>
                </c:pt>
                <c:pt idx="12">
                  <c:v>2.8745269584827645E-2</c:v>
                </c:pt>
                <c:pt idx="13">
                  <c:v>1.8092289671135652E-2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BB26-4270-814E-07D2A8A4BBDD}"/>
            </c:ext>
          </c:extLst>
        </c:ser>
        <c:ser>
          <c:idx val="2"/>
          <c:order val="2"/>
          <c:tx>
            <c:strRef>
              <c:f>List1!$E$1</c:f>
              <c:strCache>
                <c:ptCount val="1"/>
                <c:pt idx="0">
                  <c:v>Méně často či vůbec</c:v>
                </c:pt>
              </c:strCache>
            </c:strRef>
          </c:tx>
          <c:spPr>
            <a:solidFill>
              <a:srgbClr val="C00000"/>
            </a:solidFill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 algn="ctr">
                  <a:defRPr lang="cs-CZ" sz="700" b="1" i="0" u="none" strike="noStrike" kern="1200" baseline="0">
                    <a:solidFill>
                      <a:schemeClr val="bg1"/>
                    </a:solidFill>
                    <a:latin typeface="Verdana" pitchFamily="34" charset="0"/>
                    <a:ea typeface="Verdana" pitchFamily="34" charset="0"/>
                    <a:cs typeface="Verdana" pitchFamily="34" charset="0"/>
                  </a:defRPr>
                </a:pPr>
                <a:endParaRPr lang="cs-CZ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List1!$B$2:$B$15</c:f>
              <c:strCache>
                <c:ptCount val="14"/>
                <c:pt idx="0">
                  <c:v>Cyklistika</c:v>
                </c:pt>
                <c:pt idx="1">
                  <c:v>Běh</c:v>
                </c:pt>
                <c:pt idx="2">
                  <c:v>Posilování (kruhový trénink)</c:v>
                </c:pt>
                <c:pt idx="3">
                  <c:v>Plavání</c:v>
                </c:pt>
                <c:pt idx="4">
                  <c:v>Jóga, pilates apod.</c:v>
                </c:pt>
                <c:pt idx="5">
                  <c:v>Aerobik, zumba apod.</c:v>
                </c:pt>
                <c:pt idx="6">
                  <c:v>Fotbal</c:v>
                </c:pt>
                <c:pt idx="7">
                  <c:v>Volejbal</c:v>
                </c:pt>
                <c:pt idx="8">
                  <c:v>Atletika</c:v>
                </c:pt>
                <c:pt idx="9">
                  <c:v>Badminton</c:v>
                </c:pt>
                <c:pt idx="10">
                  <c:v>Florbal</c:v>
                </c:pt>
                <c:pt idx="11">
                  <c:v>Basketbal</c:v>
                </c:pt>
                <c:pt idx="12">
                  <c:v>Lední hokej</c:v>
                </c:pt>
                <c:pt idx="13">
                  <c:v>Tenis</c:v>
                </c:pt>
              </c:strCache>
            </c:strRef>
          </c:cat>
          <c:val>
            <c:numRef>
              <c:f>List1!$E$2:$E$15</c:f>
              <c:numCache>
                <c:formatCode>###0.0%</c:formatCode>
                <c:ptCount val="14"/>
                <c:pt idx="0">
                  <c:v>0.70629456211733133</c:v>
                </c:pt>
                <c:pt idx="1">
                  <c:v>0.75934759726372547</c:v>
                </c:pt>
                <c:pt idx="2">
                  <c:v>0.78463781005446975</c:v>
                </c:pt>
                <c:pt idx="3">
                  <c:v>0.81322007363908155</c:v>
                </c:pt>
                <c:pt idx="4">
                  <c:v>0.81808194448447835</c:v>
                </c:pt>
                <c:pt idx="5">
                  <c:v>0.93485759807021229</c:v>
                </c:pt>
                <c:pt idx="6">
                  <c:v>0.93875112230038094</c:v>
                </c:pt>
                <c:pt idx="7">
                  <c:v>0.94773514477017951</c:v>
                </c:pt>
                <c:pt idx="8">
                  <c:v>0.95431818745674724</c:v>
                </c:pt>
                <c:pt idx="9">
                  <c:v>0.95443286205363431</c:v>
                </c:pt>
                <c:pt idx="10">
                  <c:v>0.96281446697587891</c:v>
                </c:pt>
                <c:pt idx="11">
                  <c:v>0.96514418313244799</c:v>
                </c:pt>
                <c:pt idx="12">
                  <c:v>0.96682788460868663</c:v>
                </c:pt>
                <c:pt idx="13">
                  <c:v>0.96997946713318828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BB26-4270-814E-07D2A8A4BBDD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5"/>
        <c:overlap val="100"/>
        <c:axId val="36843520"/>
        <c:axId val="119880448"/>
      </c:barChart>
      <c:catAx>
        <c:axId val="36843520"/>
        <c:scaling>
          <c:orientation val="maxMin"/>
        </c:scaling>
        <c:delete val="0"/>
        <c:axPos val="l"/>
        <c:numFmt formatCode="General" sourceLinked="0"/>
        <c:majorTickMark val="none"/>
        <c:minorTickMark val="none"/>
        <c:tickLblPos val="nextTo"/>
        <c:txPr>
          <a:bodyPr/>
          <a:lstStyle/>
          <a:p>
            <a:pPr>
              <a:defRPr sz="900" b="0">
                <a:solidFill>
                  <a:schemeClr val="tx1"/>
                </a:solidFill>
                <a:latin typeface="Verdana" pitchFamily="34" charset="0"/>
              </a:defRPr>
            </a:pPr>
            <a:endParaRPr lang="cs-CZ"/>
          </a:p>
        </c:txPr>
        <c:crossAx val="119880448"/>
        <c:crosses val="autoZero"/>
        <c:auto val="1"/>
        <c:lblAlgn val="ctr"/>
        <c:lblOffset val="100"/>
        <c:tickMarkSkip val="1"/>
        <c:noMultiLvlLbl val="0"/>
      </c:catAx>
      <c:valAx>
        <c:axId val="119880448"/>
        <c:scaling>
          <c:orientation val="minMax"/>
          <c:max val="1"/>
          <c:min val="0"/>
        </c:scaling>
        <c:delete val="1"/>
        <c:axPos val="b"/>
        <c:numFmt formatCode="0%" sourceLinked="0"/>
        <c:majorTickMark val="out"/>
        <c:minorTickMark val="none"/>
        <c:tickLblPos val="none"/>
        <c:crossAx val="36843520"/>
        <c:crosses val="max"/>
        <c:crossBetween val="between"/>
        <c:majorUnit val="0.1"/>
      </c:valAx>
      <c:spPr>
        <a:solidFill>
          <a:schemeClr val="bg1"/>
        </a:solidFill>
      </c:spPr>
    </c:plotArea>
    <c:legend>
      <c:legendPos val="b"/>
      <c:layout>
        <c:manualLayout>
          <c:xMode val="edge"/>
          <c:yMode val="edge"/>
          <c:x val="0.29329161802364995"/>
          <c:y val="0.9020329448992277"/>
          <c:w val="0.70670838197635011"/>
          <c:h val="6.0344090162113263E-2"/>
        </c:manualLayout>
      </c:layout>
      <c:overlay val="0"/>
      <c:spPr>
        <a:solidFill>
          <a:schemeClr val="bg1"/>
        </a:solidFill>
        <a:ln>
          <a:noFill/>
        </a:ln>
      </c:spPr>
      <c:txPr>
        <a:bodyPr/>
        <a:lstStyle/>
        <a:p>
          <a:pPr>
            <a:defRPr sz="900" b="0">
              <a:solidFill>
                <a:schemeClr val="tx1"/>
              </a:solidFill>
              <a:latin typeface="Verdana" pitchFamily="34" charset="0"/>
              <a:ea typeface="Verdana" pitchFamily="34" charset="0"/>
              <a:cs typeface="Verdana" pitchFamily="34" charset="0"/>
            </a:defRPr>
          </a:pPr>
          <a:endParaRPr lang="cs-CZ"/>
        </a:p>
      </c:txPr>
    </c:legend>
    <c:plotVisOnly val="1"/>
    <c:dispBlanksAs val="gap"/>
    <c:showDLblsOverMax val="0"/>
  </c:chart>
  <c:spPr>
    <a:noFill/>
    <a:ln w="38100">
      <a:noFill/>
    </a:ln>
    <a:effectLst/>
  </c:spPr>
  <c:txPr>
    <a:bodyPr/>
    <a:lstStyle/>
    <a:p>
      <a:pPr>
        <a:defRPr sz="1800"/>
      </a:pPr>
      <a:endParaRPr lang="cs-CZ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 algn="ctr" rtl="0">
              <a:defRPr lang="cs-CZ" sz="1100" b="1" i="0" u="none" strike="noStrike" kern="1200" baseline="0" dirty="0" smtClean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pPr>
            <a:r>
              <a:rPr lang="cs-CZ" sz="1100" b="1" i="0" u="none" strike="noStrike" kern="1200" baseline="0" dirty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Co se jim vybaví, když se řekne </a:t>
            </a:r>
            <a:r>
              <a:rPr lang="cs-CZ" sz="1100" b="1" i="0" u="none" strike="noStrike" kern="1200" baseline="0" dirty="0">
                <a:solidFill>
                  <a:srgbClr val="00B0F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sport a pití</a:t>
            </a:r>
          </a:p>
        </c:rich>
      </c:tx>
      <c:layout>
        <c:manualLayout>
          <c:xMode val="edge"/>
          <c:yMode val="edge"/>
          <c:x val="0.28051755559037739"/>
          <c:y val="3.2117489931010171E-2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47411980560808648"/>
          <c:y val="0.11192649927631991"/>
          <c:w val="0.52588019439191347"/>
          <c:h val="0.88048981618190802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Populace</c:v>
                </c:pt>
              </c:strCache>
            </c:strRef>
          </c:tx>
          <c:spPr>
            <a:solidFill>
              <a:srgbClr val="00B0F0"/>
            </a:solidFill>
          </c:spPr>
          <c:invertIfNegative val="0"/>
          <c:dPt>
            <c:idx val="5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DBFB-4111-AB3B-58A3C7D7A1BE}"/>
              </c:ext>
            </c:extLst>
          </c:dPt>
          <c:dPt>
            <c:idx val="6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DBFB-4111-AB3B-58A3C7D7A1BE}"/>
              </c:ext>
            </c:extLst>
          </c:dPt>
          <c:dPt>
            <c:idx val="7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2-DBFB-4111-AB3B-58A3C7D7A1BE}"/>
              </c:ext>
            </c:extLst>
          </c:dPt>
          <c:dPt>
            <c:idx val="1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3-DBFB-4111-AB3B-58A3C7D7A1BE}"/>
              </c:ext>
            </c:extLst>
          </c:dPt>
          <c:dPt>
            <c:idx val="15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4-DBFB-4111-AB3B-58A3C7D7A1BE}"/>
              </c:ext>
            </c:extLst>
          </c:dPt>
          <c:dPt>
            <c:idx val="19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5-DBFB-4111-AB3B-58A3C7D7A1BE}"/>
              </c:ext>
            </c:extLst>
          </c:dPt>
          <c:dLbls>
            <c:dLbl>
              <c:idx val="13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DBFB-4111-AB3B-58A3C7D7A1BE}"/>
                </c:ext>
              </c:extLst>
            </c:dLbl>
            <c:dLbl>
              <c:idx val="14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DBFB-4111-AB3B-58A3C7D7A1BE}"/>
                </c:ext>
              </c:extLst>
            </c:dLbl>
            <c:dLbl>
              <c:idx val="15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DBFB-4111-AB3B-58A3C7D7A1BE}"/>
                </c:ext>
              </c:extLst>
            </c:dLbl>
            <c:dLbl>
              <c:idx val="27"/>
              <c:numFmt formatCode="0.0%" sourceLinked="0"/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 algn="ctr">
                    <a:defRPr lang="cs-CZ" sz="800" b="1" i="0" u="none" strike="noStrike" kern="1200" baseline="0">
                      <a:solidFill>
                        <a:schemeClr val="accent4"/>
                      </a:solidFill>
                      <a:latin typeface="Verdana" pitchFamily="34" charset="0"/>
                      <a:ea typeface="Verdana" pitchFamily="34" charset="0"/>
                      <a:cs typeface="Verdana" pitchFamily="34" charset="0"/>
                    </a:defRPr>
                  </a:pPr>
                  <a:endParaRPr lang="cs-CZ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6-DB9A-4265-B73A-70522C5F066D}"/>
                </c:ext>
              </c:extLst>
            </c:dLbl>
            <c:dLbl>
              <c:idx val="29"/>
              <c:numFmt formatCode="0.0%" sourceLinked="0"/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 algn="ctr">
                    <a:defRPr lang="cs-CZ" sz="800" b="1" i="0" u="none" strike="noStrike" kern="1200" baseline="0">
                      <a:solidFill>
                        <a:schemeClr val="accent4"/>
                      </a:solidFill>
                      <a:latin typeface="Verdana" pitchFamily="34" charset="0"/>
                      <a:ea typeface="Verdana" pitchFamily="34" charset="0"/>
                      <a:cs typeface="Verdana" pitchFamily="34" charset="0"/>
                    </a:defRPr>
                  </a:pPr>
                  <a:endParaRPr lang="cs-CZ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7-DB9A-4265-B73A-70522C5F066D}"/>
                </c:ext>
              </c:extLst>
            </c:dLbl>
            <c:numFmt formatCode="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 algn="ctr">
                  <a:defRPr lang="cs-CZ" sz="800" b="1" i="0" u="none" strike="noStrike" kern="1200" baseline="0">
                    <a:solidFill>
                      <a:schemeClr val="accent4"/>
                    </a:solidFill>
                    <a:latin typeface="Verdana" pitchFamily="34" charset="0"/>
                    <a:ea typeface="Verdana" pitchFamily="34" charset="0"/>
                    <a:cs typeface="Verdana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List1!$A$2:$A$15</c:f>
              <c:strCache>
                <c:ptCount val="14"/>
                <c:pt idx="0">
                  <c:v>Doplnění tekutin, hydratace, pitný režim</c:v>
                </c:pt>
                <c:pt idx="1">
                  <c:v>Čistá voda, voda</c:v>
                </c:pt>
                <c:pt idx="2">
                  <c:v>Energetické, iontové, proteinové nápoje</c:v>
                </c:pt>
                <c:pt idx="3">
                  <c:v>Konkrétní sporty (fotbal, běh, hokej..)</c:v>
                </c:pt>
                <c:pt idx="4">
                  <c:v>Nutnost, důležitost</c:v>
                </c:pt>
                <c:pt idx="5">
                  <c:v>Doplnění minerálů, vitamínů</c:v>
                </c:pt>
                <c:pt idx="6">
                  <c:v>Pivo</c:v>
                </c:pt>
                <c:pt idx="7">
                  <c:v>Žízeň</c:v>
                </c:pt>
                <c:pt idx="8">
                  <c:v>Lahev</c:v>
                </c:pt>
                <c:pt idx="9">
                  <c:v>Patří k sobě</c:v>
                </c:pt>
                <c:pt idx="10">
                  <c:v>Konkrétní značka nealko nápoje</c:v>
                </c:pt>
                <c:pt idx="11">
                  <c:v>Jiná odpověď</c:v>
                </c:pt>
                <c:pt idx="12">
                  <c:v>Nic</c:v>
                </c:pt>
                <c:pt idx="13">
                  <c:v>Nevím</c:v>
                </c:pt>
              </c:strCache>
            </c:strRef>
          </c:cat>
          <c:val>
            <c:numRef>
              <c:f>List1!$B$2:$B$15</c:f>
              <c:numCache>
                <c:formatCode>###0.0%</c:formatCode>
                <c:ptCount val="14"/>
                <c:pt idx="0">
                  <c:v>0.3115475983490214</c:v>
                </c:pt>
                <c:pt idx="1">
                  <c:v>0.25247298757126518</c:v>
                </c:pt>
                <c:pt idx="2">
                  <c:v>0.13237549962098999</c:v>
                </c:pt>
                <c:pt idx="3">
                  <c:v>5.3985124433688886E-2</c:v>
                </c:pt>
                <c:pt idx="4">
                  <c:v>5.1318596464083086E-2</c:v>
                </c:pt>
                <c:pt idx="5">
                  <c:v>3.8511057929046091E-2</c:v>
                </c:pt>
                <c:pt idx="6">
                  <c:v>3.204438532882449E-2</c:v>
                </c:pt>
                <c:pt idx="7">
                  <c:v>3.1338071378463853E-2</c:v>
                </c:pt>
                <c:pt idx="8">
                  <c:v>2.5865832936014015E-2</c:v>
                </c:pt>
                <c:pt idx="9">
                  <c:v>1.6940220458877817E-2</c:v>
                </c:pt>
                <c:pt idx="10">
                  <c:v>1.0274823128753411E-2</c:v>
                </c:pt>
                <c:pt idx="11">
                  <c:v>9.0808254474703587E-2</c:v>
                </c:pt>
                <c:pt idx="12">
                  <c:v>2.896722591094027E-2</c:v>
                </c:pt>
                <c:pt idx="13">
                  <c:v>3.4224806643180616E-2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DBFB-4111-AB3B-58A3C7D7A1BE}"/>
            </c:ext>
          </c:extLst>
        </c:ser>
        <c:ser>
          <c:idx val="1"/>
          <c:order val="1"/>
          <c:tx>
            <c:strRef>
              <c:f>List1!$C$1</c:f>
              <c:strCache>
                <c:ptCount val="1"/>
                <c:pt idx="0">
                  <c:v>Sportovci</c:v>
                </c:pt>
              </c:strCache>
            </c:strRef>
          </c:tx>
          <c:spPr>
            <a:solidFill>
              <a:srgbClr val="6DAA2D">
                <a:lumMod val="75000"/>
              </a:srgbClr>
            </a:solidFill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800" b="1" i="0" u="none" strike="noStrike" kern="1200" baseline="0">
                    <a:solidFill>
                      <a:schemeClr val="accent4"/>
                    </a:solidFill>
                    <a:latin typeface="Verdana" pitchFamily="34" charset="0"/>
                    <a:ea typeface="Verdana" pitchFamily="34" charset="0"/>
                    <a:cs typeface="Verdana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List1!$A$2:$A$15</c:f>
              <c:strCache>
                <c:ptCount val="14"/>
                <c:pt idx="0">
                  <c:v>Doplnění tekutin, hydratace, pitný režim</c:v>
                </c:pt>
                <c:pt idx="1">
                  <c:v>Čistá voda, voda</c:v>
                </c:pt>
                <c:pt idx="2">
                  <c:v>Energetické, iontové, proteinové nápoje</c:v>
                </c:pt>
                <c:pt idx="3">
                  <c:v>Konkrétní sporty (fotbal, běh, hokej..)</c:v>
                </c:pt>
                <c:pt idx="4">
                  <c:v>Nutnost, důležitost</c:v>
                </c:pt>
                <c:pt idx="5">
                  <c:v>Doplnění minerálů, vitamínů</c:v>
                </c:pt>
                <c:pt idx="6">
                  <c:v>Pivo</c:v>
                </c:pt>
                <c:pt idx="7">
                  <c:v>Žízeň</c:v>
                </c:pt>
                <c:pt idx="8">
                  <c:v>Lahev</c:v>
                </c:pt>
                <c:pt idx="9">
                  <c:v>Patří k sobě</c:v>
                </c:pt>
                <c:pt idx="10">
                  <c:v>Konkrétní značka nealko nápoje</c:v>
                </c:pt>
                <c:pt idx="11">
                  <c:v>Jiná odpověď</c:v>
                </c:pt>
                <c:pt idx="12">
                  <c:v>Nic</c:v>
                </c:pt>
                <c:pt idx="13">
                  <c:v>Nevím</c:v>
                </c:pt>
              </c:strCache>
            </c:strRef>
          </c:cat>
          <c:val>
            <c:numRef>
              <c:f>List1!$C$2:$C$15</c:f>
              <c:numCache>
                <c:formatCode>###0.0%</c:formatCode>
                <c:ptCount val="14"/>
                <c:pt idx="0">
                  <c:v>0.35420211057717971</c:v>
                </c:pt>
                <c:pt idx="1">
                  <c:v>0.28645508724916885</c:v>
                </c:pt>
                <c:pt idx="2">
                  <c:v>0.12847729396840915</c:v>
                </c:pt>
                <c:pt idx="3">
                  <c:v>6.8180378564040342E-2</c:v>
                </c:pt>
                <c:pt idx="4">
                  <c:v>5.9073410863306704E-2</c:v>
                </c:pt>
                <c:pt idx="5">
                  <c:v>4.8800448073845842E-2</c:v>
                </c:pt>
                <c:pt idx="6">
                  <c:v>3.2116762171508322E-2</c:v>
                </c:pt>
                <c:pt idx="7">
                  <c:v>2.0982225531723703E-2</c:v>
                </c:pt>
                <c:pt idx="8">
                  <c:v>2.5565977963237594E-2</c:v>
                </c:pt>
                <c:pt idx="9">
                  <c:v>5.4913898112504108E-3</c:v>
                </c:pt>
                <c:pt idx="10">
                  <c:v>1.735182818106655E-2</c:v>
                </c:pt>
                <c:pt idx="11">
                  <c:v>8.1086656793064454E-2</c:v>
                </c:pt>
                <c:pt idx="12">
                  <c:v>9.6591938801665108E-3</c:v>
                </c:pt>
                <c:pt idx="13">
                  <c:v>1.4924366371591346E-2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B-DBFB-4111-AB3B-58A3C7D7A1BE}"/>
            </c:ext>
          </c:extLst>
        </c:ser>
        <c:ser>
          <c:idx val="2"/>
          <c:order val="2"/>
          <c:tx>
            <c:strRef>
              <c:f>List1!$D$1</c:f>
              <c:strCache>
                <c:ptCount val="1"/>
                <c:pt idx="0">
                  <c:v>Nesportovci</c:v>
                </c:pt>
              </c:strCache>
            </c:strRef>
          </c:tx>
          <c:spPr>
            <a:solidFill>
              <a:srgbClr val="C00000"/>
            </a:solidFill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800" b="1" i="0" u="none" strike="noStrike" kern="1200" baseline="0">
                    <a:solidFill>
                      <a:schemeClr val="accent4"/>
                    </a:solidFill>
                    <a:latin typeface="Verdana" pitchFamily="34" charset="0"/>
                    <a:ea typeface="Verdana" pitchFamily="34" charset="0"/>
                    <a:cs typeface="Verdana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List1!$A$2:$A$15</c:f>
              <c:strCache>
                <c:ptCount val="14"/>
                <c:pt idx="0">
                  <c:v>Doplnění tekutin, hydratace, pitný režim</c:v>
                </c:pt>
                <c:pt idx="1">
                  <c:v>Čistá voda, voda</c:v>
                </c:pt>
                <c:pt idx="2">
                  <c:v>Energetické, iontové, proteinové nápoje</c:v>
                </c:pt>
                <c:pt idx="3">
                  <c:v>Konkrétní sporty (fotbal, běh, hokej..)</c:v>
                </c:pt>
                <c:pt idx="4">
                  <c:v>Nutnost, důležitost</c:v>
                </c:pt>
                <c:pt idx="5">
                  <c:v>Doplnění minerálů, vitamínů</c:v>
                </c:pt>
                <c:pt idx="6">
                  <c:v>Pivo</c:v>
                </c:pt>
                <c:pt idx="7">
                  <c:v>Žízeň</c:v>
                </c:pt>
                <c:pt idx="8">
                  <c:v>Lahev</c:v>
                </c:pt>
                <c:pt idx="9">
                  <c:v>Patří k sobě</c:v>
                </c:pt>
                <c:pt idx="10">
                  <c:v>Konkrétní značka nealko nápoje</c:v>
                </c:pt>
                <c:pt idx="11">
                  <c:v>Jiná odpověď</c:v>
                </c:pt>
                <c:pt idx="12">
                  <c:v>Nic</c:v>
                </c:pt>
                <c:pt idx="13">
                  <c:v>Nevím</c:v>
                </c:pt>
              </c:strCache>
            </c:strRef>
          </c:cat>
          <c:val>
            <c:numRef>
              <c:f>List1!$D$2:$D$15</c:f>
              <c:numCache>
                <c:formatCode>###0.0%</c:formatCode>
                <c:ptCount val="14"/>
                <c:pt idx="0">
                  <c:v>0.24961920271443985</c:v>
                </c:pt>
                <c:pt idx="1">
                  <c:v>0.20313572397555696</c:v>
                </c:pt>
                <c:pt idx="2">
                  <c:v>0.1380351498973004</c:v>
                </c:pt>
                <c:pt idx="3">
                  <c:v>3.3375597609994589E-2</c:v>
                </c:pt>
                <c:pt idx="4">
                  <c:v>4.0059688810443701E-2</c:v>
                </c:pt>
                <c:pt idx="5">
                  <c:v>2.3572300211754289E-2</c:v>
                </c:pt>
                <c:pt idx="6">
                  <c:v>3.1939304259686205E-2</c:v>
                </c:pt>
                <c:pt idx="7">
                  <c:v>4.637331349534092E-2</c:v>
                </c:pt>
                <c:pt idx="8">
                  <c:v>2.630118048582927E-2</c:v>
                </c:pt>
                <c:pt idx="9">
                  <c:v>3.3562323886227138E-2</c:v>
                </c:pt>
                <c:pt idx="10">
                  <c:v>0</c:v>
                </c:pt>
                <c:pt idx="11">
                  <c:v>0.10492265681995727</c:v>
                </c:pt>
                <c:pt idx="12">
                  <c:v>5.6999792316366558E-2</c:v>
                </c:pt>
                <c:pt idx="13">
                  <c:v>6.2246350874356607E-2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DBFB-4111-AB3B-58A3C7D7A1BE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5"/>
        <c:axId val="177229824"/>
        <c:axId val="7899392"/>
      </c:barChart>
      <c:catAx>
        <c:axId val="177229824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txPr>
          <a:bodyPr/>
          <a:lstStyle/>
          <a:p>
            <a:pPr>
              <a:defRPr sz="900" b="0">
                <a:solidFill>
                  <a:schemeClr val="tx1">
                    <a:lumMod val="50000"/>
                  </a:schemeClr>
                </a:solidFill>
                <a:latin typeface="Verdana" pitchFamily="34" charset="0"/>
              </a:defRPr>
            </a:pPr>
            <a:endParaRPr lang="cs-CZ"/>
          </a:p>
        </c:txPr>
        <c:crossAx val="7899392"/>
        <c:crosses val="autoZero"/>
        <c:auto val="1"/>
        <c:lblAlgn val="ctr"/>
        <c:lblOffset val="100"/>
        <c:noMultiLvlLbl val="0"/>
      </c:catAx>
      <c:valAx>
        <c:axId val="7899392"/>
        <c:scaling>
          <c:orientation val="minMax"/>
          <c:max val="1"/>
          <c:min val="0"/>
        </c:scaling>
        <c:delete val="1"/>
        <c:axPos val="b"/>
        <c:numFmt formatCode="0%" sourceLinked="0"/>
        <c:majorTickMark val="out"/>
        <c:minorTickMark val="none"/>
        <c:tickLblPos val="none"/>
        <c:crossAx val="177229824"/>
        <c:crosses val="max"/>
        <c:crossBetween val="between"/>
      </c:valAx>
      <c:spPr>
        <a:noFill/>
      </c:spPr>
    </c:plotArea>
    <c:legend>
      <c:legendPos val="r"/>
      <c:layout>
        <c:manualLayout>
          <c:xMode val="edge"/>
          <c:yMode val="edge"/>
          <c:x val="0.71512735503785452"/>
          <c:y val="0.43409208321357895"/>
          <c:w val="0.17400112801402987"/>
          <c:h val="0.15407439920693752"/>
        </c:manualLayout>
      </c:layout>
      <c:overlay val="0"/>
      <c:txPr>
        <a:bodyPr/>
        <a:lstStyle/>
        <a:p>
          <a:pPr>
            <a:defRPr sz="1200"/>
          </a:pPr>
          <a:endParaRPr lang="cs-CZ"/>
        </a:p>
      </c:txPr>
    </c:legend>
    <c:plotVisOnly val="1"/>
    <c:dispBlanksAs val="gap"/>
    <c:showDLblsOverMax val="0"/>
  </c:chart>
  <c:spPr>
    <a:noFill/>
    <a:ln w="38100">
      <a:noFill/>
    </a:ln>
    <a:effectLst/>
  </c:spPr>
  <c:txPr>
    <a:bodyPr/>
    <a:lstStyle/>
    <a:p>
      <a:pPr>
        <a:defRPr sz="1800"/>
      </a:pPr>
      <a:endParaRPr lang="cs-CZ"/>
    </a:p>
  </c:txPr>
  <c:externalData r:id="rId2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 algn="ctr" rtl="0">
              <a:defRPr lang="cs-CZ" sz="1100" b="1" i="0" u="none" strike="noStrike" kern="1200" baseline="0" dirty="0" smtClean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pPr>
            <a:r>
              <a:rPr lang="cs-CZ" sz="1100" b="1" i="0" u="none" strike="noStrike" kern="1200" baseline="0" dirty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Situace, kdy tělo potřebuje více tekutin</a:t>
            </a:r>
          </a:p>
        </c:rich>
      </c:tx>
      <c:layout>
        <c:manualLayout>
          <c:xMode val="edge"/>
          <c:yMode val="edge"/>
          <c:x val="0.28222138268117453"/>
          <c:y val="1.1982907574113496E-2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42470881997497117"/>
          <c:y val="0.11192649927631991"/>
          <c:w val="0.43557735857966828"/>
          <c:h val="0.8517261271006269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Populace</c:v>
                </c:pt>
              </c:strCache>
            </c:strRef>
          </c:tx>
          <c:spPr>
            <a:solidFill>
              <a:srgbClr val="00B0F0"/>
            </a:solidFill>
          </c:spPr>
          <c:invertIfNegative val="0"/>
          <c:dPt>
            <c:idx val="5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04AD-4DCB-9A1A-045FAAE33F9E}"/>
              </c:ext>
            </c:extLst>
          </c:dPt>
          <c:dPt>
            <c:idx val="6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04AD-4DCB-9A1A-045FAAE33F9E}"/>
              </c:ext>
            </c:extLst>
          </c:dPt>
          <c:dPt>
            <c:idx val="7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2-04AD-4DCB-9A1A-045FAAE33F9E}"/>
              </c:ext>
            </c:extLst>
          </c:dPt>
          <c:dPt>
            <c:idx val="1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3-04AD-4DCB-9A1A-045FAAE33F9E}"/>
              </c:ext>
            </c:extLst>
          </c:dPt>
          <c:dPt>
            <c:idx val="15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4-04AD-4DCB-9A1A-045FAAE33F9E}"/>
              </c:ext>
            </c:extLst>
          </c:dPt>
          <c:dPt>
            <c:idx val="19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5-04AD-4DCB-9A1A-045FAAE33F9E}"/>
              </c:ext>
            </c:extLst>
          </c:dPt>
          <c:dLbls>
            <c:dLbl>
              <c:idx val="13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04AD-4DCB-9A1A-045FAAE33F9E}"/>
                </c:ext>
              </c:extLst>
            </c:dLbl>
            <c:dLbl>
              <c:idx val="14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04AD-4DCB-9A1A-045FAAE33F9E}"/>
                </c:ext>
              </c:extLst>
            </c:dLbl>
            <c:dLbl>
              <c:idx val="15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04AD-4DCB-9A1A-045FAAE33F9E}"/>
                </c:ext>
              </c:extLst>
            </c:dLbl>
            <c:dLbl>
              <c:idx val="27"/>
              <c:numFmt formatCode="0.0%" sourceLinked="0"/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 algn="ctr">
                    <a:defRPr lang="cs-CZ" sz="800" b="1" i="0" u="none" strike="noStrike" kern="1200" baseline="0">
                      <a:solidFill>
                        <a:schemeClr val="accent4"/>
                      </a:solidFill>
                      <a:latin typeface="Verdana" pitchFamily="34" charset="0"/>
                      <a:ea typeface="Verdana" pitchFamily="34" charset="0"/>
                      <a:cs typeface="Verdana" pitchFamily="34" charset="0"/>
                    </a:defRPr>
                  </a:pPr>
                  <a:endParaRPr lang="cs-CZ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6-09E0-48A3-AB0C-A4F5137E6AD2}"/>
                </c:ext>
              </c:extLst>
            </c:dLbl>
            <c:dLbl>
              <c:idx val="29"/>
              <c:numFmt formatCode="0.0%" sourceLinked="0"/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 algn="ctr">
                    <a:defRPr lang="cs-CZ" sz="800" b="1" i="0" u="none" strike="noStrike" kern="1200" baseline="0">
                      <a:solidFill>
                        <a:schemeClr val="accent4"/>
                      </a:solidFill>
                      <a:latin typeface="Verdana" pitchFamily="34" charset="0"/>
                      <a:ea typeface="Verdana" pitchFamily="34" charset="0"/>
                      <a:cs typeface="Verdana" pitchFamily="34" charset="0"/>
                    </a:defRPr>
                  </a:pPr>
                  <a:endParaRPr lang="cs-CZ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7-09E0-48A3-AB0C-A4F5137E6AD2}"/>
                </c:ext>
              </c:extLst>
            </c:dLbl>
            <c:numFmt formatCode="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 algn="ctr">
                  <a:defRPr lang="cs-CZ" sz="800" b="1" i="0" u="none" strike="noStrike" kern="1200" baseline="0">
                    <a:solidFill>
                      <a:schemeClr val="accent4"/>
                    </a:solidFill>
                    <a:latin typeface="Verdana" pitchFamily="34" charset="0"/>
                    <a:ea typeface="Verdana" pitchFamily="34" charset="0"/>
                    <a:cs typeface="Verdana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List1!$A$2:$A$11</c:f>
              <c:strCache>
                <c:ptCount val="10"/>
                <c:pt idx="0">
                  <c:v>Při fyzické aktivitě, sportu, zátěži</c:v>
                </c:pt>
                <c:pt idx="1">
                  <c:v>V horku, teple, létě</c:v>
                </c:pt>
                <c:pt idx="2">
                  <c:v>Při pocení</c:v>
                </c:pt>
                <c:pt idx="3">
                  <c:v>Při nemoci</c:v>
                </c:pt>
                <c:pt idx="4">
                  <c:v>Ve stresových situacích, při psychickém vypětí</c:v>
                </c:pt>
                <c:pt idx="5">
                  <c:v>Pořád, celý den</c:v>
                </c:pt>
                <c:pt idx="6">
                  <c:v>Aby předešlo dehydrataci</c:v>
                </c:pt>
                <c:pt idx="7">
                  <c:v>Při saunování</c:v>
                </c:pt>
                <c:pt idx="8">
                  <c:v>Jiná odpověď</c:v>
                </c:pt>
                <c:pt idx="9">
                  <c:v>Nevím</c:v>
                </c:pt>
              </c:strCache>
            </c:strRef>
          </c:cat>
          <c:val>
            <c:numRef>
              <c:f>List1!$B$2:$B$11</c:f>
              <c:numCache>
                <c:formatCode>###0.0%</c:formatCode>
                <c:ptCount val="10"/>
                <c:pt idx="0">
                  <c:v>0.77356383845394905</c:v>
                </c:pt>
                <c:pt idx="1">
                  <c:v>0.41734034340768678</c:v>
                </c:pt>
                <c:pt idx="2">
                  <c:v>0.14500073916037259</c:v>
                </c:pt>
                <c:pt idx="3">
                  <c:v>0.14133803559857674</c:v>
                </c:pt>
                <c:pt idx="4">
                  <c:v>5.5620686062493256E-2</c:v>
                </c:pt>
                <c:pt idx="5">
                  <c:v>3.1037661659236663E-2</c:v>
                </c:pt>
                <c:pt idx="6">
                  <c:v>1.8036922096537712E-2</c:v>
                </c:pt>
                <c:pt idx="7">
                  <c:v>1.7392995205726326E-2</c:v>
                </c:pt>
                <c:pt idx="8">
                  <c:v>4.3569692334265657E-2</c:v>
                </c:pt>
                <c:pt idx="9">
                  <c:v>2.6829173677400949E-2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04AD-4DCB-9A1A-045FAAE33F9E}"/>
            </c:ext>
          </c:extLst>
        </c:ser>
        <c:ser>
          <c:idx val="1"/>
          <c:order val="1"/>
          <c:tx>
            <c:strRef>
              <c:f>List1!$C$1</c:f>
              <c:strCache>
                <c:ptCount val="1"/>
                <c:pt idx="0">
                  <c:v>Sportovci</c:v>
                </c:pt>
              </c:strCache>
            </c:strRef>
          </c:tx>
          <c:spPr>
            <a:solidFill>
              <a:srgbClr val="6DAA2D">
                <a:lumMod val="75000"/>
              </a:srgbClr>
            </a:solidFill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800" b="1" i="0" u="none" strike="noStrike" kern="1200" baseline="0">
                    <a:solidFill>
                      <a:schemeClr val="accent4"/>
                    </a:solidFill>
                    <a:latin typeface="Verdana" pitchFamily="34" charset="0"/>
                    <a:ea typeface="Verdana" pitchFamily="34" charset="0"/>
                    <a:cs typeface="Verdana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List1!$A$2:$A$11</c:f>
              <c:strCache>
                <c:ptCount val="10"/>
                <c:pt idx="0">
                  <c:v>Při fyzické aktivitě, sportu, zátěži</c:v>
                </c:pt>
                <c:pt idx="1">
                  <c:v>V horku, teple, létě</c:v>
                </c:pt>
                <c:pt idx="2">
                  <c:v>Při pocení</c:v>
                </c:pt>
                <c:pt idx="3">
                  <c:v>Při nemoci</c:v>
                </c:pt>
                <c:pt idx="4">
                  <c:v>Ve stresových situacích, při psychickém vypětí</c:v>
                </c:pt>
                <c:pt idx="5">
                  <c:v>Pořád, celý den</c:v>
                </c:pt>
                <c:pt idx="6">
                  <c:v>Aby předešlo dehydrataci</c:v>
                </c:pt>
                <c:pt idx="7">
                  <c:v>Při saunování</c:v>
                </c:pt>
                <c:pt idx="8">
                  <c:v>Jiná odpověď</c:v>
                </c:pt>
                <c:pt idx="9">
                  <c:v>Nevím</c:v>
                </c:pt>
              </c:strCache>
            </c:strRef>
          </c:cat>
          <c:val>
            <c:numRef>
              <c:f>List1!$C$2:$C$11</c:f>
              <c:numCache>
                <c:formatCode>###0.0%</c:formatCode>
                <c:ptCount val="10"/>
                <c:pt idx="0">
                  <c:v>0.76916229629253796</c:v>
                </c:pt>
                <c:pt idx="1">
                  <c:v>0.43844406284542681</c:v>
                </c:pt>
                <c:pt idx="2">
                  <c:v>0.16356632128034382</c:v>
                </c:pt>
                <c:pt idx="3">
                  <c:v>0.15817568549815778</c:v>
                </c:pt>
                <c:pt idx="4">
                  <c:v>5.7428158260274156E-2</c:v>
                </c:pt>
                <c:pt idx="5">
                  <c:v>3.297422125487192E-2</c:v>
                </c:pt>
                <c:pt idx="6">
                  <c:v>2.0532617054705424E-2</c:v>
                </c:pt>
                <c:pt idx="7">
                  <c:v>2.5100043121849273E-2</c:v>
                </c:pt>
                <c:pt idx="8">
                  <c:v>4.3809152087068176E-2</c:v>
                </c:pt>
                <c:pt idx="9">
                  <c:v>1.4636676935660975E-2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B-04AD-4DCB-9A1A-045FAAE33F9E}"/>
            </c:ext>
          </c:extLst>
        </c:ser>
        <c:ser>
          <c:idx val="2"/>
          <c:order val="2"/>
          <c:tx>
            <c:strRef>
              <c:f>List1!$D$1</c:f>
              <c:strCache>
                <c:ptCount val="1"/>
                <c:pt idx="0">
                  <c:v>Nesportovci</c:v>
                </c:pt>
              </c:strCache>
            </c:strRef>
          </c:tx>
          <c:spPr>
            <a:solidFill>
              <a:srgbClr val="C00000"/>
            </a:solidFill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800" b="1" i="0" u="none" strike="noStrike" kern="1200" baseline="0">
                    <a:solidFill>
                      <a:schemeClr val="accent4"/>
                    </a:solidFill>
                    <a:latin typeface="Verdana" pitchFamily="34" charset="0"/>
                    <a:ea typeface="Verdana" pitchFamily="34" charset="0"/>
                    <a:cs typeface="Verdana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List1!$A$2:$A$11</c:f>
              <c:strCache>
                <c:ptCount val="10"/>
                <c:pt idx="0">
                  <c:v>Při fyzické aktivitě, sportu, zátěži</c:v>
                </c:pt>
                <c:pt idx="1">
                  <c:v>V horku, teple, létě</c:v>
                </c:pt>
                <c:pt idx="2">
                  <c:v>Při pocení</c:v>
                </c:pt>
                <c:pt idx="3">
                  <c:v>Při nemoci</c:v>
                </c:pt>
                <c:pt idx="4">
                  <c:v>Ve stresových situacích, při psychickém vypětí</c:v>
                </c:pt>
                <c:pt idx="5">
                  <c:v>Pořád, celý den</c:v>
                </c:pt>
                <c:pt idx="6">
                  <c:v>Aby předešlo dehydrataci</c:v>
                </c:pt>
                <c:pt idx="7">
                  <c:v>Při saunování</c:v>
                </c:pt>
                <c:pt idx="8">
                  <c:v>Jiná odpověď</c:v>
                </c:pt>
                <c:pt idx="9">
                  <c:v>Nevím</c:v>
                </c:pt>
              </c:strCache>
            </c:strRef>
          </c:cat>
          <c:val>
            <c:numRef>
              <c:f>List1!$D$2:$D$11</c:f>
              <c:numCache>
                <c:formatCode>###0.0%</c:formatCode>
                <c:ptCount val="10"/>
                <c:pt idx="0">
                  <c:v>0.77995426305700322</c:v>
                </c:pt>
                <c:pt idx="1">
                  <c:v>0.38670068963059284</c:v>
                </c:pt>
                <c:pt idx="2">
                  <c:v>0.11804610635243046</c:v>
                </c:pt>
                <c:pt idx="3">
                  <c:v>0.11689211909248048</c:v>
                </c:pt>
                <c:pt idx="4">
                  <c:v>5.2996488820148707E-2</c:v>
                </c:pt>
                <c:pt idx="5">
                  <c:v>2.8226047540501634E-2</c:v>
                </c:pt>
                <c:pt idx="6">
                  <c:v>1.4413521507030768E-2</c:v>
                </c:pt>
                <c:pt idx="7">
                  <c:v>6.2034378156114421E-3</c:v>
                </c:pt>
                <c:pt idx="8">
                  <c:v>4.3222030210483944E-2</c:v>
                </c:pt>
                <c:pt idx="9">
                  <c:v>4.4530976430577365E-2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04AD-4DCB-9A1A-045FAAE33F9E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5"/>
        <c:axId val="134238208"/>
        <c:axId val="171901504"/>
      </c:barChart>
      <c:catAx>
        <c:axId val="134238208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txPr>
          <a:bodyPr/>
          <a:lstStyle/>
          <a:p>
            <a:pPr>
              <a:defRPr sz="900" b="0">
                <a:solidFill>
                  <a:schemeClr val="tx1">
                    <a:lumMod val="50000"/>
                  </a:schemeClr>
                </a:solidFill>
                <a:latin typeface="Verdana" pitchFamily="34" charset="0"/>
              </a:defRPr>
            </a:pPr>
            <a:endParaRPr lang="cs-CZ"/>
          </a:p>
        </c:txPr>
        <c:crossAx val="171901504"/>
        <c:crosses val="autoZero"/>
        <c:auto val="1"/>
        <c:lblAlgn val="ctr"/>
        <c:lblOffset val="100"/>
        <c:noMultiLvlLbl val="0"/>
      </c:catAx>
      <c:valAx>
        <c:axId val="171901504"/>
        <c:scaling>
          <c:orientation val="minMax"/>
          <c:max val="1"/>
          <c:min val="0"/>
        </c:scaling>
        <c:delete val="1"/>
        <c:axPos val="b"/>
        <c:numFmt formatCode="0%" sourceLinked="0"/>
        <c:majorTickMark val="out"/>
        <c:minorTickMark val="none"/>
        <c:tickLblPos val="none"/>
        <c:crossAx val="134238208"/>
        <c:crosses val="max"/>
        <c:crossBetween val="between"/>
      </c:valAx>
      <c:spPr>
        <a:noFill/>
      </c:spPr>
    </c:plotArea>
    <c:legend>
      <c:legendPos val="r"/>
      <c:layout>
        <c:manualLayout>
          <c:xMode val="edge"/>
          <c:yMode val="edge"/>
          <c:x val="0.56007908977532017"/>
          <c:y val="0.56640505298747135"/>
          <c:w val="0.17400112801402987"/>
          <c:h val="0.15407439920693752"/>
        </c:manualLayout>
      </c:layout>
      <c:overlay val="0"/>
      <c:txPr>
        <a:bodyPr/>
        <a:lstStyle/>
        <a:p>
          <a:pPr>
            <a:defRPr sz="1200"/>
          </a:pPr>
          <a:endParaRPr lang="cs-CZ"/>
        </a:p>
      </c:txPr>
    </c:legend>
    <c:plotVisOnly val="1"/>
    <c:dispBlanksAs val="gap"/>
    <c:showDLblsOverMax val="0"/>
  </c:chart>
  <c:spPr>
    <a:noFill/>
    <a:ln w="38100">
      <a:noFill/>
    </a:ln>
    <a:effectLst/>
  </c:spPr>
  <c:txPr>
    <a:bodyPr/>
    <a:lstStyle/>
    <a:p>
      <a:pPr>
        <a:defRPr sz="1800"/>
      </a:pPr>
      <a:endParaRPr lang="cs-CZ"/>
    </a:p>
  </c:txPr>
  <c:externalData r:id="rId2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4" y="0"/>
            <a:ext cx="4301543" cy="339884"/>
          </a:xfrm>
          <a:prstGeom prst="rect">
            <a:avLst/>
          </a:prstGeom>
        </p:spPr>
        <p:txBody>
          <a:bodyPr vert="horz" lIns="91413" tIns="45705" rIns="91413" bIns="45705" rtlCol="0"/>
          <a:lstStyle>
            <a:lvl1pPr algn="l">
              <a:defRPr sz="1200"/>
            </a:lvl1pPr>
          </a:lstStyle>
          <a:p>
            <a:endParaRPr lang="cs-CZ" dirty="0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5622802" y="0"/>
            <a:ext cx="4301543" cy="339884"/>
          </a:xfrm>
          <a:prstGeom prst="rect">
            <a:avLst/>
          </a:prstGeom>
        </p:spPr>
        <p:txBody>
          <a:bodyPr vert="horz" lIns="91413" tIns="45705" rIns="91413" bIns="45705" rtlCol="0"/>
          <a:lstStyle>
            <a:lvl1pPr algn="r">
              <a:defRPr sz="1200"/>
            </a:lvl1pPr>
          </a:lstStyle>
          <a:p>
            <a:fld id="{52B5D401-AC88-404D-831C-2EB2B4A421F1}" type="datetimeFigureOut">
              <a:rPr lang="cs-CZ" smtClean="0"/>
              <a:pPr/>
              <a:t>08.11.2022</a:t>
            </a:fld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4" y="6456613"/>
            <a:ext cx="4301543" cy="339884"/>
          </a:xfrm>
          <a:prstGeom prst="rect">
            <a:avLst/>
          </a:prstGeom>
        </p:spPr>
        <p:txBody>
          <a:bodyPr vert="horz" lIns="91413" tIns="45705" rIns="91413" bIns="45705" rtlCol="0" anchor="b"/>
          <a:lstStyle>
            <a:lvl1pPr algn="l">
              <a:defRPr sz="1200"/>
            </a:lvl1pPr>
          </a:lstStyle>
          <a:p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5622802" y="6456613"/>
            <a:ext cx="4301543" cy="339884"/>
          </a:xfrm>
          <a:prstGeom prst="rect">
            <a:avLst/>
          </a:prstGeom>
        </p:spPr>
        <p:txBody>
          <a:bodyPr vert="horz" lIns="91413" tIns="45705" rIns="91413" bIns="45705" rtlCol="0" anchor="b"/>
          <a:lstStyle>
            <a:lvl1pPr algn="r">
              <a:defRPr sz="1200"/>
            </a:lvl1pPr>
          </a:lstStyle>
          <a:p>
            <a:fld id="{6EF5915F-3B21-42C9-8BC6-14F39586C90C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96529490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4" y="0"/>
            <a:ext cx="4301543" cy="339884"/>
          </a:xfrm>
          <a:prstGeom prst="rect">
            <a:avLst/>
          </a:prstGeom>
        </p:spPr>
        <p:txBody>
          <a:bodyPr vert="horz" lIns="91413" tIns="45705" rIns="91413" bIns="45705" rtlCol="0"/>
          <a:lstStyle>
            <a:lvl1pPr algn="l">
              <a:defRPr sz="1200"/>
            </a:lvl1pPr>
          </a:lstStyle>
          <a:p>
            <a:endParaRPr lang="cs-CZ" dirty="0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5622802" y="0"/>
            <a:ext cx="4301543" cy="339884"/>
          </a:xfrm>
          <a:prstGeom prst="rect">
            <a:avLst/>
          </a:prstGeom>
        </p:spPr>
        <p:txBody>
          <a:bodyPr vert="horz" lIns="91413" tIns="45705" rIns="91413" bIns="45705" rtlCol="0"/>
          <a:lstStyle>
            <a:lvl1pPr algn="r">
              <a:defRPr sz="1200"/>
            </a:lvl1pPr>
          </a:lstStyle>
          <a:p>
            <a:fld id="{ECAC3CE6-10D7-4ECA-9EE6-CB165BC4D7C1}" type="datetimeFigureOut">
              <a:rPr lang="cs-CZ" smtClean="0"/>
              <a:pPr/>
              <a:t>08.11.2022</a:t>
            </a:fld>
            <a:endParaRPr lang="cs-CZ" dirty="0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3263900" y="509588"/>
            <a:ext cx="3398838" cy="25495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13" tIns="45705" rIns="91413" bIns="45705" rtlCol="0" anchor="ctr"/>
          <a:lstStyle/>
          <a:p>
            <a:endParaRPr lang="cs-CZ" dirty="0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992665" y="3228897"/>
            <a:ext cx="7941310" cy="3058954"/>
          </a:xfrm>
          <a:prstGeom prst="rect">
            <a:avLst/>
          </a:prstGeom>
        </p:spPr>
        <p:txBody>
          <a:bodyPr vert="horz" lIns="91413" tIns="45705" rIns="91413" bIns="45705" rtlCol="0">
            <a:normAutofit/>
          </a:bodyPr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4" y="6456613"/>
            <a:ext cx="4301543" cy="339884"/>
          </a:xfrm>
          <a:prstGeom prst="rect">
            <a:avLst/>
          </a:prstGeom>
        </p:spPr>
        <p:txBody>
          <a:bodyPr vert="horz" lIns="91413" tIns="45705" rIns="91413" bIns="45705" rtlCol="0" anchor="b"/>
          <a:lstStyle>
            <a:lvl1pPr algn="l">
              <a:defRPr sz="1200"/>
            </a:lvl1pPr>
          </a:lstStyle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5622802" y="6456613"/>
            <a:ext cx="4301543" cy="339884"/>
          </a:xfrm>
          <a:prstGeom prst="rect">
            <a:avLst/>
          </a:prstGeom>
        </p:spPr>
        <p:txBody>
          <a:bodyPr vert="horz" lIns="91413" tIns="45705" rIns="91413" bIns="45705" rtlCol="0" anchor="b"/>
          <a:lstStyle>
            <a:lvl1pPr algn="r">
              <a:defRPr sz="1200"/>
            </a:lvl1pPr>
          </a:lstStyle>
          <a:p>
            <a:fld id="{A7349DA9-BD81-423A-A0BE-E4DCEA2E9DD3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65745565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3263900" y="509588"/>
            <a:ext cx="3398838" cy="2549525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7855985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3263900" y="509588"/>
            <a:ext cx="3398838" cy="2549525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a</a:t>
            </a:r>
          </a:p>
        </p:txBody>
      </p:sp>
    </p:spTree>
    <p:extLst>
      <p:ext uri="{BB962C8B-B14F-4D97-AF65-F5344CB8AC3E}">
        <p14:creationId xmlns:p14="http://schemas.microsoft.com/office/powerpoint/2010/main" val="259208555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3263900" y="509588"/>
            <a:ext cx="3398838" cy="2549525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a</a:t>
            </a:r>
          </a:p>
        </p:txBody>
      </p:sp>
    </p:spTree>
    <p:extLst>
      <p:ext uri="{BB962C8B-B14F-4D97-AF65-F5344CB8AC3E}">
        <p14:creationId xmlns:p14="http://schemas.microsoft.com/office/powerpoint/2010/main" val="52587099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3263900" y="509588"/>
            <a:ext cx="3398838" cy="2549525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a</a:t>
            </a:r>
          </a:p>
        </p:txBody>
      </p:sp>
    </p:spTree>
    <p:extLst>
      <p:ext uri="{BB962C8B-B14F-4D97-AF65-F5344CB8AC3E}">
        <p14:creationId xmlns:p14="http://schemas.microsoft.com/office/powerpoint/2010/main" val="243245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3263900" y="509588"/>
            <a:ext cx="3398838" cy="2549525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a</a:t>
            </a:r>
          </a:p>
        </p:txBody>
      </p:sp>
    </p:spTree>
    <p:extLst>
      <p:ext uri="{BB962C8B-B14F-4D97-AF65-F5344CB8AC3E}">
        <p14:creationId xmlns:p14="http://schemas.microsoft.com/office/powerpoint/2010/main" val="300228720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3263900" y="509588"/>
            <a:ext cx="3398838" cy="2549525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a</a:t>
            </a:r>
          </a:p>
        </p:txBody>
      </p:sp>
    </p:spTree>
    <p:extLst>
      <p:ext uri="{BB962C8B-B14F-4D97-AF65-F5344CB8AC3E}">
        <p14:creationId xmlns:p14="http://schemas.microsoft.com/office/powerpoint/2010/main" val="134038870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3263900" y="509588"/>
            <a:ext cx="3398838" cy="2549525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a</a:t>
            </a:r>
          </a:p>
        </p:txBody>
      </p:sp>
    </p:spTree>
    <p:extLst>
      <p:ext uri="{BB962C8B-B14F-4D97-AF65-F5344CB8AC3E}">
        <p14:creationId xmlns:p14="http://schemas.microsoft.com/office/powerpoint/2010/main" val="333908485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3263900" y="509588"/>
            <a:ext cx="3398838" cy="2549525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a</a:t>
            </a:r>
          </a:p>
        </p:txBody>
      </p:sp>
    </p:spTree>
    <p:extLst>
      <p:ext uri="{BB962C8B-B14F-4D97-AF65-F5344CB8AC3E}">
        <p14:creationId xmlns:p14="http://schemas.microsoft.com/office/powerpoint/2010/main" val="146780395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3263900" y="509588"/>
            <a:ext cx="3398838" cy="2549525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a</a:t>
            </a:r>
          </a:p>
        </p:txBody>
      </p:sp>
    </p:spTree>
    <p:extLst>
      <p:ext uri="{BB962C8B-B14F-4D97-AF65-F5344CB8AC3E}">
        <p14:creationId xmlns:p14="http://schemas.microsoft.com/office/powerpoint/2010/main" val="246537274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3263900" y="509588"/>
            <a:ext cx="3398838" cy="2549525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a</a:t>
            </a:r>
          </a:p>
        </p:txBody>
      </p:sp>
    </p:spTree>
    <p:extLst>
      <p:ext uri="{BB962C8B-B14F-4D97-AF65-F5344CB8AC3E}">
        <p14:creationId xmlns:p14="http://schemas.microsoft.com/office/powerpoint/2010/main" val="8902382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3263900" y="509588"/>
            <a:ext cx="3398838" cy="2549525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a</a:t>
            </a:r>
          </a:p>
        </p:txBody>
      </p:sp>
    </p:spTree>
    <p:extLst>
      <p:ext uri="{BB962C8B-B14F-4D97-AF65-F5344CB8AC3E}">
        <p14:creationId xmlns:p14="http://schemas.microsoft.com/office/powerpoint/2010/main" val="216086131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3263900" y="509588"/>
            <a:ext cx="3398838" cy="2549525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a</a:t>
            </a:r>
          </a:p>
        </p:txBody>
      </p:sp>
    </p:spTree>
    <p:extLst>
      <p:ext uri="{BB962C8B-B14F-4D97-AF65-F5344CB8AC3E}">
        <p14:creationId xmlns:p14="http://schemas.microsoft.com/office/powerpoint/2010/main" val="188403733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3263900" y="509588"/>
            <a:ext cx="3398838" cy="2549525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a</a:t>
            </a:r>
          </a:p>
        </p:txBody>
      </p:sp>
    </p:spTree>
    <p:extLst>
      <p:ext uri="{BB962C8B-B14F-4D97-AF65-F5344CB8AC3E}">
        <p14:creationId xmlns:p14="http://schemas.microsoft.com/office/powerpoint/2010/main" val="129792275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3263900" y="509588"/>
            <a:ext cx="3398838" cy="2549525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7855985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3263900" y="509588"/>
            <a:ext cx="3398838" cy="2549525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a</a:t>
            </a:r>
          </a:p>
        </p:txBody>
      </p:sp>
    </p:spTree>
    <p:extLst>
      <p:ext uri="{BB962C8B-B14F-4D97-AF65-F5344CB8AC3E}">
        <p14:creationId xmlns:p14="http://schemas.microsoft.com/office/powerpoint/2010/main" val="97699075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3263900" y="509588"/>
            <a:ext cx="3398838" cy="2549525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a</a:t>
            </a:r>
          </a:p>
        </p:txBody>
      </p:sp>
    </p:spTree>
    <p:extLst>
      <p:ext uri="{BB962C8B-B14F-4D97-AF65-F5344CB8AC3E}">
        <p14:creationId xmlns:p14="http://schemas.microsoft.com/office/powerpoint/2010/main" val="129792275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3263900" y="509588"/>
            <a:ext cx="3398838" cy="2549525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a</a:t>
            </a:r>
          </a:p>
        </p:txBody>
      </p:sp>
    </p:spTree>
    <p:extLst>
      <p:ext uri="{BB962C8B-B14F-4D97-AF65-F5344CB8AC3E}">
        <p14:creationId xmlns:p14="http://schemas.microsoft.com/office/powerpoint/2010/main" val="52917020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3263900" y="509588"/>
            <a:ext cx="3398838" cy="2549525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a</a:t>
            </a:r>
          </a:p>
        </p:txBody>
      </p:sp>
    </p:spTree>
    <p:extLst>
      <p:ext uri="{BB962C8B-B14F-4D97-AF65-F5344CB8AC3E}">
        <p14:creationId xmlns:p14="http://schemas.microsoft.com/office/powerpoint/2010/main" val="62357155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3263900" y="509588"/>
            <a:ext cx="3398838" cy="2549525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a</a:t>
            </a:r>
          </a:p>
        </p:txBody>
      </p:sp>
    </p:spTree>
    <p:extLst>
      <p:ext uri="{BB962C8B-B14F-4D97-AF65-F5344CB8AC3E}">
        <p14:creationId xmlns:p14="http://schemas.microsoft.com/office/powerpoint/2010/main" val="275525412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3263900" y="509588"/>
            <a:ext cx="3398838" cy="2549525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a</a:t>
            </a:r>
          </a:p>
        </p:txBody>
      </p:sp>
    </p:spTree>
    <p:extLst>
      <p:ext uri="{BB962C8B-B14F-4D97-AF65-F5344CB8AC3E}">
        <p14:creationId xmlns:p14="http://schemas.microsoft.com/office/powerpoint/2010/main" val="194651275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3263900" y="509588"/>
            <a:ext cx="3398838" cy="2549525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a</a:t>
            </a:r>
          </a:p>
        </p:txBody>
      </p:sp>
    </p:spTree>
    <p:extLst>
      <p:ext uri="{BB962C8B-B14F-4D97-AF65-F5344CB8AC3E}">
        <p14:creationId xmlns:p14="http://schemas.microsoft.com/office/powerpoint/2010/main" val="25043898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.jpeg"/><Relationship Id="rId5" Type="http://schemas.openxmlformats.org/officeDocument/2006/relationships/image" Target="../media/image1.wmf"/><Relationship Id="rId4" Type="http://schemas.openxmlformats.org/officeDocument/2006/relationships/image" Target="../media/image5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.jpe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.jpe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.jpe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.jpeg"/><Relationship Id="rId5" Type="http://schemas.openxmlformats.org/officeDocument/2006/relationships/image" Target="../media/image1.wmf"/><Relationship Id="rId4" Type="http://schemas.openxmlformats.org/officeDocument/2006/relationships/image" Target="../media/image5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SEARCH_Úvodní snímek_el. verz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Verdana" pitchFamily="34" charset="0"/>
              </a:defRPr>
            </a:lvl1pPr>
          </a:lstStyle>
          <a:p>
            <a:fld id="{D671D8E5-07BD-4DDE-B701-18039BA55262}" type="datetime1">
              <a:rPr lang="cs-CZ" smtClean="0"/>
              <a:pPr/>
              <a:t>08.11.2022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Verdana" pitchFamily="34" charset="0"/>
              </a:defRPr>
            </a:lvl1pPr>
          </a:lstStyle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Verdana" pitchFamily="34" charset="0"/>
              </a:defRPr>
            </a:lvl1pPr>
          </a:lstStyle>
          <a:p>
            <a:fld id="{3D620DF0-BEB6-441B-BBC5-D40B6197CB0F}" type="slidenum">
              <a:rPr lang="cs-CZ" smtClean="0"/>
              <a:pPr/>
              <a:t>‹#›</a:t>
            </a:fld>
            <a:endParaRPr lang="cs-CZ" dirty="0"/>
          </a:p>
        </p:txBody>
      </p:sp>
      <p:grpSp>
        <p:nvGrpSpPr>
          <p:cNvPr id="2" name="Skupina 19"/>
          <p:cNvGrpSpPr/>
          <p:nvPr userDrawn="1"/>
        </p:nvGrpSpPr>
        <p:grpSpPr>
          <a:xfrm>
            <a:off x="1214416" y="2786059"/>
            <a:ext cx="6715171" cy="1285884"/>
            <a:chOff x="358499" y="281647"/>
            <a:chExt cx="8421166" cy="5929353"/>
          </a:xfr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grpSpPr>
        <p:sp>
          <p:nvSpPr>
            <p:cNvPr id="21" name="Zaoblený obdélník 20"/>
            <p:cNvSpPr/>
            <p:nvPr userDrawn="1"/>
          </p:nvSpPr>
          <p:spPr>
            <a:xfrm>
              <a:off x="358499" y="281647"/>
              <a:ext cx="8421166" cy="5929353"/>
            </a:xfrm>
            <a:prstGeom prst="roundRect">
              <a:avLst>
                <a:gd name="adj" fmla="val 9346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>
                <a:latin typeface="Verdana" pitchFamily="34" charset="0"/>
              </a:endParaRPr>
            </a:p>
          </p:txBody>
        </p:sp>
        <p:sp>
          <p:nvSpPr>
            <p:cNvPr id="22" name="Obdélník 21"/>
            <p:cNvSpPr/>
            <p:nvPr userDrawn="1"/>
          </p:nvSpPr>
          <p:spPr>
            <a:xfrm>
              <a:off x="6922274" y="281647"/>
              <a:ext cx="1857388" cy="171451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>
                <a:latin typeface="Verdana" pitchFamily="34" charset="0"/>
              </a:endParaRPr>
            </a:p>
          </p:txBody>
        </p:sp>
      </p:grpSp>
      <p:sp>
        <p:nvSpPr>
          <p:cNvPr id="80" name="Podnadpis 2"/>
          <p:cNvSpPr>
            <a:spLocks noGrp="1"/>
          </p:cNvSpPr>
          <p:nvPr>
            <p:ph type="subTitle" idx="1"/>
          </p:nvPr>
        </p:nvSpPr>
        <p:spPr>
          <a:xfrm>
            <a:off x="1323953" y="5040000"/>
            <a:ext cx="6480000" cy="709603"/>
          </a:xfrm>
        </p:spPr>
        <p:txBody>
          <a:bodyPr vert="horz" lIns="91440" tIns="45720" rIns="91440" bIns="45720" rtlCol="0" anchor="ctr">
            <a:norm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cs-CZ" sz="1400" b="0" kern="1200" cap="none" spc="0" dirty="0">
                <a:ln w="12700">
                  <a:noFill/>
                  <a:prstDash val="solid"/>
                </a:ln>
                <a:solidFill>
                  <a:schemeClr val="bg1"/>
                </a:solidFill>
                <a:effectLst/>
                <a:latin typeface="Verdana" pitchFamily="34" charset="0"/>
                <a:ea typeface="+mj-ea"/>
                <a:cs typeface="Tahoma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Klepnutím lze upravit styl předlohy podnadpisů.</a:t>
            </a:r>
            <a:endParaRPr lang="cs-CZ" dirty="0"/>
          </a:p>
        </p:txBody>
      </p:sp>
      <p:sp>
        <p:nvSpPr>
          <p:cNvPr id="90" name="Nadpis 1"/>
          <p:cNvSpPr>
            <a:spLocks noGrp="1"/>
          </p:cNvSpPr>
          <p:nvPr>
            <p:ph type="ctrTitle"/>
          </p:nvPr>
        </p:nvSpPr>
        <p:spPr>
          <a:xfrm>
            <a:off x="1323952" y="2938459"/>
            <a:ext cx="6480000" cy="933472"/>
          </a:xfrm>
          <a:ln>
            <a:noFill/>
          </a:ln>
        </p:spPr>
        <p:txBody>
          <a:bodyPr>
            <a:normAutofit/>
          </a:bodyPr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cs-CZ" sz="2400" b="1" kern="1200" cap="none" spc="0" dirty="0">
                <a:ln w="12700">
                  <a:noFill/>
                  <a:prstDash val="solid"/>
                </a:ln>
                <a:solidFill>
                  <a:schemeClr val="bg2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Verdana" pitchFamily="34" charset="0"/>
                <a:ea typeface="+mj-ea"/>
                <a:cs typeface="Tahoma" pitchFamily="34" charset="0"/>
              </a:defRPr>
            </a:lvl1pPr>
          </a:lstStyle>
          <a:p>
            <a:r>
              <a:rPr lang="cs-CZ" dirty="0"/>
              <a:t>Klepnutím lze upravit styl předlohy nadpisů.</a:t>
            </a:r>
          </a:p>
        </p:txBody>
      </p:sp>
      <p:pic>
        <p:nvPicPr>
          <p:cNvPr id="24" name="Obrázek 23" descr="research.wmf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6640529" y="6429420"/>
            <a:ext cx="1101725" cy="298451"/>
          </a:xfrm>
          <a:prstGeom prst="rect">
            <a:avLst/>
          </a:prstGeom>
        </p:spPr>
      </p:pic>
      <p:sp>
        <p:nvSpPr>
          <p:cNvPr id="25" name="Obdélník 24"/>
          <p:cNvSpPr/>
          <p:nvPr userDrawn="1"/>
        </p:nvSpPr>
        <p:spPr>
          <a:xfrm>
            <a:off x="1" y="6357983"/>
            <a:ext cx="9144000" cy="428604"/>
          </a:xfrm>
          <a:prstGeom prst="rect">
            <a:avLst/>
          </a:prstGeom>
          <a:solidFill>
            <a:srgbClr val="77AD1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latin typeface="Verdana" pitchFamily="34" charset="0"/>
            </a:endParaRPr>
          </a:p>
        </p:txBody>
      </p:sp>
      <p:grpSp>
        <p:nvGrpSpPr>
          <p:cNvPr id="26" name="Skupina 50"/>
          <p:cNvGrpSpPr/>
          <p:nvPr userDrawn="1"/>
        </p:nvGrpSpPr>
        <p:grpSpPr>
          <a:xfrm>
            <a:off x="785818" y="6357983"/>
            <a:ext cx="5500694" cy="428604"/>
            <a:chOff x="571472" y="6072206"/>
            <a:chExt cx="4572032" cy="571504"/>
          </a:xfrm>
        </p:grpSpPr>
        <p:sp>
          <p:nvSpPr>
            <p:cNvPr id="27" name="Obdélník 26"/>
            <p:cNvSpPr/>
            <p:nvPr/>
          </p:nvSpPr>
          <p:spPr>
            <a:xfrm>
              <a:off x="571472" y="6072206"/>
              <a:ext cx="571504" cy="571504"/>
            </a:xfrm>
            <a:prstGeom prst="rect">
              <a:avLst/>
            </a:prstGeom>
            <a:solidFill>
              <a:srgbClr val="009FB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>
                <a:latin typeface="Verdana" pitchFamily="34" charset="0"/>
              </a:endParaRPr>
            </a:p>
          </p:txBody>
        </p:sp>
        <p:sp>
          <p:nvSpPr>
            <p:cNvPr id="28" name="Obdélník 27"/>
            <p:cNvSpPr/>
            <p:nvPr/>
          </p:nvSpPr>
          <p:spPr>
            <a:xfrm>
              <a:off x="1142976" y="6072206"/>
              <a:ext cx="571504" cy="571504"/>
            </a:xfrm>
            <a:prstGeom prst="rect">
              <a:avLst/>
            </a:prstGeom>
            <a:solidFill>
              <a:srgbClr val="00427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>
                <a:latin typeface="Verdana" pitchFamily="34" charset="0"/>
              </a:endParaRPr>
            </a:p>
          </p:txBody>
        </p:sp>
        <p:sp>
          <p:nvSpPr>
            <p:cNvPr id="29" name="Obdélník 28"/>
            <p:cNvSpPr/>
            <p:nvPr/>
          </p:nvSpPr>
          <p:spPr>
            <a:xfrm>
              <a:off x="1714480" y="6072206"/>
              <a:ext cx="571504" cy="571504"/>
            </a:xfrm>
            <a:prstGeom prst="rect">
              <a:avLst/>
            </a:prstGeom>
            <a:solidFill>
              <a:srgbClr val="83C9C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>
                <a:latin typeface="Verdana" pitchFamily="34" charset="0"/>
              </a:endParaRPr>
            </a:p>
          </p:txBody>
        </p:sp>
        <p:sp>
          <p:nvSpPr>
            <p:cNvPr id="30" name="Obdélník 29"/>
            <p:cNvSpPr/>
            <p:nvPr/>
          </p:nvSpPr>
          <p:spPr>
            <a:xfrm>
              <a:off x="2285984" y="6072206"/>
              <a:ext cx="571504" cy="571504"/>
            </a:xfrm>
            <a:prstGeom prst="rect">
              <a:avLst/>
            </a:prstGeom>
            <a:solidFill>
              <a:srgbClr val="7C78A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>
                <a:latin typeface="Verdana" pitchFamily="34" charset="0"/>
              </a:endParaRPr>
            </a:p>
          </p:txBody>
        </p:sp>
        <p:sp>
          <p:nvSpPr>
            <p:cNvPr id="31" name="Obdélník 30"/>
            <p:cNvSpPr/>
            <p:nvPr/>
          </p:nvSpPr>
          <p:spPr>
            <a:xfrm>
              <a:off x="2857488" y="6072206"/>
              <a:ext cx="571504" cy="571504"/>
            </a:xfrm>
            <a:prstGeom prst="rect">
              <a:avLst/>
            </a:prstGeom>
            <a:solidFill>
              <a:srgbClr val="B9203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>
                <a:latin typeface="Verdana" pitchFamily="34" charset="0"/>
              </a:endParaRPr>
            </a:p>
          </p:txBody>
        </p:sp>
        <p:sp>
          <p:nvSpPr>
            <p:cNvPr id="32" name="Obdélník 31"/>
            <p:cNvSpPr/>
            <p:nvPr/>
          </p:nvSpPr>
          <p:spPr>
            <a:xfrm>
              <a:off x="3428992" y="6072206"/>
              <a:ext cx="571504" cy="571504"/>
            </a:xfrm>
            <a:prstGeom prst="rect">
              <a:avLst/>
            </a:prstGeom>
            <a:solidFill>
              <a:srgbClr val="F49F2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>
                <a:latin typeface="Verdana" pitchFamily="34" charset="0"/>
              </a:endParaRPr>
            </a:p>
          </p:txBody>
        </p:sp>
        <p:sp>
          <p:nvSpPr>
            <p:cNvPr id="33" name="Obdélník 32"/>
            <p:cNvSpPr/>
            <p:nvPr/>
          </p:nvSpPr>
          <p:spPr>
            <a:xfrm>
              <a:off x="4000496" y="6072206"/>
              <a:ext cx="571504" cy="571504"/>
            </a:xfrm>
            <a:prstGeom prst="rect">
              <a:avLst/>
            </a:prstGeom>
            <a:solidFill>
              <a:srgbClr val="77AD1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>
                <a:latin typeface="Verdana" pitchFamily="34" charset="0"/>
              </a:endParaRPr>
            </a:p>
          </p:txBody>
        </p:sp>
        <p:sp>
          <p:nvSpPr>
            <p:cNvPr id="34" name="Obdélník 33"/>
            <p:cNvSpPr/>
            <p:nvPr/>
          </p:nvSpPr>
          <p:spPr>
            <a:xfrm>
              <a:off x="4572000" y="6072206"/>
              <a:ext cx="571504" cy="571504"/>
            </a:xfrm>
            <a:prstGeom prst="rect">
              <a:avLst/>
            </a:prstGeom>
            <a:solidFill>
              <a:srgbClr val="00A27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>
                <a:latin typeface="Verdana" pitchFamily="34" charset="0"/>
              </a:endParaRPr>
            </a:p>
          </p:txBody>
        </p:sp>
      </p:grpSp>
      <p:pic>
        <p:nvPicPr>
          <p:cNvPr id="35" name="Obrázek 34" descr="research.wmf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8100392" y="6453336"/>
            <a:ext cx="936104" cy="253584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RESEARCH_Úvodní snímek_el. verz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Verdana" pitchFamily="34" charset="0"/>
              </a:defRPr>
            </a:lvl1pPr>
          </a:lstStyle>
          <a:p>
            <a:fld id="{FAA9F5FA-7977-49C2-92F0-E2663F3D13EB}" type="datetime1">
              <a:rPr lang="cs-CZ" smtClean="0"/>
              <a:t>08.11.2022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Verdana" pitchFamily="34" charset="0"/>
              </a:defRPr>
            </a:lvl1pPr>
          </a:lstStyle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Verdana" pitchFamily="34" charset="0"/>
              </a:defRPr>
            </a:lvl1pPr>
          </a:lstStyle>
          <a:p>
            <a:fld id="{3D620DF0-BEB6-441B-BBC5-D40B6197CB0F}" type="slidenum">
              <a:rPr lang="cs-CZ" smtClean="0"/>
              <a:pPr/>
              <a:t>‹#›</a:t>
            </a:fld>
            <a:endParaRPr lang="cs-CZ" dirty="0"/>
          </a:p>
        </p:txBody>
      </p:sp>
      <p:grpSp>
        <p:nvGrpSpPr>
          <p:cNvPr id="2" name="Skupina 19"/>
          <p:cNvGrpSpPr/>
          <p:nvPr userDrawn="1"/>
        </p:nvGrpSpPr>
        <p:grpSpPr>
          <a:xfrm>
            <a:off x="1214416" y="2786059"/>
            <a:ext cx="6715171" cy="1285884"/>
            <a:chOff x="358499" y="281647"/>
            <a:chExt cx="8421166" cy="5929353"/>
          </a:xfr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grpSpPr>
        <p:sp>
          <p:nvSpPr>
            <p:cNvPr id="21" name="Zaoblený obdélník 20"/>
            <p:cNvSpPr/>
            <p:nvPr userDrawn="1"/>
          </p:nvSpPr>
          <p:spPr>
            <a:xfrm>
              <a:off x="358499" y="281647"/>
              <a:ext cx="8421166" cy="5929353"/>
            </a:xfrm>
            <a:prstGeom prst="roundRect">
              <a:avLst>
                <a:gd name="adj" fmla="val 9346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>
                <a:latin typeface="Verdana" pitchFamily="34" charset="0"/>
              </a:endParaRPr>
            </a:p>
          </p:txBody>
        </p:sp>
        <p:sp>
          <p:nvSpPr>
            <p:cNvPr id="22" name="Obdélník 21"/>
            <p:cNvSpPr/>
            <p:nvPr userDrawn="1"/>
          </p:nvSpPr>
          <p:spPr>
            <a:xfrm>
              <a:off x="6922274" y="281647"/>
              <a:ext cx="1857388" cy="171451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>
                <a:latin typeface="Verdana" pitchFamily="34" charset="0"/>
              </a:endParaRPr>
            </a:p>
          </p:txBody>
        </p:sp>
      </p:grpSp>
      <p:sp>
        <p:nvSpPr>
          <p:cNvPr id="80" name="Podnadpis 2"/>
          <p:cNvSpPr>
            <a:spLocks noGrp="1"/>
          </p:cNvSpPr>
          <p:nvPr>
            <p:ph type="subTitle" idx="1"/>
          </p:nvPr>
        </p:nvSpPr>
        <p:spPr>
          <a:xfrm>
            <a:off x="1323953" y="5040000"/>
            <a:ext cx="6480000" cy="709603"/>
          </a:xfrm>
        </p:spPr>
        <p:txBody>
          <a:bodyPr vert="horz" lIns="91440" tIns="45720" rIns="91440" bIns="45720" rtlCol="0" anchor="ctr">
            <a:norm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cs-CZ" sz="1400" b="0" kern="1200" cap="none" spc="0" dirty="0">
                <a:ln w="12700">
                  <a:noFill/>
                  <a:prstDash val="solid"/>
                </a:ln>
                <a:solidFill>
                  <a:schemeClr val="bg1"/>
                </a:solidFill>
                <a:effectLst/>
                <a:latin typeface="Verdana" pitchFamily="34" charset="0"/>
                <a:ea typeface="+mj-ea"/>
                <a:cs typeface="Tahoma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Klepnutím lze upravit styl předlohy podnadpisů.</a:t>
            </a:r>
            <a:endParaRPr lang="cs-CZ" dirty="0"/>
          </a:p>
        </p:txBody>
      </p:sp>
      <p:sp>
        <p:nvSpPr>
          <p:cNvPr id="90" name="Nadpis 1"/>
          <p:cNvSpPr>
            <a:spLocks noGrp="1"/>
          </p:cNvSpPr>
          <p:nvPr>
            <p:ph type="ctrTitle"/>
          </p:nvPr>
        </p:nvSpPr>
        <p:spPr>
          <a:xfrm>
            <a:off x="1323952" y="2938459"/>
            <a:ext cx="6480000" cy="933472"/>
          </a:xfrm>
          <a:ln>
            <a:noFill/>
          </a:ln>
        </p:spPr>
        <p:txBody>
          <a:bodyPr>
            <a:normAutofit/>
          </a:bodyPr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cs-CZ" sz="2400" b="1" kern="1200" cap="none" spc="0" dirty="0">
                <a:ln w="12700">
                  <a:noFill/>
                  <a:prstDash val="solid"/>
                </a:ln>
                <a:solidFill>
                  <a:schemeClr val="bg2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Verdana" pitchFamily="34" charset="0"/>
                <a:ea typeface="+mj-ea"/>
                <a:cs typeface="Tahoma" pitchFamily="34" charset="0"/>
              </a:defRPr>
            </a:lvl1pPr>
          </a:lstStyle>
          <a:p>
            <a:r>
              <a:rPr lang="cs-CZ" dirty="0"/>
              <a:t>Klepnutím lze upravit styl předlohy nadpisů.</a:t>
            </a:r>
          </a:p>
        </p:txBody>
      </p:sp>
      <p:pic>
        <p:nvPicPr>
          <p:cNvPr id="24" name="Obrázek 23" descr="research.wmf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6640529" y="6429420"/>
            <a:ext cx="1101725" cy="298451"/>
          </a:xfrm>
          <a:prstGeom prst="rect">
            <a:avLst/>
          </a:prstGeom>
        </p:spPr>
      </p:pic>
      <p:sp>
        <p:nvSpPr>
          <p:cNvPr id="61" name="Zástupný symbol pro text 38"/>
          <p:cNvSpPr>
            <a:spLocks noGrp="1"/>
          </p:cNvSpPr>
          <p:nvPr userDrawn="1">
            <p:ph type="body" sz="quarter" idx="15" hasCustomPrompt="1"/>
          </p:nvPr>
        </p:nvSpPr>
        <p:spPr>
          <a:xfrm>
            <a:off x="763476" y="6380436"/>
            <a:ext cx="6192837" cy="288925"/>
          </a:xfrm>
        </p:spPr>
        <p:txBody>
          <a:bodyPr>
            <a:normAutofit/>
          </a:bodyPr>
          <a:lstStyle>
            <a:lvl1pPr>
              <a:buNone/>
              <a:defRPr sz="7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cs-CZ" dirty="0" err="1"/>
              <a:t>Otázzka</a:t>
            </a:r>
            <a:endParaRPr lang="cs-CZ" dirty="0"/>
          </a:p>
        </p:txBody>
      </p:sp>
      <p:sp>
        <p:nvSpPr>
          <p:cNvPr id="25" name="Obdélník 24"/>
          <p:cNvSpPr/>
          <p:nvPr userDrawn="1"/>
        </p:nvSpPr>
        <p:spPr>
          <a:xfrm>
            <a:off x="1" y="6357983"/>
            <a:ext cx="9144000" cy="428604"/>
          </a:xfrm>
          <a:prstGeom prst="rect">
            <a:avLst/>
          </a:prstGeom>
          <a:solidFill>
            <a:srgbClr val="77AD1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latin typeface="Verdana" pitchFamily="34" charset="0"/>
            </a:endParaRPr>
          </a:p>
        </p:txBody>
      </p:sp>
      <p:grpSp>
        <p:nvGrpSpPr>
          <p:cNvPr id="26" name="Skupina 50"/>
          <p:cNvGrpSpPr/>
          <p:nvPr userDrawn="1"/>
        </p:nvGrpSpPr>
        <p:grpSpPr>
          <a:xfrm>
            <a:off x="785818" y="6357983"/>
            <a:ext cx="5500694" cy="428604"/>
            <a:chOff x="571472" y="6072206"/>
            <a:chExt cx="4572032" cy="571504"/>
          </a:xfrm>
        </p:grpSpPr>
        <p:sp>
          <p:nvSpPr>
            <p:cNvPr id="28" name="Obdélník 27"/>
            <p:cNvSpPr/>
            <p:nvPr/>
          </p:nvSpPr>
          <p:spPr>
            <a:xfrm>
              <a:off x="571472" y="6072206"/>
              <a:ext cx="571504" cy="571504"/>
            </a:xfrm>
            <a:prstGeom prst="rect">
              <a:avLst/>
            </a:prstGeom>
            <a:solidFill>
              <a:srgbClr val="009FB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>
                <a:latin typeface="Verdana" pitchFamily="34" charset="0"/>
              </a:endParaRPr>
            </a:p>
          </p:txBody>
        </p:sp>
        <p:sp>
          <p:nvSpPr>
            <p:cNvPr id="29" name="Obdélník 28"/>
            <p:cNvSpPr/>
            <p:nvPr/>
          </p:nvSpPr>
          <p:spPr>
            <a:xfrm>
              <a:off x="1142976" y="6072206"/>
              <a:ext cx="571504" cy="571504"/>
            </a:xfrm>
            <a:prstGeom prst="rect">
              <a:avLst/>
            </a:prstGeom>
            <a:solidFill>
              <a:srgbClr val="00427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>
                <a:latin typeface="Verdana" pitchFamily="34" charset="0"/>
              </a:endParaRPr>
            </a:p>
          </p:txBody>
        </p:sp>
        <p:sp>
          <p:nvSpPr>
            <p:cNvPr id="30" name="Obdélník 29"/>
            <p:cNvSpPr/>
            <p:nvPr/>
          </p:nvSpPr>
          <p:spPr>
            <a:xfrm>
              <a:off x="1714480" y="6072206"/>
              <a:ext cx="571504" cy="571504"/>
            </a:xfrm>
            <a:prstGeom prst="rect">
              <a:avLst/>
            </a:prstGeom>
            <a:solidFill>
              <a:srgbClr val="83C9C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>
                <a:latin typeface="Verdana" pitchFamily="34" charset="0"/>
              </a:endParaRPr>
            </a:p>
          </p:txBody>
        </p:sp>
        <p:sp>
          <p:nvSpPr>
            <p:cNvPr id="31" name="Obdélník 30"/>
            <p:cNvSpPr/>
            <p:nvPr/>
          </p:nvSpPr>
          <p:spPr>
            <a:xfrm>
              <a:off x="2285984" y="6072206"/>
              <a:ext cx="571504" cy="571504"/>
            </a:xfrm>
            <a:prstGeom prst="rect">
              <a:avLst/>
            </a:prstGeom>
            <a:solidFill>
              <a:srgbClr val="7C78A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>
                <a:latin typeface="Verdana" pitchFamily="34" charset="0"/>
              </a:endParaRPr>
            </a:p>
          </p:txBody>
        </p:sp>
        <p:sp>
          <p:nvSpPr>
            <p:cNvPr id="32" name="Obdélník 31"/>
            <p:cNvSpPr/>
            <p:nvPr/>
          </p:nvSpPr>
          <p:spPr>
            <a:xfrm>
              <a:off x="2857488" y="6072206"/>
              <a:ext cx="571504" cy="571504"/>
            </a:xfrm>
            <a:prstGeom prst="rect">
              <a:avLst/>
            </a:prstGeom>
            <a:solidFill>
              <a:srgbClr val="B9203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>
                <a:latin typeface="Verdana" pitchFamily="34" charset="0"/>
              </a:endParaRPr>
            </a:p>
          </p:txBody>
        </p:sp>
        <p:sp>
          <p:nvSpPr>
            <p:cNvPr id="33" name="Obdélník 32"/>
            <p:cNvSpPr/>
            <p:nvPr/>
          </p:nvSpPr>
          <p:spPr>
            <a:xfrm>
              <a:off x="3428992" y="6072206"/>
              <a:ext cx="571504" cy="571504"/>
            </a:xfrm>
            <a:prstGeom prst="rect">
              <a:avLst/>
            </a:prstGeom>
            <a:solidFill>
              <a:srgbClr val="F49F2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>
                <a:latin typeface="Verdana" pitchFamily="34" charset="0"/>
              </a:endParaRPr>
            </a:p>
          </p:txBody>
        </p:sp>
        <p:sp>
          <p:nvSpPr>
            <p:cNvPr id="34" name="Obdélník 33"/>
            <p:cNvSpPr/>
            <p:nvPr/>
          </p:nvSpPr>
          <p:spPr>
            <a:xfrm>
              <a:off x="4000496" y="6072206"/>
              <a:ext cx="571504" cy="571504"/>
            </a:xfrm>
            <a:prstGeom prst="rect">
              <a:avLst/>
            </a:prstGeom>
            <a:solidFill>
              <a:srgbClr val="77AD1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>
                <a:latin typeface="Verdana" pitchFamily="34" charset="0"/>
              </a:endParaRPr>
            </a:p>
          </p:txBody>
        </p:sp>
        <p:sp>
          <p:nvSpPr>
            <p:cNvPr id="35" name="Obdélník 34"/>
            <p:cNvSpPr/>
            <p:nvPr/>
          </p:nvSpPr>
          <p:spPr>
            <a:xfrm>
              <a:off x="4572000" y="6072206"/>
              <a:ext cx="571504" cy="571504"/>
            </a:xfrm>
            <a:prstGeom prst="rect">
              <a:avLst/>
            </a:prstGeom>
            <a:solidFill>
              <a:srgbClr val="00A27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>
                <a:latin typeface="Verdana" pitchFamily="34" charset="0"/>
              </a:endParaRPr>
            </a:p>
          </p:txBody>
        </p:sp>
      </p:grpSp>
      <p:pic>
        <p:nvPicPr>
          <p:cNvPr id="36" name="Obrázek 35" descr="research.wmf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8100392" y="6453336"/>
            <a:ext cx="936104" cy="253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73986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SEARCH_ODĚLOVACÍ STRÁN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Verdana" pitchFamily="34" charset="0"/>
              </a:defRPr>
            </a:lvl1pPr>
          </a:lstStyle>
          <a:p>
            <a:fld id="{72338F1F-40AD-4C4A-8B41-ABEDC2798D99}" type="datetime1">
              <a:rPr lang="cs-CZ" smtClean="0"/>
              <a:pPr/>
              <a:t>08.11.2022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Verdana" pitchFamily="34" charset="0"/>
              </a:defRPr>
            </a:lvl1pPr>
          </a:lstStyle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Verdana" pitchFamily="34" charset="0"/>
              </a:defRPr>
            </a:lvl1pPr>
          </a:lstStyle>
          <a:p>
            <a:fld id="{3D620DF0-BEB6-441B-BBC5-D40B6197CB0F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90" name="Nadpis 1"/>
          <p:cNvSpPr>
            <a:spLocks noGrp="1"/>
          </p:cNvSpPr>
          <p:nvPr>
            <p:ph type="ctrTitle"/>
          </p:nvPr>
        </p:nvSpPr>
        <p:spPr>
          <a:xfrm>
            <a:off x="1323952" y="2938459"/>
            <a:ext cx="6480000" cy="933472"/>
          </a:xfrm>
        </p:spPr>
        <p:txBody>
          <a:bodyPr>
            <a:normAutofit/>
          </a:bodyPr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cs-CZ" sz="2400" b="1" kern="1200" cap="none" spc="0" dirty="0">
                <a:ln w="12700">
                  <a:noFill/>
                  <a:prstDash val="solid"/>
                </a:ln>
                <a:solidFill>
                  <a:schemeClr val="bg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Verdana" pitchFamily="34" charset="0"/>
                <a:ea typeface="+mj-ea"/>
                <a:cs typeface="Tahoma" pitchFamily="34" charset="0"/>
              </a:defRPr>
            </a:lvl1pPr>
          </a:lstStyle>
          <a:p>
            <a:r>
              <a:rPr lang="cs-CZ"/>
              <a:t>Klepnutím lze upravit styl předlohy nadpisů.</a:t>
            </a:r>
            <a:endParaRPr lang="cs-CZ" dirty="0"/>
          </a:p>
        </p:txBody>
      </p:sp>
      <p:sp>
        <p:nvSpPr>
          <p:cNvPr id="18" name="Obdélník 17"/>
          <p:cNvSpPr/>
          <p:nvPr userDrawn="1"/>
        </p:nvSpPr>
        <p:spPr>
          <a:xfrm>
            <a:off x="1" y="6357983"/>
            <a:ext cx="9144000" cy="428604"/>
          </a:xfrm>
          <a:prstGeom prst="rect">
            <a:avLst/>
          </a:prstGeom>
          <a:solidFill>
            <a:srgbClr val="77AD1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latin typeface="Verdana" pitchFamily="34" charset="0"/>
            </a:endParaRPr>
          </a:p>
        </p:txBody>
      </p:sp>
      <p:grpSp>
        <p:nvGrpSpPr>
          <p:cNvPr id="19" name="Skupina 50"/>
          <p:cNvGrpSpPr/>
          <p:nvPr userDrawn="1"/>
        </p:nvGrpSpPr>
        <p:grpSpPr>
          <a:xfrm>
            <a:off x="785818" y="6357983"/>
            <a:ext cx="5500694" cy="428604"/>
            <a:chOff x="571472" y="6072206"/>
            <a:chExt cx="4572032" cy="571504"/>
          </a:xfrm>
        </p:grpSpPr>
        <p:sp>
          <p:nvSpPr>
            <p:cNvPr id="20" name="Obdélník 19"/>
            <p:cNvSpPr/>
            <p:nvPr/>
          </p:nvSpPr>
          <p:spPr>
            <a:xfrm>
              <a:off x="571472" y="6072206"/>
              <a:ext cx="571504" cy="571504"/>
            </a:xfrm>
            <a:prstGeom prst="rect">
              <a:avLst/>
            </a:prstGeom>
            <a:solidFill>
              <a:srgbClr val="009FB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>
                <a:latin typeface="Verdana" pitchFamily="34" charset="0"/>
              </a:endParaRPr>
            </a:p>
          </p:txBody>
        </p:sp>
        <p:sp>
          <p:nvSpPr>
            <p:cNvPr id="21" name="Obdélník 20"/>
            <p:cNvSpPr/>
            <p:nvPr/>
          </p:nvSpPr>
          <p:spPr>
            <a:xfrm>
              <a:off x="1142976" y="6072206"/>
              <a:ext cx="571504" cy="571504"/>
            </a:xfrm>
            <a:prstGeom prst="rect">
              <a:avLst/>
            </a:prstGeom>
            <a:solidFill>
              <a:srgbClr val="00427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>
                <a:latin typeface="Verdana" pitchFamily="34" charset="0"/>
              </a:endParaRPr>
            </a:p>
          </p:txBody>
        </p:sp>
        <p:sp>
          <p:nvSpPr>
            <p:cNvPr id="22" name="Obdélník 21"/>
            <p:cNvSpPr/>
            <p:nvPr/>
          </p:nvSpPr>
          <p:spPr>
            <a:xfrm>
              <a:off x="1714480" y="6072206"/>
              <a:ext cx="571504" cy="571504"/>
            </a:xfrm>
            <a:prstGeom prst="rect">
              <a:avLst/>
            </a:prstGeom>
            <a:solidFill>
              <a:srgbClr val="83C9C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>
                <a:latin typeface="Verdana" pitchFamily="34" charset="0"/>
              </a:endParaRPr>
            </a:p>
          </p:txBody>
        </p:sp>
        <p:sp>
          <p:nvSpPr>
            <p:cNvPr id="25" name="Obdélník 24"/>
            <p:cNvSpPr/>
            <p:nvPr/>
          </p:nvSpPr>
          <p:spPr>
            <a:xfrm>
              <a:off x="2285984" y="6072206"/>
              <a:ext cx="571504" cy="571504"/>
            </a:xfrm>
            <a:prstGeom prst="rect">
              <a:avLst/>
            </a:prstGeom>
            <a:solidFill>
              <a:srgbClr val="7C78A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>
                <a:latin typeface="Verdana" pitchFamily="34" charset="0"/>
              </a:endParaRPr>
            </a:p>
          </p:txBody>
        </p:sp>
        <p:sp>
          <p:nvSpPr>
            <p:cNvPr id="26" name="Obdélník 25"/>
            <p:cNvSpPr/>
            <p:nvPr/>
          </p:nvSpPr>
          <p:spPr>
            <a:xfrm>
              <a:off x="2857488" y="6072206"/>
              <a:ext cx="571504" cy="571504"/>
            </a:xfrm>
            <a:prstGeom prst="rect">
              <a:avLst/>
            </a:prstGeom>
            <a:solidFill>
              <a:srgbClr val="B9203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>
                <a:latin typeface="Verdana" pitchFamily="34" charset="0"/>
              </a:endParaRPr>
            </a:p>
          </p:txBody>
        </p:sp>
        <p:sp>
          <p:nvSpPr>
            <p:cNvPr id="27" name="Obdélník 26"/>
            <p:cNvSpPr/>
            <p:nvPr/>
          </p:nvSpPr>
          <p:spPr>
            <a:xfrm>
              <a:off x="3428992" y="6072206"/>
              <a:ext cx="571504" cy="571504"/>
            </a:xfrm>
            <a:prstGeom prst="rect">
              <a:avLst/>
            </a:prstGeom>
            <a:solidFill>
              <a:srgbClr val="F49F2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>
                <a:latin typeface="Verdana" pitchFamily="34" charset="0"/>
              </a:endParaRPr>
            </a:p>
          </p:txBody>
        </p:sp>
        <p:sp>
          <p:nvSpPr>
            <p:cNvPr id="28" name="Obdélník 27"/>
            <p:cNvSpPr/>
            <p:nvPr/>
          </p:nvSpPr>
          <p:spPr>
            <a:xfrm>
              <a:off x="4000496" y="6072206"/>
              <a:ext cx="571504" cy="571504"/>
            </a:xfrm>
            <a:prstGeom prst="rect">
              <a:avLst/>
            </a:prstGeom>
            <a:solidFill>
              <a:srgbClr val="77AD1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>
                <a:latin typeface="Verdana" pitchFamily="34" charset="0"/>
              </a:endParaRPr>
            </a:p>
          </p:txBody>
        </p:sp>
        <p:sp>
          <p:nvSpPr>
            <p:cNvPr id="29" name="Obdélník 28"/>
            <p:cNvSpPr/>
            <p:nvPr/>
          </p:nvSpPr>
          <p:spPr>
            <a:xfrm>
              <a:off x="4572000" y="6072206"/>
              <a:ext cx="571504" cy="571504"/>
            </a:xfrm>
            <a:prstGeom prst="rect">
              <a:avLst/>
            </a:prstGeom>
            <a:solidFill>
              <a:srgbClr val="00A27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>
                <a:latin typeface="Verdana" pitchFamily="34" charset="0"/>
              </a:endParaRPr>
            </a:p>
          </p:txBody>
        </p:sp>
      </p:grpSp>
      <p:pic>
        <p:nvPicPr>
          <p:cNvPr id="30" name="Obrázek 29" descr="research.wmf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8100392" y="6453336"/>
            <a:ext cx="936104" cy="253584"/>
          </a:xfrm>
          <a:prstGeom prst="rect">
            <a:avLst/>
          </a:prstGeom>
        </p:spPr>
      </p:pic>
      <p:pic>
        <p:nvPicPr>
          <p:cNvPr id="31" name="Obrázek 7" descr="twitter ALI profilovka"/>
          <p:cNvPicPr>
            <a:picLocks noChangeAspect="1" noChangeArrowheads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6925" r="3169" b="20270"/>
          <a:stretch/>
        </p:blipFill>
        <p:spPr bwMode="auto">
          <a:xfrm>
            <a:off x="7638987" y="188640"/>
            <a:ext cx="1397511" cy="648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SEARCH_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Verdana" pitchFamily="34" charset="0"/>
              </a:defRPr>
            </a:lvl1pPr>
          </a:lstStyle>
          <a:p>
            <a:fld id="{14C1ECCD-614E-4A88-9407-72CB46D84FB7}" type="datetime1">
              <a:rPr lang="cs-CZ" smtClean="0"/>
              <a:pPr/>
              <a:t>08.11.2022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Verdana" pitchFamily="34" charset="0"/>
              </a:defRPr>
            </a:lvl1pPr>
          </a:lstStyle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Verdana" pitchFamily="34" charset="0"/>
              </a:defRPr>
            </a:lvl1pPr>
          </a:lstStyle>
          <a:p>
            <a:fld id="{3D620DF0-BEB6-441B-BBC5-D40B6197CB0F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80" name="Podnadpis 2"/>
          <p:cNvSpPr>
            <a:spLocks noGrp="1"/>
          </p:cNvSpPr>
          <p:nvPr>
            <p:ph type="subTitle" idx="1"/>
          </p:nvPr>
        </p:nvSpPr>
        <p:spPr>
          <a:xfrm>
            <a:off x="1323953" y="5040000"/>
            <a:ext cx="6480000" cy="709603"/>
          </a:xfrm>
        </p:spPr>
        <p:txBody>
          <a:bodyPr vert="horz" lIns="91440" tIns="45720" rIns="91440" bIns="45720" rtlCol="0" anchor="ctr">
            <a:norm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cs-CZ" sz="1400" b="0" kern="1200" cap="none" spc="0" dirty="0">
                <a:ln w="12700">
                  <a:noFill/>
                  <a:prstDash val="solid"/>
                </a:ln>
                <a:solidFill>
                  <a:schemeClr val="bg2">
                    <a:lumMod val="75000"/>
                  </a:schemeClr>
                </a:solidFill>
                <a:effectLst/>
                <a:latin typeface="Verdana" pitchFamily="34" charset="0"/>
                <a:ea typeface="+mj-ea"/>
                <a:cs typeface="Tahoma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Klepnutím lze upravit styl předlohy podnadpisů.</a:t>
            </a:r>
            <a:endParaRPr lang="cs-CZ" dirty="0"/>
          </a:p>
        </p:txBody>
      </p:sp>
      <p:sp>
        <p:nvSpPr>
          <p:cNvPr id="90" name="Nadpis 1"/>
          <p:cNvSpPr>
            <a:spLocks noGrp="1"/>
          </p:cNvSpPr>
          <p:nvPr>
            <p:ph type="ctrTitle"/>
          </p:nvPr>
        </p:nvSpPr>
        <p:spPr>
          <a:xfrm>
            <a:off x="1323952" y="2938459"/>
            <a:ext cx="6480000" cy="933472"/>
          </a:xfrm>
        </p:spPr>
        <p:txBody>
          <a:bodyPr>
            <a:normAutofit/>
          </a:bodyPr>
          <a:lstStyle>
            <a:lvl1pPr algn="ctr">
              <a:lnSpc>
                <a:spcPct val="100000"/>
              </a:lnSpc>
              <a:defRPr sz="2400" b="1" cap="none" spc="0">
                <a:ln w="12700">
                  <a:noFill/>
                  <a:prstDash val="solid"/>
                </a:ln>
                <a:solidFill>
                  <a:schemeClr val="tx2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Verdana" pitchFamily="34" charset="0"/>
                <a:cs typeface="Tahoma" pitchFamily="34" charset="0"/>
              </a:defRPr>
            </a:lvl1pPr>
          </a:lstStyle>
          <a:p>
            <a:r>
              <a:rPr lang="cs-CZ"/>
              <a:t>Klepnutím lze upravit styl předlohy nadpisů.</a:t>
            </a:r>
            <a:endParaRPr lang="cs-CZ" dirty="0"/>
          </a:p>
        </p:txBody>
      </p:sp>
      <p:sp>
        <p:nvSpPr>
          <p:cNvPr id="23" name="Zástupný symbol pro obrázek 24"/>
          <p:cNvSpPr>
            <a:spLocks noGrp="1"/>
          </p:cNvSpPr>
          <p:nvPr>
            <p:ph type="pic" sz="quarter" idx="13" hasCustomPrompt="1"/>
          </p:nvPr>
        </p:nvSpPr>
        <p:spPr>
          <a:xfrm>
            <a:off x="3462341" y="928688"/>
            <a:ext cx="2214569" cy="500048"/>
          </a:xfrm>
          <a:prstGeom prst="rect">
            <a:avLst/>
          </a:prstGeom>
        </p:spPr>
        <p:txBody>
          <a:bodyPr>
            <a:noAutofit/>
          </a:bodyPr>
          <a:lstStyle>
            <a:lvl1pPr algn="ctr">
              <a:buNone/>
              <a:defRPr sz="1100">
                <a:solidFill>
                  <a:schemeClr val="tx1">
                    <a:lumMod val="60000"/>
                    <a:lumOff val="40000"/>
                  </a:schemeClr>
                </a:solidFill>
                <a:latin typeface="Verdana" pitchFamily="34" charset="0"/>
              </a:defRPr>
            </a:lvl1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100" b="0" i="0" u="none" strike="noStrike" kern="0" cap="none" spc="0" normalizeH="0" baseline="0" noProof="0" dirty="0">
                <a:ln>
                  <a:noFill/>
                </a:ln>
                <a:solidFill>
                  <a:srgbClr val="4E4E4E">
                    <a:lumMod val="60000"/>
                    <a:lumOff val="40000"/>
                  </a:srgbClr>
                </a:solidFill>
                <a:effectLst/>
                <a:uLnTx/>
                <a:uFillTx/>
              </a:rPr>
              <a:t>vložte logo klienta</a:t>
            </a:r>
          </a:p>
        </p:txBody>
      </p:sp>
      <p:sp>
        <p:nvSpPr>
          <p:cNvPr id="19" name="Obdélník 18"/>
          <p:cNvSpPr/>
          <p:nvPr userDrawn="1"/>
        </p:nvSpPr>
        <p:spPr>
          <a:xfrm>
            <a:off x="1" y="6357983"/>
            <a:ext cx="9144000" cy="428604"/>
          </a:xfrm>
          <a:prstGeom prst="rect">
            <a:avLst/>
          </a:prstGeom>
          <a:solidFill>
            <a:srgbClr val="77AD1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latin typeface="Verdana" pitchFamily="34" charset="0"/>
            </a:endParaRPr>
          </a:p>
        </p:txBody>
      </p:sp>
      <p:grpSp>
        <p:nvGrpSpPr>
          <p:cNvPr id="20" name="Skupina 50"/>
          <p:cNvGrpSpPr/>
          <p:nvPr userDrawn="1"/>
        </p:nvGrpSpPr>
        <p:grpSpPr>
          <a:xfrm>
            <a:off x="785818" y="6357983"/>
            <a:ext cx="5500694" cy="428604"/>
            <a:chOff x="571472" y="6072206"/>
            <a:chExt cx="4572032" cy="571504"/>
          </a:xfrm>
        </p:grpSpPr>
        <p:sp>
          <p:nvSpPr>
            <p:cNvPr id="21" name="Obdélník 20"/>
            <p:cNvSpPr/>
            <p:nvPr/>
          </p:nvSpPr>
          <p:spPr>
            <a:xfrm>
              <a:off x="571472" y="6072206"/>
              <a:ext cx="571504" cy="571504"/>
            </a:xfrm>
            <a:prstGeom prst="rect">
              <a:avLst/>
            </a:prstGeom>
            <a:solidFill>
              <a:srgbClr val="009FB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>
                <a:latin typeface="Verdana" pitchFamily="34" charset="0"/>
              </a:endParaRPr>
            </a:p>
          </p:txBody>
        </p:sp>
        <p:sp>
          <p:nvSpPr>
            <p:cNvPr id="22" name="Obdélník 21"/>
            <p:cNvSpPr/>
            <p:nvPr/>
          </p:nvSpPr>
          <p:spPr>
            <a:xfrm>
              <a:off x="1142976" y="6072206"/>
              <a:ext cx="571504" cy="571504"/>
            </a:xfrm>
            <a:prstGeom prst="rect">
              <a:avLst/>
            </a:prstGeom>
            <a:solidFill>
              <a:srgbClr val="00427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>
                <a:latin typeface="Verdana" pitchFamily="34" charset="0"/>
              </a:endParaRPr>
            </a:p>
          </p:txBody>
        </p:sp>
        <p:sp>
          <p:nvSpPr>
            <p:cNvPr id="24" name="Obdélník 23"/>
            <p:cNvSpPr/>
            <p:nvPr/>
          </p:nvSpPr>
          <p:spPr>
            <a:xfrm>
              <a:off x="1714480" y="6072206"/>
              <a:ext cx="571504" cy="571504"/>
            </a:xfrm>
            <a:prstGeom prst="rect">
              <a:avLst/>
            </a:prstGeom>
            <a:solidFill>
              <a:srgbClr val="83C9C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>
                <a:latin typeface="Verdana" pitchFamily="34" charset="0"/>
              </a:endParaRPr>
            </a:p>
          </p:txBody>
        </p:sp>
        <p:sp>
          <p:nvSpPr>
            <p:cNvPr id="26" name="Obdélník 25"/>
            <p:cNvSpPr/>
            <p:nvPr/>
          </p:nvSpPr>
          <p:spPr>
            <a:xfrm>
              <a:off x="2285984" y="6072206"/>
              <a:ext cx="571504" cy="571504"/>
            </a:xfrm>
            <a:prstGeom prst="rect">
              <a:avLst/>
            </a:prstGeom>
            <a:solidFill>
              <a:srgbClr val="7C78A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>
                <a:latin typeface="Verdana" pitchFamily="34" charset="0"/>
              </a:endParaRPr>
            </a:p>
          </p:txBody>
        </p:sp>
        <p:sp>
          <p:nvSpPr>
            <p:cNvPr id="27" name="Obdélník 26"/>
            <p:cNvSpPr/>
            <p:nvPr/>
          </p:nvSpPr>
          <p:spPr>
            <a:xfrm>
              <a:off x="2857488" y="6072206"/>
              <a:ext cx="571504" cy="571504"/>
            </a:xfrm>
            <a:prstGeom prst="rect">
              <a:avLst/>
            </a:prstGeom>
            <a:solidFill>
              <a:srgbClr val="B9203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>
                <a:latin typeface="Verdana" pitchFamily="34" charset="0"/>
              </a:endParaRPr>
            </a:p>
          </p:txBody>
        </p:sp>
        <p:sp>
          <p:nvSpPr>
            <p:cNvPr id="28" name="Obdélník 27"/>
            <p:cNvSpPr/>
            <p:nvPr/>
          </p:nvSpPr>
          <p:spPr>
            <a:xfrm>
              <a:off x="3428992" y="6072206"/>
              <a:ext cx="571504" cy="571504"/>
            </a:xfrm>
            <a:prstGeom prst="rect">
              <a:avLst/>
            </a:prstGeom>
            <a:solidFill>
              <a:srgbClr val="F49F2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>
                <a:latin typeface="Verdana" pitchFamily="34" charset="0"/>
              </a:endParaRPr>
            </a:p>
          </p:txBody>
        </p:sp>
        <p:sp>
          <p:nvSpPr>
            <p:cNvPr id="29" name="Obdélník 28"/>
            <p:cNvSpPr/>
            <p:nvPr/>
          </p:nvSpPr>
          <p:spPr>
            <a:xfrm>
              <a:off x="4000496" y="6072206"/>
              <a:ext cx="571504" cy="571504"/>
            </a:xfrm>
            <a:prstGeom prst="rect">
              <a:avLst/>
            </a:prstGeom>
            <a:solidFill>
              <a:srgbClr val="77AD1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>
                <a:latin typeface="Verdana" pitchFamily="34" charset="0"/>
              </a:endParaRPr>
            </a:p>
          </p:txBody>
        </p:sp>
        <p:sp>
          <p:nvSpPr>
            <p:cNvPr id="30" name="Obdélník 29"/>
            <p:cNvSpPr/>
            <p:nvPr/>
          </p:nvSpPr>
          <p:spPr>
            <a:xfrm>
              <a:off x="4572000" y="6072206"/>
              <a:ext cx="571504" cy="571504"/>
            </a:xfrm>
            <a:prstGeom prst="rect">
              <a:avLst/>
            </a:prstGeom>
            <a:solidFill>
              <a:srgbClr val="00A27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>
                <a:latin typeface="Verdana" pitchFamily="34" charset="0"/>
              </a:endParaRPr>
            </a:p>
          </p:txBody>
        </p:sp>
      </p:grpSp>
      <p:pic>
        <p:nvPicPr>
          <p:cNvPr id="31" name="Obrázek 30" descr="research.wmf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8100392" y="6453336"/>
            <a:ext cx="936104" cy="253584"/>
          </a:xfrm>
          <a:prstGeom prst="rect">
            <a:avLst/>
          </a:prstGeom>
        </p:spPr>
      </p:pic>
      <p:pic>
        <p:nvPicPr>
          <p:cNvPr id="32" name="Obrázek 7" descr="twitter ALI profilovka"/>
          <p:cNvPicPr>
            <a:picLocks noChangeAspect="1" noChangeArrowheads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6925" r="3169" b="20270"/>
          <a:stretch/>
        </p:blipFill>
        <p:spPr bwMode="auto">
          <a:xfrm>
            <a:off x="7638987" y="188640"/>
            <a:ext cx="1397511" cy="648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SEARCH_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Skupina 21"/>
          <p:cNvGrpSpPr/>
          <p:nvPr userDrawn="1"/>
        </p:nvGrpSpPr>
        <p:grpSpPr>
          <a:xfrm>
            <a:off x="174745" y="428604"/>
            <a:ext cx="8789835" cy="6000768"/>
            <a:chOff x="358499" y="281647"/>
            <a:chExt cx="8421166" cy="5929353"/>
          </a:xfrm>
        </p:grpSpPr>
        <p:sp>
          <p:nvSpPr>
            <p:cNvPr id="23" name="Zaoblený obdélník 22"/>
            <p:cNvSpPr/>
            <p:nvPr userDrawn="1"/>
          </p:nvSpPr>
          <p:spPr>
            <a:xfrm>
              <a:off x="358499" y="281647"/>
              <a:ext cx="8421166" cy="5929353"/>
            </a:xfrm>
            <a:prstGeom prst="roundRect">
              <a:avLst>
                <a:gd name="adj" fmla="val 9346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>
                <a:latin typeface="Verdana" pitchFamily="34" charset="0"/>
              </a:endParaRPr>
            </a:p>
          </p:txBody>
        </p:sp>
        <p:sp>
          <p:nvSpPr>
            <p:cNvPr id="27" name="Obdélník 26"/>
            <p:cNvSpPr/>
            <p:nvPr userDrawn="1"/>
          </p:nvSpPr>
          <p:spPr>
            <a:xfrm>
              <a:off x="6922277" y="281647"/>
              <a:ext cx="1857388" cy="171451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>
                <a:latin typeface="Verdana" pitchFamily="34" charset="0"/>
              </a:endParaRPr>
            </a:p>
          </p:txBody>
        </p:sp>
      </p:grp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17685" y="1600201"/>
            <a:ext cx="7429552" cy="4114816"/>
          </a:xfrm>
        </p:spPr>
        <p:txBody>
          <a:bodyPr bIns="46800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Tx/>
              <a:buBlip>
                <a:blip r:embed="rId2"/>
              </a:buBlip>
              <a:defRPr sz="1200" b="0" spc="0" baseline="0">
                <a:solidFill>
                  <a:schemeClr val="bg2">
                    <a:lumMod val="50000"/>
                  </a:schemeClr>
                </a:solidFill>
                <a:latin typeface="Verdana" pitchFamily="34" charset="0"/>
                <a:cs typeface="Arial" pitchFamily="34" charset="0"/>
              </a:defRPr>
            </a:lvl1pPr>
            <a:lvl2pPr>
              <a:spcBef>
                <a:spcPts val="0"/>
              </a:spcBef>
              <a:spcAft>
                <a:spcPts val="600"/>
              </a:spcAft>
              <a:buFontTx/>
              <a:buBlip>
                <a:blip r:embed="rId3"/>
              </a:buBlip>
              <a:defRPr sz="1100" spc="0" baseline="0">
                <a:solidFill>
                  <a:schemeClr val="bg2">
                    <a:lumMod val="75000"/>
                  </a:schemeClr>
                </a:solidFill>
                <a:latin typeface="Verdana" pitchFamily="34" charset="0"/>
                <a:cs typeface="Arial" pitchFamily="34" charset="0"/>
              </a:defRPr>
            </a:lvl2pPr>
            <a:lvl3pPr>
              <a:spcBef>
                <a:spcPts val="0"/>
              </a:spcBef>
              <a:spcAft>
                <a:spcPts val="600"/>
              </a:spcAft>
              <a:buClr>
                <a:srgbClr val="FFC000"/>
              </a:buClr>
              <a:buFontTx/>
              <a:buBlip>
                <a:blip r:embed="rId4"/>
              </a:buBlip>
              <a:defRPr sz="1000" spc="0" baseline="0">
                <a:solidFill>
                  <a:schemeClr val="bg2">
                    <a:lumMod val="75000"/>
                  </a:schemeClr>
                </a:solidFill>
                <a:latin typeface="Verdana" pitchFamily="34" charset="0"/>
                <a:cs typeface="Arial" pitchFamily="34" charset="0"/>
              </a:defRPr>
            </a:lvl3pPr>
            <a:lvl4pPr>
              <a:spcBef>
                <a:spcPts val="0"/>
              </a:spcBef>
              <a:spcAft>
                <a:spcPts val="600"/>
              </a:spcAft>
              <a:buClr>
                <a:srgbClr val="77AD1C"/>
              </a:buClr>
              <a:buFont typeface="Courier New" pitchFamily="49" charset="0"/>
              <a:buChar char="o"/>
              <a:defRPr sz="900" spc="0" baseline="0">
                <a:solidFill>
                  <a:schemeClr val="bg2">
                    <a:lumMod val="75000"/>
                  </a:schemeClr>
                </a:solidFill>
                <a:latin typeface="Verdana" pitchFamily="34" charset="0"/>
                <a:cs typeface="Arial" pitchFamily="34" charset="0"/>
              </a:defRPr>
            </a:lvl4pPr>
            <a:lvl5pPr>
              <a:spcBef>
                <a:spcPts val="0"/>
              </a:spcBef>
              <a:spcAft>
                <a:spcPts val="600"/>
              </a:spcAft>
              <a:buClr>
                <a:srgbClr val="77AD1C"/>
              </a:buClr>
              <a:defRPr sz="800" spc="0" baseline="0">
                <a:solidFill>
                  <a:schemeClr val="bg2">
                    <a:lumMod val="75000"/>
                  </a:schemeClr>
                </a:solidFill>
                <a:latin typeface="Verdana" pitchFamily="34" charset="0"/>
                <a:cs typeface="Arial" pitchFamily="34" charset="0"/>
              </a:defRPr>
            </a:lvl5pPr>
          </a:lstStyle>
          <a:p>
            <a:pPr lvl="0"/>
            <a:r>
              <a:rPr lang="cs-CZ" dirty="0"/>
              <a:t>Klepnutím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Verdana" pitchFamily="34" charset="0"/>
              </a:defRPr>
            </a:lvl1pPr>
          </a:lstStyle>
          <a:p>
            <a:fld id="{B7E78C37-DA54-4E79-983C-6F5771EA2925}" type="datetime1">
              <a:rPr lang="cs-CZ" smtClean="0"/>
              <a:pPr/>
              <a:t>08.11.2022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Verdana" pitchFamily="34" charset="0"/>
              </a:defRPr>
            </a:lvl1pPr>
          </a:lstStyle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Verdana" pitchFamily="34" charset="0"/>
              </a:defRPr>
            </a:lvl1pPr>
          </a:lstStyle>
          <a:p>
            <a:fld id="{3D620DF0-BEB6-441B-BBC5-D40B6197CB0F}" type="slidenum">
              <a:rPr lang="cs-CZ" smtClean="0"/>
              <a:pPr/>
              <a:t>‹#›</a:t>
            </a:fld>
            <a:endParaRPr lang="cs-CZ" dirty="0"/>
          </a:p>
        </p:txBody>
      </p:sp>
      <p:cxnSp>
        <p:nvCxnSpPr>
          <p:cNvPr id="24" name="Přímá spojovací čára 23"/>
          <p:cNvCxnSpPr/>
          <p:nvPr userDrawn="1"/>
        </p:nvCxnSpPr>
        <p:spPr>
          <a:xfrm>
            <a:off x="857224" y="1142985"/>
            <a:ext cx="7429552" cy="1588"/>
          </a:xfrm>
          <a:prstGeom prst="line">
            <a:avLst/>
          </a:prstGeom>
          <a:ln>
            <a:solidFill>
              <a:srgbClr val="77AD1C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pic>
        <p:nvPicPr>
          <p:cNvPr id="25" name="Obrázek 24" descr="research.wmf"/>
          <p:cNvPicPr>
            <a:picLocks noChangeAspect="1"/>
          </p:cNvPicPr>
          <p:nvPr userDrawn="1"/>
        </p:nvPicPr>
        <p:blipFill>
          <a:blip r:embed="rId5" cstate="print"/>
          <a:stretch>
            <a:fillRect/>
          </a:stretch>
        </p:blipFill>
        <p:spPr>
          <a:xfrm>
            <a:off x="7069157" y="6500833"/>
            <a:ext cx="1101725" cy="298451"/>
          </a:xfrm>
          <a:prstGeom prst="rect">
            <a:avLst/>
          </a:prstGeom>
        </p:spPr>
      </p:pic>
      <p:sp>
        <p:nvSpPr>
          <p:cNvPr id="28" name="Zástupný symbol pro text 30"/>
          <p:cNvSpPr>
            <a:spLocks noGrp="1"/>
          </p:cNvSpPr>
          <p:nvPr>
            <p:ph type="body" sz="quarter" idx="13"/>
          </p:nvPr>
        </p:nvSpPr>
        <p:spPr>
          <a:xfrm>
            <a:off x="817687" y="1196976"/>
            <a:ext cx="7489825" cy="360363"/>
          </a:xfrm>
        </p:spPr>
        <p:txBody>
          <a:bodyPr>
            <a:noAutofit/>
          </a:bodyPr>
          <a:lstStyle>
            <a:lvl1pPr>
              <a:buNone/>
              <a:defRPr sz="1200" cap="all" baseline="0">
                <a:solidFill>
                  <a:srgbClr val="6EAA2E"/>
                </a:solidFill>
                <a:latin typeface="Verdana" pitchFamily="34" charset="0"/>
              </a:defRPr>
            </a:lvl1pPr>
          </a:lstStyle>
          <a:p>
            <a:pPr lvl="0"/>
            <a:r>
              <a:rPr lang="cs-CZ" dirty="0"/>
              <a:t>Klepnutím lze upravit styly předlohy</a:t>
            </a:r>
          </a:p>
        </p:txBody>
      </p:sp>
      <p:sp>
        <p:nvSpPr>
          <p:cNvPr id="29" name="Nadpis 1"/>
          <p:cNvSpPr>
            <a:spLocks noGrp="1"/>
          </p:cNvSpPr>
          <p:nvPr>
            <p:ph type="title"/>
          </p:nvPr>
        </p:nvSpPr>
        <p:spPr>
          <a:xfrm>
            <a:off x="817685" y="571480"/>
            <a:ext cx="7500990" cy="46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none"/>
        </p:style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None/>
              <a:defRPr lang="cs-CZ" sz="2400" b="0" kern="1200" cap="all" spc="0" baseline="0" dirty="0" smtClean="0">
                <a:ln w="12700">
                  <a:noFill/>
                  <a:prstDash val="solid"/>
                </a:ln>
                <a:solidFill>
                  <a:schemeClr val="tx1">
                    <a:lumMod val="60000"/>
                    <a:lumOff val="4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Verdana" pitchFamily="34" charset="0"/>
                <a:ea typeface="+mj-ea"/>
                <a:cs typeface="Tahoma" pitchFamily="34" charset="0"/>
              </a:defRPr>
            </a:lvl1pPr>
          </a:lstStyle>
          <a:p>
            <a:r>
              <a:rPr lang="cs-CZ" dirty="0"/>
              <a:t>Klepnutím lze upravit styl předlohy nadpisů.</a:t>
            </a:r>
          </a:p>
        </p:txBody>
      </p:sp>
      <p:sp>
        <p:nvSpPr>
          <p:cNvPr id="30" name="Obdélník 29"/>
          <p:cNvSpPr/>
          <p:nvPr userDrawn="1"/>
        </p:nvSpPr>
        <p:spPr>
          <a:xfrm>
            <a:off x="1" y="6357983"/>
            <a:ext cx="9144000" cy="428604"/>
          </a:xfrm>
          <a:prstGeom prst="rect">
            <a:avLst/>
          </a:prstGeom>
          <a:solidFill>
            <a:srgbClr val="77AD1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latin typeface="Verdana" pitchFamily="34" charset="0"/>
            </a:endParaRPr>
          </a:p>
        </p:txBody>
      </p:sp>
      <p:grpSp>
        <p:nvGrpSpPr>
          <p:cNvPr id="31" name="Skupina 50"/>
          <p:cNvGrpSpPr/>
          <p:nvPr userDrawn="1"/>
        </p:nvGrpSpPr>
        <p:grpSpPr>
          <a:xfrm>
            <a:off x="785818" y="6357983"/>
            <a:ext cx="5500694" cy="428604"/>
            <a:chOff x="571472" y="6072206"/>
            <a:chExt cx="4572032" cy="571504"/>
          </a:xfrm>
        </p:grpSpPr>
        <p:sp>
          <p:nvSpPr>
            <p:cNvPr id="32" name="Obdélník 31"/>
            <p:cNvSpPr/>
            <p:nvPr/>
          </p:nvSpPr>
          <p:spPr>
            <a:xfrm>
              <a:off x="571472" y="6072206"/>
              <a:ext cx="571504" cy="571504"/>
            </a:xfrm>
            <a:prstGeom prst="rect">
              <a:avLst/>
            </a:prstGeom>
            <a:solidFill>
              <a:srgbClr val="009FB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>
                <a:latin typeface="Verdana" pitchFamily="34" charset="0"/>
              </a:endParaRPr>
            </a:p>
          </p:txBody>
        </p:sp>
        <p:sp>
          <p:nvSpPr>
            <p:cNvPr id="33" name="Obdélník 32"/>
            <p:cNvSpPr/>
            <p:nvPr/>
          </p:nvSpPr>
          <p:spPr>
            <a:xfrm>
              <a:off x="1142976" y="6072206"/>
              <a:ext cx="571504" cy="571504"/>
            </a:xfrm>
            <a:prstGeom prst="rect">
              <a:avLst/>
            </a:prstGeom>
            <a:solidFill>
              <a:srgbClr val="00427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>
                <a:latin typeface="Verdana" pitchFamily="34" charset="0"/>
              </a:endParaRPr>
            </a:p>
          </p:txBody>
        </p:sp>
        <p:sp>
          <p:nvSpPr>
            <p:cNvPr id="34" name="Obdélník 33"/>
            <p:cNvSpPr/>
            <p:nvPr/>
          </p:nvSpPr>
          <p:spPr>
            <a:xfrm>
              <a:off x="1714480" y="6072206"/>
              <a:ext cx="571504" cy="571504"/>
            </a:xfrm>
            <a:prstGeom prst="rect">
              <a:avLst/>
            </a:prstGeom>
            <a:solidFill>
              <a:srgbClr val="83C9C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>
                <a:latin typeface="Verdana" pitchFamily="34" charset="0"/>
              </a:endParaRPr>
            </a:p>
          </p:txBody>
        </p:sp>
        <p:sp>
          <p:nvSpPr>
            <p:cNvPr id="35" name="Obdélník 34"/>
            <p:cNvSpPr/>
            <p:nvPr/>
          </p:nvSpPr>
          <p:spPr>
            <a:xfrm>
              <a:off x="2285984" y="6072206"/>
              <a:ext cx="571504" cy="571504"/>
            </a:xfrm>
            <a:prstGeom prst="rect">
              <a:avLst/>
            </a:prstGeom>
            <a:solidFill>
              <a:srgbClr val="7C78A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>
                <a:latin typeface="Verdana" pitchFamily="34" charset="0"/>
              </a:endParaRPr>
            </a:p>
          </p:txBody>
        </p:sp>
        <p:sp>
          <p:nvSpPr>
            <p:cNvPr id="36" name="Obdélník 35"/>
            <p:cNvSpPr/>
            <p:nvPr/>
          </p:nvSpPr>
          <p:spPr>
            <a:xfrm>
              <a:off x="2857488" y="6072206"/>
              <a:ext cx="571504" cy="571504"/>
            </a:xfrm>
            <a:prstGeom prst="rect">
              <a:avLst/>
            </a:prstGeom>
            <a:solidFill>
              <a:srgbClr val="B9203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>
                <a:latin typeface="Verdana" pitchFamily="34" charset="0"/>
              </a:endParaRPr>
            </a:p>
          </p:txBody>
        </p:sp>
        <p:sp>
          <p:nvSpPr>
            <p:cNvPr id="37" name="Obdélník 36"/>
            <p:cNvSpPr/>
            <p:nvPr/>
          </p:nvSpPr>
          <p:spPr>
            <a:xfrm>
              <a:off x="3428992" y="6072206"/>
              <a:ext cx="571504" cy="571504"/>
            </a:xfrm>
            <a:prstGeom prst="rect">
              <a:avLst/>
            </a:prstGeom>
            <a:solidFill>
              <a:srgbClr val="F49F2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>
                <a:latin typeface="Verdana" pitchFamily="34" charset="0"/>
              </a:endParaRPr>
            </a:p>
          </p:txBody>
        </p:sp>
        <p:sp>
          <p:nvSpPr>
            <p:cNvPr id="38" name="Obdélník 37"/>
            <p:cNvSpPr/>
            <p:nvPr/>
          </p:nvSpPr>
          <p:spPr>
            <a:xfrm>
              <a:off x="4000496" y="6072206"/>
              <a:ext cx="571504" cy="571504"/>
            </a:xfrm>
            <a:prstGeom prst="rect">
              <a:avLst/>
            </a:prstGeom>
            <a:solidFill>
              <a:srgbClr val="77AD1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>
                <a:latin typeface="Verdana" pitchFamily="34" charset="0"/>
              </a:endParaRPr>
            </a:p>
          </p:txBody>
        </p:sp>
        <p:sp>
          <p:nvSpPr>
            <p:cNvPr id="39" name="Obdélník 38"/>
            <p:cNvSpPr/>
            <p:nvPr/>
          </p:nvSpPr>
          <p:spPr>
            <a:xfrm>
              <a:off x="4572000" y="6072206"/>
              <a:ext cx="571504" cy="571504"/>
            </a:xfrm>
            <a:prstGeom prst="rect">
              <a:avLst/>
            </a:prstGeom>
            <a:solidFill>
              <a:srgbClr val="00A27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>
                <a:latin typeface="Verdana" pitchFamily="34" charset="0"/>
              </a:endParaRPr>
            </a:p>
          </p:txBody>
        </p:sp>
      </p:grpSp>
      <p:pic>
        <p:nvPicPr>
          <p:cNvPr id="40" name="Obrázek 39" descr="research.wmf"/>
          <p:cNvPicPr>
            <a:picLocks noChangeAspect="1"/>
          </p:cNvPicPr>
          <p:nvPr userDrawn="1"/>
        </p:nvPicPr>
        <p:blipFill>
          <a:blip r:embed="rId5" cstate="print"/>
          <a:stretch>
            <a:fillRect/>
          </a:stretch>
        </p:blipFill>
        <p:spPr>
          <a:xfrm>
            <a:off x="8100392" y="6453336"/>
            <a:ext cx="936104" cy="253584"/>
          </a:xfrm>
          <a:prstGeom prst="rect">
            <a:avLst/>
          </a:prstGeom>
        </p:spPr>
      </p:pic>
      <p:pic>
        <p:nvPicPr>
          <p:cNvPr id="41" name="Obrázek 7" descr="twitter ALI profilovka"/>
          <p:cNvPicPr>
            <a:picLocks noChangeAspect="1" noChangeArrowheads="1"/>
          </p:cNvPicPr>
          <p:nvPr userDrawn="1"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6925" r="3169" b="20270"/>
          <a:stretch/>
        </p:blipFill>
        <p:spPr bwMode="auto">
          <a:xfrm>
            <a:off x="7638987" y="188640"/>
            <a:ext cx="1397511" cy="648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RESEARCH_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Skupina 8"/>
          <p:cNvGrpSpPr/>
          <p:nvPr userDrawn="1"/>
        </p:nvGrpSpPr>
        <p:grpSpPr>
          <a:xfrm>
            <a:off x="177084" y="428616"/>
            <a:ext cx="8789835" cy="6000768"/>
            <a:chOff x="358499" y="281647"/>
            <a:chExt cx="8421166" cy="5929353"/>
          </a:xfrm>
        </p:grpSpPr>
        <p:sp>
          <p:nvSpPr>
            <p:cNvPr id="10" name="Zaoblený obdélník 9"/>
            <p:cNvSpPr/>
            <p:nvPr userDrawn="1"/>
          </p:nvSpPr>
          <p:spPr>
            <a:xfrm>
              <a:off x="358499" y="281647"/>
              <a:ext cx="8421166" cy="5929353"/>
            </a:xfrm>
            <a:prstGeom prst="roundRect">
              <a:avLst>
                <a:gd name="adj" fmla="val 9346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>
                <a:latin typeface="Verdana" pitchFamily="34" charset="0"/>
              </a:endParaRPr>
            </a:p>
          </p:txBody>
        </p:sp>
        <p:sp>
          <p:nvSpPr>
            <p:cNvPr id="11" name="Obdélník 10"/>
            <p:cNvSpPr/>
            <p:nvPr userDrawn="1"/>
          </p:nvSpPr>
          <p:spPr>
            <a:xfrm>
              <a:off x="6922277" y="281647"/>
              <a:ext cx="1857388" cy="171451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>
                <a:latin typeface="Verdana" pitchFamily="34" charset="0"/>
              </a:endParaRPr>
            </a:p>
          </p:txBody>
        </p:sp>
      </p:grpSp>
      <p:sp>
        <p:nvSpPr>
          <p:cNvPr id="26" name="Nadpis 1"/>
          <p:cNvSpPr>
            <a:spLocks noGrp="1"/>
          </p:cNvSpPr>
          <p:nvPr>
            <p:ph type="title"/>
          </p:nvPr>
        </p:nvSpPr>
        <p:spPr>
          <a:xfrm>
            <a:off x="817685" y="571480"/>
            <a:ext cx="7500990" cy="46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none"/>
        </p:style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None/>
              <a:defRPr lang="cs-CZ" sz="2400" b="0" kern="1200" cap="all" spc="0" baseline="0" dirty="0" smtClean="0">
                <a:ln w="12700">
                  <a:noFill/>
                  <a:prstDash val="solid"/>
                </a:ln>
                <a:solidFill>
                  <a:schemeClr val="tx1">
                    <a:lumMod val="60000"/>
                    <a:lumOff val="4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Verdana" pitchFamily="34" charset="0"/>
                <a:ea typeface="+mj-ea"/>
                <a:cs typeface="Tahoma" pitchFamily="34" charset="0"/>
              </a:defRPr>
            </a:lvl1pPr>
          </a:lstStyle>
          <a:p>
            <a:r>
              <a:rPr lang="cs-CZ" dirty="0"/>
              <a:t>Klepnutím lze upravit styl předlohy nadpisů.</a:t>
            </a:r>
          </a:p>
        </p:txBody>
      </p:sp>
      <p:cxnSp>
        <p:nvCxnSpPr>
          <p:cNvPr id="27" name="Přímá spojovací čára 26"/>
          <p:cNvCxnSpPr/>
          <p:nvPr userDrawn="1"/>
        </p:nvCxnSpPr>
        <p:spPr>
          <a:xfrm>
            <a:off x="857224" y="1142985"/>
            <a:ext cx="7429552" cy="1588"/>
          </a:xfrm>
          <a:prstGeom prst="line">
            <a:avLst/>
          </a:prstGeom>
          <a:ln>
            <a:solidFill>
              <a:srgbClr val="77AD1C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pic>
        <p:nvPicPr>
          <p:cNvPr id="28" name="Obrázek 27" descr="research.wmf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7069157" y="6500833"/>
            <a:ext cx="1101725" cy="298451"/>
          </a:xfrm>
          <a:prstGeom prst="rect">
            <a:avLst/>
          </a:prstGeom>
        </p:spPr>
      </p:pic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533400" y="1628800"/>
            <a:ext cx="4038600" cy="4525963"/>
          </a:xfrm>
        </p:spPr>
        <p:txBody>
          <a:bodyPr vert="horz" lIns="91440" tIns="45720" rIns="91440" bIns="46800" rtlCol="0">
            <a:noAutofit/>
          </a:bodyPr>
          <a:lstStyle>
            <a:lvl1pPr algn="l" defTabSz="914400" rtl="0" eaLnBrk="1" latinLnBrk="0" hangingPunct="1">
              <a:spcBef>
                <a:spcPts val="0"/>
              </a:spcBef>
              <a:spcAft>
                <a:spcPts val="600"/>
              </a:spcAft>
              <a:buFontTx/>
              <a:buBlip>
                <a:blip r:embed="rId3"/>
              </a:buBlip>
              <a:defRPr lang="cs-CZ" sz="1000" b="0" kern="1200" spc="0" baseline="0" dirty="0" smtClean="0">
                <a:solidFill>
                  <a:schemeClr val="bg2">
                    <a:lumMod val="50000"/>
                  </a:schemeClr>
                </a:solidFill>
                <a:latin typeface="Verdana" pitchFamily="34" charset="0"/>
                <a:ea typeface="+mn-ea"/>
                <a:cs typeface="Arial" pitchFamily="34" charset="0"/>
              </a:defRPr>
            </a:lvl1pPr>
            <a:lvl2pPr algn="l" defTabSz="914400" rtl="0" eaLnBrk="1" latinLnBrk="0" hangingPunct="1">
              <a:spcBef>
                <a:spcPts val="0"/>
              </a:spcBef>
              <a:spcAft>
                <a:spcPts val="600"/>
              </a:spcAft>
              <a:buFontTx/>
              <a:buBlip>
                <a:blip r:embed="rId4"/>
              </a:buBlip>
              <a:defRPr lang="cs-CZ" sz="1000" b="0" kern="1200" spc="0" baseline="0" dirty="0" smtClean="0">
                <a:solidFill>
                  <a:schemeClr val="bg2">
                    <a:lumMod val="50000"/>
                  </a:schemeClr>
                </a:solidFill>
                <a:latin typeface="Verdana" pitchFamily="34" charset="0"/>
                <a:ea typeface="+mn-ea"/>
                <a:cs typeface="Arial" pitchFamily="34" charset="0"/>
              </a:defRPr>
            </a:lvl2pPr>
            <a:lvl3pPr algn="l" defTabSz="914400" rtl="0" eaLnBrk="1" latinLnBrk="0" hangingPunct="1">
              <a:spcBef>
                <a:spcPts val="0"/>
              </a:spcBef>
              <a:spcAft>
                <a:spcPts val="600"/>
              </a:spcAft>
              <a:buFontTx/>
              <a:buBlip>
                <a:blip r:embed="rId5"/>
              </a:buBlip>
              <a:defRPr lang="cs-CZ" sz="1000" b="0" kern="1200" spc="0" baseline="0" dirty="0" smtClean="0">
                <a:solidFill>
                  <a:schemeClr val="bg2">
                    <a:lumMod val="50000"/>
                  </a:schemeClr>
                </a:solidFill>
                <a:latin typeface="Verdana" pitchFamily="34" charset="0"/>
                <a:ea typeface="+mn-ea"/>
                <a:cs typeface="Arial" pitchFamily="34" charset="0"/>
              </a:defRPr>
            </a:lvl3pPr>
            <a:lvl4pPr indent="-228600" algn="l" defTabSz="914400" rtl="0" eaLnBrk="1" latinLnBrk="0" hangingPunct="1">
              <a:spcBef>
                <a:spcPts val="0"/>
              </a:spcBef>
              <a:spcAft>
                <a:spcPts val="600"/>
              </a:spcAft>
              <a:buFont typeface="Courier New" pitchFamily="49" charset="0"/>
              <a:buChar char="o"/>
              <a:defRPr lang="cs-CZ" sz="1000" b="0" kern="1200" spc="0" baseline="0" dirty="0" smtClean="0">
                <a:solidFill>
                  <a:schemeClr val="bg2">
                    <a:lumMod val="50000"/>
                  </a:schemeClr>
                </a:solidFill>
                <a:latin typeface="Verdana" pitchFamily="34" charset="0"/>
                <a:ea typeface="+mn-ea"/>
                <a:cs typeface="Arial" pitchFamily="34" charset="0"/>
              </a:defRPr>
            </a:lvl4pPr>
            <a:lvl5pPr indent="-228600" algn="l" defTabSz="914400" rtl="0" eaLnBrk="1" latinLnBrk="0" hangingPunct="1">
              <a:spcBef>
                <a:spcPts val="0"/>
              </a:spcBef>
              <a:spcAft>
                <a:spcPts val="600"/>
              </a:spcAft>
              <a:defRPr lang="cs-CZ" sz="1000" b="0" kern="1200" spc="0" baseline="0" dirty="0">
                <a:solidFill>
                  <a:schemeClr val="bg2">
                    <a:lumMod val="50000"/>
                  </a:schemeClr>
                </a:solidFill>
                <a:latin typeface="Verdana" pitchFamily="34" charset="0"/>
                <a:ea typeface="+mn-ea"/>
                <a:cs typeface="Arial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marL="342900" lvl="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Tx/>
              <a:buBlip>
                <a:blip r:embed="rId3"/>
              </a:buBlip>
            </a:pPr>
            <a:r>
              <a:rPr lang="cs-CZ" dirty="0"/>
              <a:t>Klepnutím lze upravit styly předlohy textu.</a:t>
            </a:r>
          </a:p>
          <a:p>
            <a:pPr marL="342900" lvl="1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Tx/>
              <a:buBlip>
                <a:blip r:embed="rId3"/>
              </a:buBlip>
            </a:pPr>
            <a:r>
              <a:rPr lang="cs-CZ" dirty="0"/>
              <a:t>Druhá úroveň</a:t>
            </a:r>
          </a:p>
          <a:p>
            <a:pPr marL="342900" lvl="2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Tx/>
              <a:buBlip>
                <a:blip r:embed="rId3"/>
              </a:buBlip>
            </a:pPr>
            <a:r>
              <a:rPr lang="cs-CZ" dirty="0"/>
              <a:t>Třetí úroveň</a:t>
            </a:r>
          </a:p>
          <a:p>
            <a:pPr marL="342900" lvl="3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Tx/>
              <a:buBlip>
                <a:blip r:embed="rId3"/>
              </a:buBlip>
            </a:pPr>
            <a:r>
              <a:rPr lang="cs-CZ" dirty="0"/>
              <a:t>Čtvrtá úroveň</a:t>
            </a:r>
          </a:p>
          <a:p>
            <a:pPr marL="342900" lvl="4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Tx/>
              <a:buBlip>
                <a:blip r:embed="rId3"/>
              </a:buBlip>
            </a:pPr>
            <a:r>
              <a:rPr lang="cs-CZ" dirty="0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28800"/>
            <a:ext cx="4038600" cy="4525963"/>
          </a:xfrm>
        </p:spPr>
        <p:txBody>
          <a:bodyPr>
            <a:normAutofit/>
          </a:bodyPr>
          <a:lstStyle>
            <a:lvl1pPr>
              <a:buFontTx/>
              <a:buBlip>
                <a:blip r:embed="rId3"/>
              </a:buBlip>
              <a:defRPr lang="cs-CZ" sz="1000" b="0" kern="1200" spc="0" baseline="0" dirty="0" smtClean="0">
                <a:solidFill>
                  <a:schemeClr val="bg2">
                    <a:lumMod val="50000"/>
                  </a:schemeClr>
                </a:solidFill>
                <a:latin typeface="Verdana" pitchFamily="34" charset="0"/>
                <a:ea typeface="+mn-ea"/>
                <a:cs typeface="Arial" pitchFamily="34" charset="0"/>
              </a:defRPr>
            </a:lvl1pPr>
            <a:lvl2pPr algn="l" defTabSz="914400" rtl="0" eaLnBrk="1" latinLnBrk="0" hangingPunct="1">
              <a:spcBef>
                <a:spcPts val="0"/>
              </a:spcBef>
              <a:spcAft>
                <a:spcPts val="600"/>
              </a:spcAft>
              <a:buFontTx/>
              <a:buBlip>
                <a:blip r:embed="rId4"/>
              </a:buBlip>
              <a:defRPr lang="cs-CZ" sz="1000" b="0" kern="1200" spc="0" baseline="0" dirty="0" smtClean="0">
                <a:solidFill>
                  <a:schemeClr val="bg2">
                    <a:lumMod val="50000"/>
                  </a:schemeClr>
                </a:solidFill>
                <a:latin typeface="Verdana" pitchFamily="34" charset="0"/>
                <a:ea typeface="+mn-ea"/>
                <a:cs typeface="Arial" pitchFamily="34" charset="0"/>
              </a:defRPr>
            </a:lvl2pPr>
            <a:lvl3pPr algn="l" defTabSz="914400" rtl="0" eaLnBrk="1" latinLnBrk="0" hangingPunct="1">
              <a:spcBef>
                <a:spcPts val="0"/>
              </a:spcBef>
              <a:spcAft>
                <a:spcPts val="600"/>
              </a:spcAft>
              <a:buFontTx/>
              <a:buBlip>
                <a:blip r:embed="rId5"/>
              </a:buBlip>
              <a:defRPr lang="cs-CZ" sz="1000" b="0" kern="1200" spc="0" baseline="0" dirty="0" smtClean="0">
                <a:solidFill>
                  <a:schemeClr val="bg2">
                    <a:lumMod val="50000"/>
                  </a:schemeClr>
                </a:solidFill>
                <a:latin typeface="Verdana" pitchFamily="34" charset="0"/>
                <a:ea typeface="+mn-ea"/>
                <a:cs typeface="Arial" pitchFamily="34" charset="0"/>
              </a:defRPr>
            </a:lvl3pPr>
            <a:lvl4pPr algn="l" defTabSz="914400" rtl="0" eaLnBrk="1" latinLnBrk="0" hangingPunct="1">
              <a:spcBef>
                <a:spcPts val="0"/>
              </a:spcBef>
              <a:spcAft>
                <a:spcPts val="600"/>
              </a:spcAft>
              <a:buFont typeface="Courier New" pitchFamily="49" charset="0"/>
              <a:buChar char="o"/>
              <a:defRPr lang="cs-CZ" sz="1000" b="0" kern="1200" spc="0" baseline="0" dirty="0" smtClean="0">
                <a:solidFill>
                  <a:schemeClr val="bg2">
                    <a:lumMod val="50000"/>
                  </a:schemeClr>
                </a:solidFill>
                <a:latin typeface="Verdana" pitchFamily="34" charset="0"/>
                <a:ea typeface="+mn-ea"/>
                <a:cs typeface="Arial" pitchFamily="34" charset="0"/>
              </a:defRPr>
            </a:lvl4pPr>
            <a:lvl5pPr algn="l" defTabSz="914400" rtl="0" eaLnBrk="1" latinLnBrk="0" hangingPunct="1">
              <a:spcBef>
                <a:spcPts val="0"/>
              </a:spcBef>
              <a:spcAft>
                <a:spcPts val="600"/>
              </a:spcAft>
              <a:defRPr lang="cs-CZ" sz="1000" b="0" kern="1200" spc="0" baseline="0" dirty="0">
                <a:solidFill>
                  <a:schemeClr val="bg2">
                    <a:lumMod val="50000"/>
                  </a:schemeClr>
                </a:solidFill>
                <a:latin typeface="Verdana" pitchFamily="34" charset="0"/>
                <a:ea typeface="+mn-ea"/>
                <a:cs typeface="Arial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marL="342900" lvl="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Tx/>
              <a:buBlip>
                <a:blip r:embed="rId3"/>
              </a:buBlip>
            </a:pPr>
            <a:r>
              <a:rPr lang="cs-CZ" dirty="0"/>
              <a:t>Klepnutím lze upravit styly předlohy textu.</a:t>
            </a:r>
          </a:p>
          <a:p>
            <a:pPr marL="342900" lvl="1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Tx/>
              <a:buBlip>
                <a:blip r:embed="rId3"/>
              </a:buBlip>
            </a:pPr>
            <a:r>
              <a:rPr lang="cs-CZ" dirty="0"/>
              <a:t>Druhá úroveň</a:t>
            </a:r>
          </a:p>
          <a:p>
            <a:pPr marL="342900" lvl="2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Tx/>
              <a:buBlip>
                <a:blip r:embed="rId3"/>
              </a:buBlip>
            </a:pPr>
            <a:r>
              <a:rPr lang="cs-CZ" dirty="0"/>
              <a:t>Třetí úroveň</a:t>
            </a:r>
          </a:p>
          <a:p>
            <a:pPr marL="342900" lvl="3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Tx/>
              <a:buBlip>
                <a:blip r:embed="rId3"/>
              </a:buBlip>
            </a:pPr>
            <a:r>
              <a:rPr lang="cs-CZ" dirty="0"/>
              <a:t>Čtvrtá úroveň</a:t>
            </a:r>
          </a:p>
          <a:p>
            <a:pPr marL="342900" lvl="4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Tx/>
              <a:buBlip>
                <a:blip r:embed="rId3"/>
              </a:buBlip>
            </a:pPr>
            <a:r>
              <a:rPr lang="cs-CZ" dirty="0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Verdana" pitchFamily="34" charset="0"/>
              </a:defRPr>
            </a:lvl1pPr>
          </a:lstStyle>
          <a:p>
            <a:fld id="{A4445B06-9C50-47C2-937C-EA411A8D39EF}" type="datetime1">
              <a:rPr lang="cs-CZ" smtClean="0"/>
              <a:pPr/>
              <a:t>08.11.2022</a:t>
            </a:fld>
            <a:endParaRPr lang="cs-CZ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Verdana" pitchFamily="34" charset="0"/>
              </a:defRPr>
            </a:lvl1pPr>
          </a:lstStyle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Verdana" pitchFamily="34" charset="0"/>
              </a:defRPr>
            </a:lvl1pPr>
          </a:lstStyle>
          <a:p>
            <a:fld id="{9AE6D080-A9D8-41CC-B170-85CB8EAE0492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31" name="Zástupný symbol pro text 30"/>
          <p:cNvSpPr>
            <a:spLocks noGrp="1"/>
          </p:cNvSpPr>
          <p:nvPr>
            <p:ph type="body" sz="quarter" idx="13"/>
          </p:nvPr>
        </p:nvSpPr>
        <p:spPr>
          <a:xfrm>
            <a:off x="827090" y="1196976"/>
            <a:ext cx="7489825" cy="360363"/>
          </a:xfrm>
        </p:spPr>
        <p:txBody>
          <a:bodyPr>
            <a:noAutofit/>
          </a:bodyPr>
          <a:lstStyle>
            <a:lvl1pPr>
              <a:buNone/>
              <a:defRPr sz="1200" cap="all" baseline="0">
                <a:solidFill>
                  <a:srgbClr val="6EAA2E"/>
                </a:solidFill>
                <a:latin typeface="Verdana" pitchFamily="34" charset="0"/>
              </a:defRPr>
            </a:lvl1pPr>
          </a:lstStyle>
          <a:p>
            <a:pPr lvl="0"/>
            <a:r>
              <a:rPr lang="cs-CZ" dirty="0"/>
              <a:t>Klepnutím lze upravit styly předlohy</a:t>
            </a:r>
          </a:p>
        </p:txBody>
      </p:sp>
      <p:sp>
        <p:nvSpPr>
          <p:cNvPr id="37" name="Zástupný symbol pro text 36"/>
          <p:cNvSpPr>
            <a:spLocks noGrp="1"/>
          </p:cNvSpPr>
          <p:nvPr>
            <p:ph type="body" sz="quarter" idx="14" hasCustomPrompt="1"/>
          </p:nvPr>
        </p:nvSpPr>
        <p:spPr>
          <a:xfrm>
            <a:off x="7452320" y="6093296"/>
            <a:ext cx="1224136" cy="216024"/>
          </a:xfrm>
          <a:ln>
            <a:solidFill>
              <a:schemeClr val="tx1">
                <a:lumMod val="60000"/>
                <a:lumOff val="40000"/>
              </a:schemeClr>
            </a:solidFill>
          </a:ln>
        </p:spPr>
        <p:txBody>
          <a:bodyPr>
            <a:noAutofit/>
          </a:bodyPr>
          <a:lstStyle>
            <a:lvl1pPr>
              <a:buNone/>
              <a:defRPr sz="900" baseline="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pPr lvl="0"/>
            <a:r>
              <a:rPr lang="cs-CZ" dirty="0"/>
              <a:t>N = </a:t>
            </a:r>
          </a:p>
        </p:txBody>
      </p:sp>
      <p:sp>
        <p:nvSpPr>
          <p:cNvPr id="39" name="Zástupný symbol pro text 38"/>
          <p:cNvSpPr>
            <a:spLocks noGrp="1"/>
          </p:cNvSpPr>
          <p:nvPr>
            <p:ph type="body" sz="quarter" idx="15" hasCustomPrompt="1"/>
          </p:nvPr>
        </p:nvSpPr>
        <p:spPr>
          <a:xfrm>
            <a:off x="827090" y="6453188"/>
            <a:ext cx="6192837" cy="288925"/>
          </a:xfrm>
        </p:spPr>
        <p:txBody>
          <a:bodyPr>
            <a:normAutofit/>
          </a:bodyPr>
          <a:lstStyle>
            <a:lvl1pPr>
              <a:buNone/>
              <a:defRPr sz="7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cs-CZ" dirty="0"/>
              <a:t>Otázka</a:t>
            </a:r>
          </a:p>
        </p:txBody>
      </p:sp>
      <p:sp>
        <p:nvSpPr>
          <p:cNvPr id="29" name="Obdélník 28"/>
          <p:cNvSpPr/>
          <p:nvPr userDrawn="1"/>
        </p:nvSpPr>
        <p:spPr>
          <a:xfrm>
            <a:off x="1" y="6357983"/>
            <a:ext cx="9144000" cy="428604"/>
          </a:xfrm>
          <a:prstGeom prst="rect">
            <a:avLst/>
          </a:prstGeom>
          <a:solidFill>
            <a:srgbClr val="77AD1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latin typeface="Verdana" pitchFamily="34" charset="0"/>
            </a:endParaRPr>
          </a:p>
        </p:txBody>
      </p:sp>
      <p:grpSp>
        <p:nvGrpSpPr>
          <p:cNvPr id="30" name="Skupina 50"/>
          <p:cNvGrpSpPr/>
          <p:nvPr userDrawn="1"/>
        </p:nvGrpSpPr>
        <p:grpSpPr>
          <a:xfrm>
            <a:off x="785818" y="6357983"/>
            <a:ext cx="5500694" cy="428604"/>
            <a:chOff x="571472" y="6072206"/>
            <a:chExt cx="4572032" cy="571504"/>
          </a:xfrm>
        </p:grpSpPr>
        <p:sp>
          <p:nvSpPr>
            <p:cNvPr id="32" name="Obdélník 31"/>
            <p:cNvSpPr/>
            <p:nvPr/>
          </p:nvSpPr>
          <p:spPr>
            <a:xfrm>
              <a:off x="571472" y="6072206"/>
              <a:ext cx="571504" cy="571504"/>
            </a:xfrm>
            <a:prstGeom prst="rect">
              <a:avLst/>
            </a:prstGeom>
            <a:solidFill>
              <a:srgbClr val="009FB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>
                <a:latin typeface="Verdana" pitchFamily="34" charset="0"/>
              </a:endParaRPr>
            </a:p>
          </p:txBody>
        </p:sp>
        <p:sp>
          <p:nvSpPr>
            <p:cNvPr id="33" name="Obdélník 32"/>
            <p:cNvSpPr/>
            <p:nvPr/>
          </p:nvSpPr>
          <p:spPr>
            <a:xfrm>
              <a:off x="1142976" y="6072206"/>
              <a:ext cx="571504" cy="571504"/>
            </a:xfrm>
            <a:prstGeom prst="rect">
              <a:avLst/>
            </a:prstGeom>
            <a:solidFill>
              <a:srgbClr val="00427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>
                <a:latin typeface="Verdana" pitchFamily="34" charset="0"/>
              </a:endParaRPr>
            </a:p>
          </p:txBody>
        </p:sp>
        <p:sp>
          <p:nvSpPr>
            <p:cNvPr id="34" name="Obdélník 33"/>
            <p:cNvSpPr/>
            <p:nvPr/>
          </p:nvSpPr>
          <p:spPr>
            <a:xfrm>
              <a:off x="1714480" y="6072206"/>
              <a:ext cx="571504" cy="571504"/>
            </a:xfrm>
            <a:prstGeom prst="rect">
              <a:avLst/>
            </a:prstGeom>
            <a:solidFill>
              <a:srgbClr val="83C9C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>
                <a:latin typeface="Verdana" pitchFamily="34" charset="0"/>
              </a:endParaRPr>
            </a:p>
          </p:txBody>
        </p:sp>
        <p:sp>
          <p:nvSpPr>
            <p:cNvPr id="35" name="Obdélník 34"/>
            <p:cNvSpPr/>
            <p:nvPr/>
          </p:nvSpPr>
          <p:spPr>
            <a:xfrm>
              <a:off x="2285984" y="6072206"/>
              <a:ext cx="571504" cy="571504"/>
            </a:xfrm>
            <a:prstGeom prst="rect">
              <a:avLst/>
            </a:prstGeom>
            <a:solidFill>
              <a:srgbClr val="7C78A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>
                <a:latin typeface="Verdana" pitchFamily="34" charset="0"/>
              </a:endParaRPr>
            </a:p>
          </p:txBody>
        </p:sp>
        <p:sp>
          <p:nvSpPr>
            <p:cNvPr id="36" name="Obdélník 35"/>
            <p:cNvSpPr/>
            <p:nvPr/>
          </p:nvSpPr>
          <p:spPr>
            <a:xfrm>
              <a:off x="2857488" y="6072206"/>
              <a:ext cx="571504" cy="571504"/>
            </a:xfrm>
            <a:prstGeom prst="rect">
              <a:avLst/>
            </a:prstGeom>
            <a:solidFill>
              <a:srgbClr val="B9203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>
                <a:latin typeface="Verdana" pitchFamily="34" charset="0"/>
              </a:endParaRPr>
            </a:p>
          </p:txBody>
        </p:sp>
        <p:sp>
          <p:nvSpPr>
            <p:cNvPr id="38" name="Obdélník 37"/>
            <p:cNvSpPr/>
            <p:nvPr/>
          </p:nvSpPr>
          <p:spPr>
            <a:xfrm>
              <a:off x="3428992" y="6072206"/>
              <a:ext cx="571504" cy="571504"/>
            </a:xfrm>
            <a:prstGeom prst="rect">
              <a:avLst/>
            </a:prstGeom>
            <a:solidFill>
              <a:srgbClr val="F49F2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>
                <a:latin typeface="Verdana" pitchFamily="34" charset="0"/>
              </a:endParaRPr>
            </a:p>
          </p:txBody>
        </p:sp>
        <p:sp>
          <p:nvSpPr>
            <p:cNvPr id="40" name="Obdélník 39"/>
            <p:cNvSpPr/>
            <p:nvPr/>
          </p:nvSpPr>
          <p:spPr>
            <a:xfrm>
              <a:off x="4000496" y="6072206"/>
              <a:ext cx="571504" cy="571504"/>
            </a:xfrm>
            <a:prstGeom prst="rect">
              <a:avLst/>
            </a:prstGeom>
            <a:solidFill>
              <a:srgbClr val="77AD1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>
                <a:latin typeface="Verdana" pitchFamily="34" charset="0"/>
              </a:endParaRPr>
            </a:p>
          </p:txBody>
        </p:sp>
        <p:sp>
          <p:nvSpPr>
            <p:cNvPr id="41" name="Obdélník 40"/>
            <p:cNvSpPr/>
            <p:nvPr/>
          </p:nvSpPr>
          <p:spPr>
            <a:xfrm>
              <a:off x="4572000" y="6072206"/>
              <a:ext cx="571504" cy="571504"/>
            </a:xfrm>
            <a:prstGeom prst="rect">
              <a:avLst/>
            </a:prstGeom>
            <a:solidFill>
              <a:srgbClr val="00A27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>
                <a:latin typeface="Verdana" pitchFamily="34" charset="0"/>
              </a:endParaRPr>
            </a:p>
          </p:txBody>
        </p:sp>
      </p:grpSp>
      <p:pic>
        <p:nvPicPr>
          <p:cNvPr id="42" name="Obrázek 41" descr="research.wmf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8100392" y="6453336"/>
            <a:ext cx="936104" cy="253584"/>
          </a:xfrm>
          <a:prstGeom prst="rect">
            <a:avLst/>
          </a:prstGeom>
        </p:spPr>
      </p:pic>
      <p:pic>
        <p:nvPicPr>
          <p:cNvPr id="43" name="Obrázek 7" descr="twitter ALI profilovka"/>
          <p:cNvPicPr>
            <a:picLocks noChangeAspect="1" noChangeArrowheads="1"/>
          </p:cNvPicPr>
          <p:nvPr userDrawn="1"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6925" r="3169" b="20270"/>
          <a:stretch/>
        </p:blipFill>
        <p:spPr bwMode="auto">
          <a:xfrm>
            <a:off x="7638987" y="188640"/>
            <a:ext cx="1397511" cy="648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SEARCH_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Skupina 8"/>
          <p:cNvGrpSpPr/>
          <p:nvPr userDrawn="1"/>
        </p:nvGrpSpPr>
        <p:grpSpPr>
          <a:xfrm>
            <a:off x="174745" y="428604"/>
            <a:ext cx="8789835" cy="6000768"/>
            <a:chOff x="358499" y="281647"/>
            <a:chExt cx="8421166" cy="5929353"/>
          </a:xfrm>
        </p:grpSpPr>
        <p:sp>
          <p:nvSpPr>
            <p:cNvPr id="10" name="Zaoblený obdélník 9"/>
            <p:cNvSpPr/>
            <p:nvPr userDrawn="1"/>
          </p:nvSpPr>
          <p:spPr>
            <a:xfrm>
              <a:off x="358499" y="281647"/>
              <a:ext cx="8421166" cy="5929353"/>
            </a:xfrm>
            <a:prstGeom prst="roundRect">
              <a:avLst>
                <a:gd name="adj" fmla="val 9346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>
                <a:latin typeface="Verdana" pitchFamily="34" charset="0"/>
              </a:endParaRPr>
            </a:p>
          </p:txBody>
        </p:sp>
        <p:sp>
          <p:nvSpPr>
            <p:cNvPr id="11" name="Obdélník 10"/>
            <p:cNvSpPr/>
            <p:nvPr userDrawn="1"/>
          </p:nvSpPr>
          <p:spPr>
            <a:xfrm>
              <a:off x="6922277" y="281647"/>
              <a:ext cx="1857388" cy="171451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>
                <a:latin typeface="Verdana" pitchFamily="34" charset="0"/>
              </a:endParaRPr>
            </a:p>
          </p:txBody>
        </p:sp>
      </p:grpSp>
      <p:cxnSp>
        <p:nvCxnSpPr>
          <p:cNvPr id="27" name="Přímá spojovací čára 26"/>
          <p:cNvCxnSpPr/>
          <p:nvPr userDrawn="1"/>
        </p:nvCxnSpPr>
        <p:spPr>
          <a:xfrm>
            <a:off x="857224" y="1142985"/>
            <a:ext cx="7429552" cy="1588"/>
          </a:xfrm>
          <a:prstGeom prst="line">
            <a:avLst/>
          </a:prstGeom>
          <a:ln>
            <a:solidFill>
              <a:srgbClr val="77AD1C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pic>
        <p:nvPicPr>
          <p:cNvPr id="28" name="Obrázek 27" descr="research.wmf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7069157" y="6500833"/>
            <a:ext cx="1101725" cy="298451"/>
          </a:xfrm>
          <a:prstGeom prst="rect">
            <a:avLst/>
          </a:prstGeom>
        </p:spPr>
      </p:pic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 vert="horz" lIns="91440" tIns="45720" rIns="91440" bIns="46800" rtlCol="0">
            <a:noAutofit/>
          </a:bodyPr>
          <a:lstStyle>
            <a:lvl1pPr algn="l" defTabSz="914400" rtl="0" eaLnBrk="1" latinLnBrk="0" hangingPunct="1">
              <a:spcBef>
                <a:spcPts val="0"/>
              </a:spcBef>
              <a:spcAft>
                <a:spcPts val="600"/>
              </a:spcAft>
              <a:buFontTx/>
              <a:buBlip>
                <a:blip r:embed="rId3"/>
              </a:buBlip>
              <a:defRPr lang="cs-CZ" sz="1100" b="0" kern="1200" spc="0" baseline="0" dirty="0" smtClean="0">
                <a:solidFill>
                  <a:schemeClr val="bg2">
                    <a:lumMod val="50000"/>
                  </a:schemeClr>
                </a:solidFill>
                <a:latin typeface="Verdana" pitchFamily="34" charset="0"/>
                <a:ea typeface="+mn-ea"/>
                <a:cs typeface="Arial" pitchFamily="34" charset="0"/>
              </a:defRPr>
            </a:lvl1pPr>
            <a:lvl2pPr algn="l" defTabSz="914400" rtl="0" eaLnBrk="1" latinLnBrk="0" hangingPunct="1">
              <a:spcBef>
                <a:spcPts val="0"/>
              </a:spcBef>
              <a:spcAft>
                <a:spcPts val="600"/>
              </a:spcAft>
              <a:buFontTx/>
              <a:buBlip>
                <a:blip r:embed="rId4"/>
              </a:buBlip>
              <a:defRPr lang="cs-CZ" sz="1100" b="0" kern="1200" spc="0" baseline="0" dirty="0" smtClean="0">
                <a:solidFill>
                  <a:schemeClr val="bg2">
                    <a:lumMod val="50000"/>
                  </a:schemeClr>
                </a:solidFill>
                <a:latin typeface="Verdana" pitchFamily="34" charset="0"/>
                <a:ea typeface="+mn-ea"/>
                <a:cs typeface="Arial" pitchFamily="34" charset="0"/>
              </a:defRPr>
            </a:lvl2pPr>
            <a:lvl3pPr algn="l" defTabSz="914400" rtl="0" eaLnBrk="1" latinLnBrk="0" hangingPunct="1">
              <a:spcBef>
                <a:spcPts val="0"/>
              </a:spcBef>
              <a:spcAft>
                <a:spcPts val="600"/>
              </a:spcAft>
              <a:buFontTx/>
              <a:buBlip>
                <a:blip r:embed="rId5"/>
              </a:buBlip>
              <a:defRPr lang="cs-CZ" sz="1100" b="0" kern="1200" spc="0" baseline="0" dirty="0" smtClean="0">
                <a:solidFill>
                  <a:schemeClr val="bg2">
                    <a:lumMod val="50000"/>
                  </a:schemeClr>
                </a:solidFill>
                <a:latin typeface="Verdana" pitchFamily="34" charset="0"/>
                <a:ea typeface="+mn-ea"/>
                <a:cs typeface="Arial" pitchFamily="34" charset="0"/>
              </a:defRPr>
            </a:lvl3pPr>
            <a:lvl4pPr indent="-228600" algn="l" defTabSz="914400" rtl="0" eaLnBrk="1" latinLnBrk="0" hangingPunct="1">
              <a:spcBef>
                <a:spcPts val="0"/>
              </a:spcBef>
              <a:spcAft>
                <a:spcPts val="600"/>
              </a:spcAft>
              <a:buFont typeface="Courier New" pitchFamily="49" charset="0"/>
              <a:buChar char="o"/>
              <a:defRPr lang="cs-CZ" sz="1100" b="0" kern="1200" spc="0" baseline="0" dirty="0" smtClean="0">
                <a:solidFill>
                  <a:schemeClr val="bg2">
                    <a:lumMod val="50000"/>
                  </a:schemeClr>
                </a:solidFill>
                <a:latin typeface="Verdana" pitchFamily="34" charset="0"/>
                <a:ea typeface="+mn-ea"/>
                <a:cs typeface="Arial" pitchFamily="34" charset="0"/>
              </a:defRPr>
            </a:lvl4pPr>
            <a:lvl5pPr indent="-228600" algn="l" defTabSz="914400" rtl="0" eaLnBrk="1" latinLnBrk="0" hangingPunct="1">
              <a:spcBef>
                <a:spcPts val="0"/>
              </a:spcBef>
              <a:spcAft>
                <a:spcPts val="600"/>
              </a:spcAft>
              <a:defRPr lang="cs-CZ" sz="1100" b="0" kern="1200" spc="0" baseline="0" dirty="0">
                <a:solidFill>
                  <a:schemeClr val="bg2">
                    <a:lumMod val="50000"/>
                  </a:schemeClr>
                </a:solidFill>
                <a:latin typeface="Verdana" pitchFamily="34" charset="0"/>
                <a:ea typeface="+mn-ea"/>
                <a:cs typeface="Arial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marL="342900" lvl="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Tx/>
              <a:buBlip>
                <a:blip r:embed="rId3"/>
              </a:buBlip>
            </a:pPr>
            <a:r>
              <a:rPr lang="cs-CZ" dirty="0"/>
              <a:t>Klepnutím lze upravit styly předlohy textu.</a:t>
            </a:r>
          </a:p>
          <a:p>
            <a:pPr marL="342900" lvl="1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Tx/>
              <a:buBlip>
                <a:blip r:embed="rId3"/>
              </a:buBlip>
            </a:pPr>
            <a:r>
              <a:rPr lang="cs-CZ" dirty="0"/>
              <a:t>Druhá úroveň</a:t>
            </a:r>
          </a:p>
          <a:p>
            <a:pPr marL="342900" lvl="2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Tx/>
              <a:buBlip>
                <a:blip r:embed="rId3"/>
              </a:buBlip>
            </a:pPr>
            <a:r>
              <a:rPr lang="cs-CZ" dirty="0"/>
              <a:t>Třetí úroveň</a:t>
            </a:r>
          </a:p>
          <a:p>
            <a:pPr marL="342900" lvl="3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Tx/>
              <a:buBlip>
                <a:blip r:embed="rId3"/>
              </a:buBlip>
            </a:pPr>
            <a:r>
              <a:rPr lang="cs-CZ" dirty="0"/>
              <a:t>Čtvrtá úroveň</a:t>
            </a:r>
          </a:p>
          <a:p>
            <a:pPr marL="342900" lvl="4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Tx/>
              <a:buBlip>
                <a:blip r:embed="rId3"/>
              </a:buBlip>
            </a:pPr>
            <a:r>
              <a:rPr lang="cs-CZ" dirty="0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2188839"/>
          </a:xfrm>
        </p:spPr>
        <p:txBody>
          <a:bodyPr>
            <a:normAutofit/>
          </a:bodyPr>
          <a:lstStyle>
            <a:lvl1pPr>
              <a:buFontTx/>
              <a:buBlip>
                <a:blip r:embed="rId3"/>
              </a:buBlip>
              <a:defRPr lang="cs-CZ" sz="1100" b="0" kern="1200" spc="0" baseline="0" dirty="0" smtClean="0">
                <a:solidFill>
                  <a:schemeClr val="bg2">
                    <a:lumMod val="50000"/>
                  </a:schemeClr>
                </a:solidFill>
                <a:latin typeface="Verdana" pitchFamily="34" charset="0"/>
                <a:ea typeface="+mn-ea"/>
                <a:cs typeface="Arial" pitchFamily="34" charset="0"/>
              </a:defRPr>
            </a:lvl1pPr>
            <a:lvl2pPr algn="l" defTabSz="914400" rtl="0" eaLnBrk="1" latinLnBrk="0" hangingPunct="1">
              <a:spcBef>
                <a:spcPts val="0"/>
              </a:spcBef>
              <a:spcAft>
                <a:spcPts val="600"/>
              </a:spcAft>
              <a:buFontTx/>
              <a:buBlip>
                <a:blip r:embed="rId4"/>
              </a:buBlip>
              <a:defRPr lang="cs-CZ" sz="1100" b="0" kern="1200" spc="0" baseline="0" dirty="0" smtClean="0">
                <a:solidFill>
                  <a:schemeClr val="bg2">
                    <a:lumMod val="50000"/>
                  </a:schemeClr>
                </a:solidFill>
                <a:latin typeface="Verdana" pitchFamily="34" charset="0"/>
                <a:ea typeface="+mn-ea"/>
                <a:cs typeface="Arial" pitchFamily="34" charset="0"/>
              </a:defRPr>
            </a:lvl2pPr>
            <a:lvl3pPr algn="l" defTabSz="914400" rtl="0" eaLnBrk="1" latinLnBrk="0" hangingPunct="1">
              <a:spcBef>
                <a:spcPts val="0"/>
              </a:spcBef>
              <a:spcAft>
                <a:spcPts val="600"/>
              </a:spcAft>
              <a:buFontTx/>
              <a:buBlip>
                <a:blip r:embed="rId5"/>
              </a:buBlip>
              <a:defRPr lang="cs-CZ" sz="1100" b="0" kern="1200" spc="0" baseline="0" dirty="0" smtClean="0">
                <a:solidFill>
                  <a:schemeClr val="bg2">
                    <a:lumMod val="50000"/>
                  </a:schemeClr>
                </a:solidFill>
                <a:latin typeface="Verdana" pitchFamily="34" charset="0"/>
                <a:ea typeface="+mn-ea"/>
                <a:cs typeface="Arial" pitchFamily="34" charset="0"/>
              </a:defRPr>
            </a:lvl3pPr>
            <a:lvl4pPr algn="l" defTabSz="914400" rtl="0" eaLnBrk="1" latinLnBrk="0" hangingPunct="1">
              <a:spcBef>
                <a:spcPts val="0"/>
              </a:spcBef>
              <a:spcAft>
                <a:spcPts val="600"/>
              </a:spcAft>
              <a:buFont typeface="Courier New" pitchFamily="49" charset="0"/>
              <a:buChar char="o"/>
              <a:defRPr lang="cs-CZ" sz="1100" b="0" kern="1200" spc="0" baseline="0" dirty="0" smtClean="0">
                <a:solidFill>
                  <a:schemeClr val="bg2">
                    <a:lumMod val="50000"/>
                  </a:schemeClr>
                </a:solidFill>
                <a:latin typeface="Verdana" pitchFamily="34" charset="0"/>
                <a:ea typeface="+mn-ea"/>
                <a:cs typeface="Arial" pitchFamily="34" charset="0"/>
              </a:defRPr>
            </a:lvl4pPr>
            <a:lvl5pPr algn="l" defTabSz="914400" rtl="0" eaLnBrk="1" latinLnBrk="0" hangingPunct="1">
              <a:spcBef>
                <a:spcPts val="0"/>
              </a:spcBef>
              <a:spcAft>
                <a:spcPts val="600"/>
              </a:spcAft>
              <a:defRPr lang="cs-CZ" sz="1100" b="0" kern="1200" spc="0" baseline="0" dirty="0">
                <a:solidFill>
                  <a:schemeClr val="bg2">
                    <a:lumMod val="50000"/>
                  </a:schemeClr>
                </a:solidFill>
                <a:latin typeface="Verdana" pitchFamily="34" charset="0"/>
                <a:ea typeface="+mn-ea"/>
                <a:cs typeface="Arial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marL="342900" lvl="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Tx/>
              <a:buBlip>
                <a:blip r:embed="rId3"/>
              </a:buBlip>
            </a:pPr>
            <a:r>
              <a:rPr lang="cs-CZ" dirty="0"/>
              <a:t>Klepnutím lze upravit styly předlohy textu.</a:t>
            </a:r>
          </a:p>
          <a:p>
            <a:pPr marL="342900" lvl="1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Tx/>
              <a:buBlip>
                <a:blip r:embed="rId3"/>
              </a:buBlip>
            </a:pPr>
            <a:r>
              <a:rPr lang="cs-CZ" dirty="0"/>
              <a:t>Druhá úroveň</a:t>
            </a:r>
          </a:p>
          <a:p>
            <a:pPr marL="342900" lvl="2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Tx/>
              <a:buBlip>
                <a:blip r:embed="rId3"/>
              </a:buBlip>
            </a:pPr>
            <a:r>
              <a:rPr lang="cs-CZ" dirty="0"/>
              <a:t>Třetí úroveň</a:t>
            </a:r>
          </a:p>
          <a:p>
            <a:pPr marL="342900" lvl="3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Tx/>
              <a:buBlip>
                <a:blip r:embed="rId3"/>
              </a:buBlip>
            </a:pPr>
            <a:r>
              <a:rPr lang="cs-CZ" dirty="0"/>
              <a:t>Čtvrtá úroveň</a:t>
            </a:r>
          </a:p>
          <a:p>
            <a:pPr marL="342900" lvl="4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Tx/>
              <a:buBlip>
                <a:blip r:embed="rId3"/>
              </a:buBlip>
            </a:pPr>
            <a:r>
              <a:rPr lang="cs-CZ" dirty="0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Verdana" pitchFamily="34" charset="0"/>
              </a:defRPr>
            </a:lvl1pPr>
          </a:lstStyle>
          <a:p>
            <a:fld id="{A4445B06-9C50-47C2-937C-EA411A8D39EF}" type="datetime1">
              <a:rPr lang="cs-CZ" smtClean="0"/>
              <a:pPr/>
              <a:t>08.11.2022</a:t>
            </a:fld>
            <a:endParaRPr lang="cs-CZ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Verdana" pitchFamily="34" charset="0"/>
              </a:defRPr>
            </a:lvl1pPr>
          </a:lstStyle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Verdana" pitchFamily="34" charset="0"/>
              </a:defRPr>
            </a:lvl1pPr>
          </a:lstStyle>
          <a:p>
            <a:fld id="{9AE6D080-A9D8-41CC-B170-85CB8EAE0492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29" name="Zástupný symbol pro text 30"/>
          <p:cNvSpPr>
            <a:spLocks noGrp="1"/>
          </p:cNvSpPr>
          <p:nvPr>
            <p:ph type="body" sz="quarter" idx="13"/>
          </p:nvPr>
        </p:nvSpPr>
        <p:spPr>
          <a:xfrm>
            <a:off x="827090" y="1196976"/>
            <a:ext cx="7489825" cy="360363"/>
          </a:xfrm>
        </p:spPr>
        <p:txBody>
          <a:bodyPr>
            <a:noAutofit/>
          </a:bodyPr>
          <a:lstStyle>
            <a:lvl1pPr>
              <a:buNone/>
              <a:defRPr sz="1200" cap="all" baseline="0">
                <a:solidFill>
                  <a:srgbClr val="6EAA2E"/>
                </a:solidFill>
                <a:latin typeface="Verdana" pitchFamily="34" charset="0"/>
              </a:defRPr>
            </a:lvl1pPr>
          </a:lstStyle>
          <a:p>
            <a:pPr lvl="0"/>
            <a:r>
              <a:rPr lang="cs-CZ" dirty="0"/>
              <a:t>Klepnutím lze upravit styly předlohy</a:t>
            </a:r>
          </a:p>
        </p:txBody>
      </p:sp>
      <p:sp>
        <p:nvSpPr>
          <p:cNvPr id="31" name="Nadpis 1"/>
          <p:cNvSpPr>
            <a:spLocks noGrp="1"/>
          </p:cNvSpPr>
          <p:nvPr>
            <p:ph type="title"/>
          </p:nvPr>
        </p:nvSpPr>
        <p:spPr>
          <a:xfrm>
            <a:off x="817685" y="571480"/>
            <a:ext cx="7500990" cy="46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none"/>
        </p:style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None/>
              <a:defRPr lang="cs-CZ" sz="2400" b="0" kern="1200" cap="all" spc="0" baseline="0" dirty="0" smtClean="0">
                <a:ln w="12700">
                  <a:noFill/>
                  <a:prstDash val="solid"/>
                </a:ln>
                <a:solidFill>
                  <a:schemeClr val="tx1">
                    <a:lumMod val="60000"/>
                    <a:lumOff val="4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Verdana" pitchFamily="34" charset="0"/>
                <a:ea typeface="+mj-ea"/>
                <a:cs typeface="Tahoma" pitchFamily="34" charset="0"/>
              </a:defRPr>
            </a:lvl1pPr>
          </a:lstStyle>
          <a:p>
            <a:r>
              <a:rPr lang="cs-CZ" dirty="0"/>
              <a:t>Klepnutím lze upravit styl předlohy nadpisů.</a:t>
            </a:r>
          </a:p>
        </p:txBody>
      </p:sp>
      <p:sp>
        <p:nvSpPr>
          <p:cNvPr id="32" name="Zástupný symbol pro obsah 3"/>
          <p:cNvSpPr>
            <a:spLocks noGrp="1"/>
          </p:cNvSpPr>
          <p:nvPr>
            <p:ph sz="half" idx="14"/>
          </p:nvPr>
        </p:nvSpPr>
        <p:spPr>
          <a:xfrm>
            <a:off x="4648200" y="3937326"/>
            <a:ext cx="4038600" cy="2188839"/>
          </a:xfrm>
        </p:spPr>
        <p:txBody>
          <a:bodyPr>
            <a:normAutofit/>
          </a:bodyPr>
          <a:lstStyle>
            <a:lvl1pPr>
              <a:buFontTx/>
              <a:buBlip>
                <a:blip r:embed="rId3"/>
              </a:buBlip>
              <a:defRPr lang="cs-CZ" sz="1100" b="0" kern="1200" spc="0" baseline="0" dirty="0" smtClean="0">
                <a:solidFill>
                  <a:schemeClr val="bg2">
                    <a:lumMod val="50000"/>
                  </a:schemeClr>
                </a:solidFill>
                <a:latin typeface="Verdana" pitchFamily="34" charset="0"/>
                <a:ea typeface="+mn-ea"/>
                <a:cs typeface="Arial" pitchFamily="34" charset="0"/>
              </a:defRPr>
            </a:lvl1pPr>
            <a:lvl2pPr algn="l" defTabSz="914400" rtl="0" eaLnBrk="1" latinLnBrk="0" hangingPunct="1">
              <a:spcBef>
                <a:spcPts val="0"/>
              </a:spcBef>
              <a:spcAft>
                <a:spcPts val="600"/>
              </a:spcAft>
              <a:buFontTx/>
              <a:buBlip>
                <a:blip r:embed="rId4"/>
              </a:buBlip>
              <a:defRPr lang="cs-CZ" sz="1100" b="0" kern="1200" spc="0" baseline="0" dirty="0" smtClean="0">
                <a:solidFill>
                  <a:schemeClr val="bg2">
                    <a:lumMod val="50000"/>
                  </a:schemeClr>
                </a:solidFill>
                <a:latin typeface="Verdana" pitchFamily="34" charset="0"/>
                <a:ea typeface="+mn-ea"/>
                <a:cs typeface="Arial" pitchFamily="34" charset="0"/>
              </a:defRPr>
            </a:lvl2pPr>
            <a:lvl3pPr algn="l" defTabSz="914400" rtl="0" eaLnBrk="1" latinLnBrk="0" hangingPunct="1">
              <a:spcBef>
                <a:spcPts val="0"/>
              </a:spcBef>
              <a:spcAft>
                <a:spcPts val="600"/>
              </a:spcAft>
              <a:buFontTx/>
              <a:buBlip>
                <a:blip r:embed="rId5"/>
              </a:buBlip>
              <a:defRPr lang="cs-CZ" sz="1100" b="0" kern="1200" spc="0" baseline="0" dirty="0" smtClean="0">
                <a:solidFill>
                  <a:schemeClr val="bg2">
                    <a:lumMod val="50000"/>
                  </a:schemeClr>
                </a:solidFill>
                <a:latin typeface="Verdana" pitchFamily="34" charset="0"/>
                <a:ea typeface="+mn-ea"/>
                <a:cs typeface="Arial" pitchFamily="34" charset="0"/>
              </a:defRPr>
            </a:lvl3pPr>
            <a:lvl4pPr algn="l" defTabSz="914400" rtl="0" eaLnBrk="1" latinLnBrk="0" hangingPunct="1">
              <a:spcBef>
                <a:spcPts val="0"/>
              </a:spcBef>
              <a:spcAft>
                <a:spcPts val="600"/>
              </a:spcAft>
              <a:buFont typeface="Courier New" pitchFamily="49" charset="0"/>
              <a:buChar char="o"/>
              <a:defRPr lang="cs-CZ" sz="1100" b="0" kern="1200" spc="0" baseline="0" dirty="0" smtClean="0">
                <a:solidFill>
                  <a:schemeClr val="bg2">
                    <a:lumMod val="50000"/>
                  </a:schemeClr>
                </a:solidFill>
                <a:latin typeface="Verdana" pitchFamily="34" charset="0"/>
                <a:ea typeface="+mn-ea"/>
                <a:cs typeface="Arial" pitchFamily="34" charset="0"/>
              </a:defRPr>
            </a:lvl4pPr>
            <a:lvl5pPr algn="l" defTabSz="914400" rtl="0" eaLnBrk="1" latinLnBrk="0" hangingPunct="1">
              <a:spcBef>
                <a:spcPts val="0"/>
              </a:spcBef>
              <a:spcAft>
                <a:spcPts val="600"/>
              </a:spcAft>
              <a:defRPr lang="cs-CZ" sz="1100" b="0" kern="1200" spc="0" baseline="0" dirty="0">
                <a:solidFill>
                  <a:schemeClr val="bg2">
                    <a:lumMod val="50000"/>
                  </a:schemeClr>
                </a:solidFill>
                <a:latin typeface="Verdana" pitchFamily="34" charset="0"/>
                <a:ea typeface="+mn-ea"/>
                <a:cs typeface="Arial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marL="342900" lvl="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Tx/>
              <a:buBlip>
                <a:blip r:embed="rId3"/>
              </a:buBlip>
            </a:pPr>
            <a:r>
              <a:rPr lang="cs-CZ" dirty="0"/>
              <a:t>Klepnutím lze upravit styly předlohy textu.</a:t>
            </a:r>
          </a:p>
          <a:p>
            <a:pPr marL="342900" lvl="1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Tx/>
              <a:buBlip>
                <a:blip r:embed="rId3"/>
              </a:buBlip>
            </a:pPr>
            <a:r>
              <a:rPr lang="cs-CZ" dirty="0"/>
              <a:t>Druhá úroveň</a:t>
            </a:r>
          </a:p>
          <a:p>
            <a:pPr marL="342900" lvl="2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Tx/>
              <a:buBlip>
                <a:blip r:embed="rId3"/>
              </a:buBlip>
            </a:pPr>
            <a:r>
              <a:rPr lang="cs-CZ" dirty="0"/>
              <a:t>Třetí úroveň</a:t>
            </a:r>
          </a:p>
          <a:p>
            <a:pPr marL="342900" lvl="3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Tx/>
              <a:buBlip>
                <a:blip r:embed="rId3"/>
              </a:buBlip>
            </a:pPr>
            <a:r>
              <a:rPr lang="cs-CZ" dirty="0"/>
              <a:t>Čtvrtá úroveň</a:t>
            </a:r>
          </a:p>
          <a:p>
            <a:pPr marL="342900" lvl="4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Tx/>
              <a:buBlip>
                <a:blip r:embed="rId3"/>
              </a:buBlip>
            </a:pPr>
            <a:r>
              <a:rPr lang="cs-CZ" dirty="0"/>
              <a:t>Pátá úroveň</a:t>
            </a:r>
          </a:p>
        </p:txBody>
      </p:sp>
      <p:sp>
        <p:nvSpPr>
          <p:cNvPr id="33" name="Zástupný symbol pro text 36"/>
          <p:cNvSpPr>
            <a:spLocks noGrp="1"/>
          </p:cNvSpPr>
          <p:nvPr>
            <p:ph type="body" sz="quarter" idx="15" hasCustomPrompt="1"/>
          </p:nvPr>
        </p:nvSpPr>
        <p:spPr>
          <a:xfrm>
            <a:off x="7452320" y="6093296"/>
            <a:ext cx="1224136" cy="216024"/>
          </a:xfrm>
          <a:ln>
            <a:solidFill>
              <a:schemeClr val="tx1">
                <a:lumMod val="60000"/>
                <a:lumOff val="40000"/>
              </a:schemeClr>
            </a:solidFill>
          </a:ln>
        </p:spPr>
        <p:txBody>
          <a:bodyPr>
            <a:noAutofit/>
          </a:bodyPr>
          <a:lstStyle>
            <a:lvl1pPr>
              <a:buNone/>
              <a:defRPr sz="900" baseline="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pPr lvl="0"/>
            <a:r>
              <a:rPr lang="cs-CZ" dirty="0"/>
              <a:t>N = </a:t>
            </a:r>
          </a:p>
        </p:txBody>
      </p:sp>
      <p:sp>
        <p:nvSpPr>
          <p:cNvPr id="34" name="Zástupný symbol pro text 38"/>
          <p:cNvSpPr>
            <a:spLocks noGrp="1"/>
          </p:cNvSpPr>
          <p:nvPr>
            <p:ph type="body" sz="quarter" idx="16" hasCustomPrompt="1"/>
          </p:nvPr>
        </p:nvSpPr>
        <p:spPr>
          <a:xfrm>
            <a:off x="827090" y="6453188"/>
            <a:ext cx="6192837" cy="288925"/>
          </a:xfrm>
        </p:spPr>
        <p:txBody>
          <a:bodyPr>
            <a:normAutofit/>
          </a:bodyPr>
          <a:lstStyle>
            <a:lvl1pPr>
              <a:buNone/>
              <a:defRPr sz="7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cs-CZ" dirty="0"/>
              <a:t>Otázka</a:t>
            </a:r>
          </a:p>
        </p:txBody>
      </p:sp>
      <p:sp>
        <p:nvSpPr>
          <p:cNvPr id="30" name="Obdélník 29"/>
          <p:cNvSpPr/>
          <p:nvPr userDrawn="1"/>
        </p:nvSpPr>
        <p:spPr>
          <a:xfrm>
            <a:off x="1" y="6357983"/>
            <a:ext cx="9144000" cy="428604"/>
          </a:xfrm>
          <a:prstGeom prst="rect">
            <a:avLst/>
          </a:prstGeom>
          <a:solidFill>
            <a:srgbClr val="77AD1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latin typeface="Verdana" pitchFamily="34" charset="0"/>
            </a:endParaRPr>
          </a:p>
        </p:txBody>
      </p:sp>
      <p:grpSp>
        <p:nvGrpSpPr>
          <p:cNvPr id="35" name="Skupina 50"/>
          <p:cNvGrpSpPr/>
          <p:nvPr userDrawn="1"/>
        </p:nvGrpSpPr>
        <p:grpSpPr>
          <a:xfrm>
            <a:off x="785818" y="6357983"/>
            <a:ext cx="5500694" cy="428604"/>
            <a:chOff x="571472" y="6072206"/>
            <a:chExt cx="4572032" cy="571504"/>
          </a:xfrm>
        </p:grpSpPr>
        <p:sp>
          <p:nvSpPr>
            <p:cNvPr id="36" name="Obdélník 35"/>
            <p:cNvSpPr/>
            <p:nvPr/>
          </p:nvSpPr>
          <p:spPr>
            <a:xfrm>
              <a:off x="571472" y="6072206"/>
              <a:ext cx="571504" cy="571504"/>
            </a:xfrm>
            <a:prstGeom prst="rect">
              <a:avLst/>
            </a:prstGeom>
            <a:solidFill>
              <a:srgbClr val="009FB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>
                <a:latin typeface="Verdana" pitchFamily="34" charset="0"/>
              </a:endParaRPr>
            </a:p>
          </p:txBody>
        </p:sp>
        <p:sp>
          <p:nvSpPr>
            <p:cNvPr id="37" name="Obdélník 36"/>
            <p:cNvSpPr/>
            <p:nvPr/>
          </p:nvSpPr>
          <p:spPr>
            <a:xfrm>
              <a:off x="1142976" y="6072206"/>
              <a:ext cx="571504" cy="571504"/>
            </a:xfrm>
            <a:prstGeom prst="rect">
              <a:avLst/>
            </a:prstGeom>
            <a:solidFill>
              <a:srgbClr val="00427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>
                <a:latin typeface="Verdana" pitchFamily="34" charset="0"/>
              </a:endParaRPr>
            </a:p>
          </p:txBody>
        </p:sp>
        <p:sp>
          <p:nvSpPr>
            <p:cNvPr id="38" name="Obdélník 37"/>
            <p:cNvSpPr/>
            <p:nvPr/>
          </p:nvSpPr>
          <p:spPr>
            <a:xfrm>
              <a:off x="1714480" y="6072206"/>
              <a:ext cx="571504" cy="571504"/>
            </a:xfrm>
            <a:prstGeom prst="rect">
              <a:avLst/>
            </a:prstGeom>
            <a:solidFill>
              <a:srgbClr val="83C9C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>
                <a:latin typeface="Verdana" pitchFamily="34" charset="0"/>
              </a:endParaRPr>
            </a:p>
          </p:txBody>
        </p:sp>
        <p:sp>
          <p:nvSpPr>
            <p:cNvPr id="39" name="Obdélník 38"/>
            <p:cNvSpPr/>
            <p:nvPr/>
          </p:nvSpPr>
          <p:spPr>
            <a:xfrm>
              <a:off x="2285984" y="6072206"/>
              <a:ext cx="571504" cy="571504"/>
            </a:xfrm>
            <a:prstGeom prst="rect">
              <a:avLst/>
            </a:prstGeom>
            <a:solidFill>
              <a:srgbClr val="7C78A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>
                <a:latin typeface="Verdana" pitchFamily="34" charset="0"/>
              </a:endParaRPr>
            </a:p>
          </p:txBody>
        </p:sp>
        <p:sp>
          <p:nvSpPr>
            <p:cNvPr id="40" name="Obdélník 39"/>
            <p:cNvSpPr/>
            <p:nvPr/>
          </p:nvSpPr>
          <p:spPr>
            <a:xfrm>
              <a:off x="2857488" y="6072206"/>
              <a:ext cx="571504" cy="571504"/>
            </a:xfrm>
            <a:prstGeom prst="rect">
              <a:avLst/>
            </a:prstGeom>
            <a:solidFill>
              <a:srgbClr val="B9203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>
                <a:latin typeface="Verdana" pitchFamily="34" charset="0"/>
              </a:endParaRPr>
            </a:p>
          </p:txBody>
        </p:sp>
        <p:sp>
          <p:nvSpPr>
            <p:cNvPr id="41" name="Obdélník 40"/>
            <p:cNvSpPr/>
            <p:nvPr/>
          </p:nvSpPr>
          <p:spPr>
            <a:xfrm>
              <a:off x="3428992" y="6072206"/>
              <a:ext cx="571504" cy="571504"/>
            </a:xfrm>
            <a:prstGeom prst="rect">
              <a:avLst/>
            </a:prstGeom>
            <a:solidFill>
              <a:srgbClr val="F49F2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>
                <a:latin typeface="Verdana" pitchFamily="34" charset="0"/>
              </a:endParaRPr>
            </a:p>
          </p:txBody>
        </p:sp>
        <p:sp>
          <p:nvSpPr>
            <p:cNvPr id="42" name="Obdélník 41"/>
            <p:cNvSpPr/>
            <p:nvPr/>
          </p:nvSpPr>
          <p:spPr>
            <a:xfrm>
              <a:off x="4000496" y="6072206"/>
              <a:ext cx="571504" cy="571504"/>
            </a:xfrm>
            <a:prstGeom prst="rect">
              <a:avLst/>
            </a:prstGeom>
            <a:solidFill>
              <a:srgbClr val="77AD1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>
                <a:latin typeface="Verdana" pitchFamily="34" charset="0"/>
              </a:endParaRPr>
            </a:p>
          </p:txBody>
        </p:sp>
        <p:sp>
          <p:nvSpPr>
            <p:cNvPr id="43" name="Obdélník 42"/>
            <p:cNvSpPr/>
            <p:nvPr/>
          </p:nvSpPr>
          <p:spPr>
            <a:xfrm>
              <a:off x="4572000" y="6072206"/>
              <a:ext cx="571504" cy="571504"/>
            </a:xfrm>
            <a:prstGeom prst="rect">
              <a:avLst/>
            </a:prstGeom>
            <a:solidFill>
              <a:srgbClr val="00A27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>
                <a:latin typeface="Verdana" pitchFamily="34" charset="0"/>
              </a:endParaRPr>
            </a:p>
          </p:txBody>
        </p:sp>
      </p:grpSp>
      <p:pic>
        <p:nvPicPr>
          <p:cNvPr id="44" name="Obrázek 43" descr="research.wmf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8100392" y="6453336"/>
            <a:ext cx="936104" cy="253584"/>
          </a:xfrm>
          <a:prstGeom prst="rect">
            <a:avLst/>
          </a:prstGeom>
        </p:spPr>
      </p:pic>
      <p:pic>
        <p:nvPicPr>
          <p:cNvPr id="45" name="Obrázek 7" descr="twitter ALI profilovka"/>
          <p:cNvPicPr>
            <a:picLocks noChangeAspect="1" noChangeArrowheads="1"/>
          </p:cNvPicPr>
          <p:nvPr userDrawn="1"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6925" r="3169" b="20270"/>
          <a:stretch/>
        </p:blipFill>
        <p:spPr bwMode="auto">
          <a:xfrm>
            <a:off x="7638987" y="188640"/>
            <a:ext cx="1397511" cy="648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SEARCH_Obsah + obráz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Skupina 8"/>
          <p:cNvGrpSpPr/>
          <p:nvPr userDrawn="1"/>
        </p:nvGrpSpPr>
        <p:grpSpPr>
          <a:xfrm>
            <a:off x="174745" y="428604"/>
            <a:ext cx="8789835" cy="6000768"/>
            <a:chOff x="358499" y="281647"/>
            <a:chExt cx="8421166" cy="5929353"/>
          </a:xfrm>
        </p:grpSpPr>
        <p:sp>
          <p:nvSpPr>
            <p:cNvPr id="10" name="Zaoblený obdélník 9"/>
            <p:cNvSpPr/>
            <p:nvPr userDrawn="1"/>
          </p:nvSpPr>
          <p:spPr>
            <a:xfrm>
              <a:off x="358499" y="281647"/>
              <a:ext cx="8421166" cy="5929353"/>
            </a:xfrm>
            <a:prstGeom prst="roundRect">
              <a:avLst>
                <a:gd name="adj" fmla="val 9346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>
                <a:latin typeface="Verdana" pitchFamily="34" charset="0"/>
              </a:endParaRPr>
            </a:p>
          </p:txBody>
        </p:sp>
        <p:sp>
          <p:nvSpPr>
            <p:cNvPr id="11" name="Obdélník 10"/>
            <p:cNvSpPr/>
            <p:nvPr userDrawn="1"/>
          </p:nvSpPr>
          <p:spPr>
            <a:xfrm>
              <a:off x="6922277" y="281647"/>
              <a:ext cx="1857388" cy="171451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>
                <a:latin typeface="Verdana" pitchFamily="34" charset="0"/>
              </a:endParaRPr>
            </a:p>
          </p:txBody>
        </p:sp>
      </p:grpSp>
      <p:cxnSp>
        <p:nvCxnSpPr>
          <p:cNvPr id="27" name="Přímá spojovací čára 26"/>
          <p:cNvCxnSpPr/>
          <p:nvPr userDrawn="1"/>
        </p:nvCxnSpPr>
        <p:spPr>
          <a:xfrm>
            <a:off x="857224" y="1142985"/>
            <a:ext cx="7429552" cy="1588"/>
          </a:xfrm>
          <a:prstGeom prst="line">
            <a:avLst/>
          </a:prstGeom>
          <a:ln>
            <a:solidFill>
              <a:srgbClr val="77AD1C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pic>
        <p:nvPicPr>
          <p:cNvPr id="28" name="Obrázek 27" descr="research.wmf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7069157" y="6500833"/>
            <a:ext cx="1101725" cy="298451"/>
          </a:xfrm>
          <a:prstGeom prst="rect">
            <a:avLst/>
          </a:prstGeom>
        </p:spPr>
      </p:pic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784800" y="1600201"/>
            <a:ext cx="4928400" cy="4525963"/>
          </a:xfrm>
        </p:spPr>
        <p:txBody>
          <a:bodyPr/>
          <a:lstStyle>
            <a:lvl1pPr>
              <a:buFontTx/>
              <a:buBlip>
                <a:blip r:embed="rId3"/>
              </a:buBlip>
              <a:defRPr lang="cs-CZ" sz="1200" b="0" kern="1200" spc="0" baseline="0" dirty="0" smtClean="0">
                <a:solidFill>
                  <a:schemeClr val="bg2">
                    <a:lumMod val="50000"/>
                  </a:schemeClr>
                </a:solidFill>
                <a:latin typeface="Verdana" pitchFamily="34" charset="0"/>
                <a:ea typeface="+mn-ea"/>
                <a:cs typeface="Arial" pitchFamily="34" charset="0"/>
              </a:defRPr>
            </a:lvl1pPr>
            <a:lvl2pPr>
              <a:buFontTx/>
              <a:buBlip>
                <a:blip r:embed="rId4"/>
              </a:buBlip>
              <a:defRPr lang="cs-CZ" sz="1100" kern="1200" spc="0" baseline="0" dirty="0" smtClean="0">
                <a:solidFill>
                  <a:schemeClr val="bg2">
                    <a:lumMod val="75000"/>
                  </a:schemeClr>
                </a:solidFill>
                <a:latin typeface="Verdana" pitchFamily="34" charset="0"/>
                <a:ea typeface="+mn-ea"/>
                <a:cs typeface="Arial" pitchFamily="34" charset="0"/>
              </a:defRPr>
            </a:lvl2pPr>
            <a:lvl3pPr>
              <a:buFontTx/>
              <a:buBlip>
                <a:blip r:embed="rId5"/>
              </a:buBlip>
              <a:defRPr lang="cs-CZ" sz="1100" kern="1200" spc="0" baseline="0" dirty="0" smtClean="0">
                <a:solidFill>
                  <a:schemeClr val="bg2">
                    <a:lumMod val="75000"/>
                  </a:schemeClr>
                </a:solidFill>
                <a:latin typeface="Verdana" pitchFamily="34" charset="0"/>
                <a:ea typeface="+mn-ea"/>
                <a:cs typeface="Arial" pitchFamily="34" charset="0"/>
              </a:defRPr>
            </a:lvl3pPr>
            <a:lvl4pPr indent="-228600" algn="l" defTabSz="914400" rtl="0" eaLnBrk="1" latinLnBrk="0" hangingPunct="1">
              <a:spcBef>
                <a:spcPts val="0"/>
              </a:spcBef>
              <a:spcAft>
                <a:spcPts val="600"/>
              </a:spcAft>
              <a:buFont typeface="Courier New" pitchFamily="49" charset="0"/>
              <a:buChar char="o"/>
              <a:defRPr lang="cs-CZ" sz="1100" kern="1200" spc="0" baseline="0" dirty="0" smtClean="0">
                <a:solidFill>
                  <a:schemeClr val="bg2">
                    <a:lumMod val="75000"/>
                  </a:schemeClr>
                </a:solidFill>
                <a:latin typeface="Verdana" pitchFamily="34" charset="0"/>
                <a:ea typeface="+mn-ea"/>
                <a:cs typeface="Arial" pitchFamily="34" charset="0"/>
              </a:defRPr>
            </a:lvl4pPr>
            <a:lvl5pPr indent="-228600" algn="l" defTabSz="914400" rtl="0" eaLnBrk="1" latinLnBrk="0" hangingPunct="1">
              <a:spcBef>
                <a:spcPts val="0"/>
              </a:spcBef>
              <a:spcAft>
                <a:spcPts val="600"/>
              </a:spcAft>
              <a:defRPr lang="cs-CZ" sz="1100" kern="1200" spc="0" baseline="0" dirty="0" smtClean="0">
                <a:solidFill>
                  <a:schemeClr val="bg2">
                    <a:lumMod val="75000"/>
                  </a:schemeClr>
                </a:solidFill>
                <a:latin typeface="Verdana" pitchFamily="34" charset="0"/>
                <a:ea typeface="+mn-ea"/>
                <a:cs typeface="Arial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marL="342900" lvl="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Tx/>
              <a:buBlip>
                <a:blip r:embed="rId3"/>
              </a:buBlip>
            </a:pPr>
            <a:r>
              <a:rPr lang="cs-CZ" dirty="0"/>
              <a:t>Klepnutím lze upravit styly předlohy textu.</a:t>
            </a:r>
          </a:p>
          <a:p>
            <a:pPr marL="342900" lvl="1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Tx/>
              <a:buBlip>
                <a:blip r:embed="rId3"/>
              </a:buBlip>
            </a:pPr>
            <a:r>
              <a:rPr lang="cs-CZ" dirty="0"/>
              <a:t>Druhá úroveň</a:t>
            </a:r>
          </a:p>
          <a:p>
            <a:pPr marL="342900" lvl="2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Tx/>
              <a:buBlip>
                <a:blip r:embed="rId3"/>
              </a:buBlip>
            </a:pPr>
            <a:r>
              <a:rPr lang="cs-CZ" dirty="0"/>
              <a:t>Třetí úroveň</a:t>
            </a:r>
          </a:p>
          <a:p>
            <a:pPr marL="342900" lvl="3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Tx/>
              <a:buBlip>
                <a:blip r:embed="rId3"/>
              </a:buBlip>
            </a:pPr>
            <a:r>
              <a:rPr lang="cs-CZ" dirty="0"/>
              <a:t>Čtvrtá úroveň</a:t>
            </a:r>
          </a:p>
          <a:p>
            <a:pPr marL="342900" lvl="4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Tx/>
              <a:buBlip>
                <a:blip r:embed="rId3"/>
              </a:buBlip>
            </a:pPr>
            <a:r>
              <a:rPr lang="cs-CZ" dirty="0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Verdana" pitchFamily="34" charset="0"/>
              </a:defRPr>
            </a:lvl1pPr>
          </a:lstStyle>
          <a:p>
            <a:fld id="{87B9096D-026C-4CDE-A5F2-A575D30DAAB2}" type="datetime1">
              <a:rPr lang="cs-CZ" smtClean="0"/>
              <a:pPr/>
              <a:t>08.11.2022</a:t>
            </a:fld>
            <a:endParaRPr lang="cs-CZ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Verdana" pitchFamily="34" charset="0"/>
              </a:defRPr>
            </a:lvl1pPr>
          </a:lstStyle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Verdana" pitchFamily="34" charset="0"/>
              </a:defRPr>
            </a:lvl1pPr>
          </a:lstStyle>
          <a:p>
            <a:fld id="{9AE6D080-A9D8-41CC-B170-85CB8EAE0492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24" name="Zástupný symbol pro obrázek 23"/>
          <p:cNvSpPr>
            <a:spLocks noGrp="1"/>
          </p:cNvSpPr>
          <p:nvPr>
            <p:ph type="pic" sz="quarter" idx="13"/>
          </p:nvPr>
        </p:nvSpPr>
        <p:spPr>
          <a:xfrm>
            <a:off x="5929200" y="1602000"/>
            <a:ext cx="2430000" cy="4525200"/>
          </a:xfrm>
        </p:spPr>
        <p:txBody>
          <a:bodyPr/>
          <a:lstStyle/>
          <a:p>
            <a:r>
              <a:rPr lang="cs-CZ" dirty="0"/>
              <a:t>Klepnutím na ikonu přidáte obrázek.</a:t>
            </a:r>
          </a:p>
        </p:txBody>
      </p:sp>
      <p:sp>
        <p:nvSpPr>
          <p:cNvPr id="30" name="Zástupný symbol pro text 30"/>
          <p:cNvSpPr>
            <a:spLocks noGrp="1"/>
          </p:cNvSpPr>
          <p:nvPr>
            <p:ph type="body" sz="quarter" idx="14"/>
          </p:nvPr>
        </p:nvSpPr>
        <p:spPr>
          <a:xfrm>
            <a:off x="827090" y="1196976"/>
            <a:ext cx="7489825" cy="360363"/>
          </a:xfrm>
        </p:spPr>
        <p:txBody>
          <a:bodyPr>
            <a:noAutofit/>
          </a:bodyPr>
          <a:lstStyle>
            <a:lvl1pPr>
              <a:buNone/>
              <a:defRPr sz="1200" cap="all" baseline="0">
                <a:solidFill>
                  <a:srgbClr val="6EAA2E"/>
                </a:solidFill>
                <a:latin typeface="Verdana" pitchFamily="34" charset="0"/>
              </a:defRPr>
            </a:lvl1pPr>
          </a:lstStyle>
          <a:p>
            <a:pPr lvl="0"/>
            <a:r>
              <a:rPr lang="cs-CZ" dirty="0"/>
              <a:t>Klepnutím lze upravit styly předlohy</a:t>
            </a:r>
          </a:p>
        </p:txBody>
      </p:sp>
      <p:sp>
        <p:nvSpPr>
          <p:cNvPr id="32" name="Nadpis 1"/>
          <p:cNvSpPr>
            <a:spLocks noGrp="1"/>
          </p:cNvSpPr>
          <p:nvPr>
            <p:ph type="title"/>
          </p:nvPr>
        </p:nvSpPr>
        <p:spPr>
          <a:xfrm>
            <a:off x="817685" y="571480"/>
            <a:ext cx="7500990" cy="46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none"/>
        </p:style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None/>
              <a:defRPr lang="cs-CZ" sz="2400" b="0" kern="1200" cap="all" spc="0" baseline="0" dirty="0" smtClean="0">
                <a:ln w="12700">
                  <a:noFill/>
                  <a:prstDash val="solid"/>
                </a:ln>
                <a:solidFill>
                  <a:schemeClr val="tx1">
                    <a:lumMod val="60000"/>
                    <a:lumOff val="4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Verdana" pitchFamily="34" charset="0"/>
                <a:ea typeface="+mj-ea"/>
                <a:cs typeface="Tahoma" pitchFamily="34" charset="0"/>
              </a:defRPr>
            </a:lvl1pPr>
          </a:lstStyle>
          <a:p>
            <a:r>
              <a:rPr lang="cs-CZ" dirty="0"/>
              <a:t>Klepnutím lze upravit styl předlohy nadpisů.</a:t>
            </a:r>
          </a:p>
        </p:txBody>
      </p:sp>
      <p:sp>
        <p:nvSpPr>
          <p:cNvPr id="33" name="Zástupný symbol pro text 36"/>
          <p:cNvSpPr>
            <a:spLocks noGrp="1"/>
          </p:cNvSpPr>
          <p:nvPr>
            <p:ph type="body" sz="quarter" idx="15" hasCustomPrompt="1"/>
          </p:nvPr>
        </p:nvSpPr>
        <p:spPr>
          <a:xfrm>
            <a:off x="7452320" y="6093296"/>
            <a:ext cx="1224136" cy="216024"/>
          </a:xfrm>
          <a:ln>
            <a:solidFill>
              <a:schemeClr val="tx1">
                <a:lumMod val="60000"/>
                <a:lumOff val="40000"/>
              </a:schemeClr>
            </a:solidFill>
          </a:ln>
        </p:spPr>
        <p:txBody>
          <a:bodyPr>
            <a:noAutofit/>
          </a:bodyPr>
          <a:lstStyle>
            <a:lvl1pPr>
              <a:buNone/>
              <a:defRPr sz="900" baseline="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pPr lvl="0"/>
            <a:r>
              <a:rPr lang="cs-CZ" dirty="0"/>
              <a:t>N = </a:t>
            </a:r>
          </a:p>
        </p:txBody>
      </p:sp>
      <p:sp>
        <p:nvSpPr>
          <p:cNvPr id="34" name="Zástupný symbol pro text 38"/>
          <p:cNvSpPr>
            <a:spLocks noGrp="1"/>
          </p:cNvSpPr>
          <p:nvPr>
            <p:ph type="body" sz="quarter" idx="16" hasCustomPrompt="1"/>
          </p:nvPr>
        </p:nvSpPr>
        <p:spPr>
          <a:xfrm>
            <a:off x="827090" y="6453188"/>
            <a:ext cx="6192837" cy="288925"/>
          </a:xfrm>
        </p:spPr>
        <p:txBody>
          <a:bodyPr>
            <a:normAutofit/>
          </a:bodyPr>
          <a:lstStyle>
            <a:lvl1pPr>
              <a:buNone/>
              <a:defRPr sz="7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cs-CZ" dirty="0"/>
              <a:t>Otázka</a:t>
            </a:r>
          </a:p>
        </p:txBody>
      </p:sp>
      <p:sp>
        <p:nvSpPr>
          <p:cNvPr id="26" name="Obdélník 25"/>
          <p:cNvSpPr/>
          <p:nvPr userDrawn="1"/>
        </p:nvSpPr>
        <p:spPr>
          <a:xfrm>
            <a:off x="1" y="6357983"/>
            <a:ext cx="9144000" cy="428604"/>
          </a:xfrm>
          <a:prstGeom prst="rect">
            <a:avLst/>
          </a:prstGeom>
          <a:solidFill>
            <a:srgbClr val="77AD1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latin typeface="Verdana" pitchFamily="34" charset="0"/>
            </a:endParaRPr>
          </a:p>
        </p:txBody>
      </p:sp>
      <p:grpSp>
        <p:nvGrpSpPr>
          <p:cNvPr id="29" name="Skupina 50"/>
          <p:cNvGrpSpPr/>
          <p:nvPr userDrawn="1"/>
        </p:nvGrpSpPr>
        <p:grpSpPr>
          <a:xfrm>
            <a:off x="785818" y="6357983"/>
            <a:ext cx="5500694" cy="428604"/>
            <a:chOff x="571472" y="6072206"/>
            <a:chExt cx="4572032" cy="571504"/>
          </a:xfrm>
        </p:grpSpPr>
        <p:sp>
          <p:nvSpPr>
            <p:cNvPr id="31" name="Obdélník 30"/>
            <p:cNvSpPr/>
            <p:nvPr/>
          </p:nvSpPr>
          <p:spPr>
            <a:xfrm>
              <a:off x="571472" y="6072206"/>
              <a:ext cx="571504" cy="571504"/>
            </a:xfrm>
            <a:prstGeom prst="rect">
              <a:avLst/>
            </a:prstGeom>
            <a:solidFill>
              <a:srgbClr val="009FB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>
                <a:latin typeface="Verdana" pitchFamily="34" charset="0"/>
              </a:endParaRPr>
            </a:p>
          </p:txBody>
        </p:sp>
        <p:sp>
          <p:nvSpPr>
            <p:cNvPr id="35" name="Obdélník 34"/>
            <p:cNvSpPr/>
            <p:nvPr/>
          </p:nvSpPr>
          <p:spPr>
            <a:xfrm>
              <a:off x="1142976" y="6072206"/>
              <a:ext cx="571504" cy="571504"/>
            </a:xfrm>
            <a:prstGeom prst="rect">
              <a:avLst/>
            </a:prstGeom>
            <a:solidFill>
              <a:srgbClr val="00427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>
                <a:latin typeface="Verdana" pitchFamily="34" charset="0"/>
              </a:endParaRPr>
            </a:p>
          </p:txBody>
        </p:sp>
        <p:sp>
          <p:nvSpPr>
            <p:cNvPr id="36" name="Obdélník 35"/>
            <p:cNvSpPr/>
            <p:nvPr/>
          </p:nvSpPr>
          <p:spPr>
            <a:xfrm>
              <a:off x="1714480" y="6072206"/>
              <a:ext cx="571504" cy="571504"/>
            </a:xfrm>
            <a:prstGeom prst="rect">
              <a:avLst/>
            </a:prstGeom>
            <a:solidFill>
              <a:srgbClr val="83C9C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>
                <a:latin typeface="Verdana" pitchFamily="34" charset="0"/>
              </a:endParaRPr>
            </a:p>
          </p:txBody>
        </p:sp>
        <p:sp>
          <p:nvSpPr>
            <p:cNvPr id="37" name="Obdélník 36"/>
            <p:cNvSpPr/>
            <p:nvPr/>
          </p:nvSpPr>
          <p:spPr>
            <a:xfrm>
              <a:off x="2285984" y="6072206"/>
              <a:ext cx="571504" cy="571504"/>
            </a:xfrm>
            <a:prstGeom prst="rect">
              <a:avLst/>
            </a:prstGeom>
            <a:solidFill>
              <a:srgbClr val="7C78A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>
                <a:latin typeface="Verdana" pitchFamily="34" charset="0"/>
              </a:endParaRPr>
            </a:p>
          </p:txBody>
        </p:sp>
        <p:sp>
          <p:nvSpPr>
            <p:cNvPr id="38" name="Obdélník 37"/>
            <p:cNvSpPr/>
            <p:nvPr/>
          </p:nvSpPr>
          <p:spPr>
            <a:xfrm>
              <a:off x="2857488" y="6072206"/>
              <a:ext cx="571504" cy="571504"/>
            </a:xfrm>
            <a:prstGeom prst="rect">
              <a:avLst/>
            </a:prstGeom>
            <a:solidFill>
              <a:srgbClr val="B9203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>
                <a:latin typeface="Verdana" pitchFamily="34" charset="0"/>
              </a:endParaRPr>
            </a:p>
          </p:txBody>
        </p:sp>
        <p:sp>
          <p:nvSpPr>
            <p:cNvPr id="39" name="Obdélník 38"/>
            <p:cNvSpPr/>
            <p:nvPr/>
          </p:nvSpPr>
          <p:spPr>
            <a:xfrm>
              <a:off x="3428992" y="6072206"/>
              <a:ext cx="571504" cy="571504"/>
            </a:xfrm>
            <a:prstGeom prst="rect">
              <a:avLst/>
            </a:prstGeom>
            <a:solidFill>
              <a:srgbClr val="F49F2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>
                <a:latin typeface="Verdana" pitchFamily="34" charset="0"/>
              </a:endParaRPr>
            </a:p>
          </p:txBody>
        </p:sp>
        <p:sp>
          <p:nvSpPr>
            <p:cNvPr id="40" name="Obdélník 39"/>
            <p:cNvSpPr/>
            <p:nvPr/>
          </p:nvSpPr>
          <p:spPr>
            <a:xfrm>
              <a:off x="4000496" y="6072206"/>
              <a:ext cx="571504" cy="571504"/>
            </a:xfrm>
            <a:prstGeom prst="rect">
              <a:avLst/>
            </a:prstGeom>
            <a:solidFill>
              <a:srgbClr val="77AD1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>
                <a:latin typeface="Verdana" pitchFamily="34" charset="0"/>
              </a:endParaRPr>
            </a:p>
          </p:txBody>
        </p:sp>
        <p:sp>
          <p:nvSpPr>
            <p:cNvPr id="41" name="Obdélník 40"/>
            <p:cNvSpPr/>
            <p:nvPr/>
          </p:nvSpPr>
          <p:spPr>
            <a:xfrm>
              <a:off x="4572000" y="6072206"/>
              <a:ext cx="571504" cy="571504"/>
            </a:xfrm>
            <a:prstGeom prst="rect">
              <a:avLst/>
            </a:prstGeom>
            <a:solidFill>
              <a:srgbClr val="00A27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>
                <a:latin typeface="Verdana" pitchFamily="34" charset="0"/>
              </a:endParaRPr>
            </a:p>
          </p:txBody>
        </p:sp>
      </p:grpSp>
      <p:pic>
        <p:nvPicPr>
          <p:cNvPr id="42" name="Obrázek 41" descr="research.wmf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8100392" y="6453336"/>
            <a:ext cx="936104" cy="253584"/>
          </a:xfrm>
          <a:prstGeom prst="rect">
            <a:avLst/>
          </a:prstGeom>
        </p:spPr>
      </p:pic>
      <p:pic>
        <p:nvPicPr>
          <p:cNvPr id="43" name="Obrázek 7" descr="twitter ALI profilovka"/>
          <p:cNvPicPr>
            <a:picLocks noChangeAspect="1" noChangeArrowheads="1"/>
          </p:cNvPicPr>
          <p:nvPr userDrawn="1"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6925" r="3169" b="20270"/>
          <a:stretch/>
        </p:blipFill>
        <p:spPr bwMode="auto">
          <a:xfrm>
            <a:off x="7638987" y="188640"/>
            <a:ext cx="1397511" cy="648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RESEARCH_Zadní strana_el. verz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286000"/>
            <a:ext cx="8229600" cy="1143000"/>
          </a:xfr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cs-CZ" sz="2400" b="1" kern="1200" cap="none" spc="0" dirty="0" smtClean="0">
                <a:ln w="12700">
                  <a:noFill/>
                  <a:prstDash val="solid"/>
                </a:ln>
                <a:solidFill>
                  <a:schemeClr val="bg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Verdana" pitchFamily="34" charset="0"/>
                <a:ea typeface="+mj-ea"/>
                <a:cs typeface="Tahoma" pitchFamily="34" charset="0"/>
              </a:defRPr>
            </a:lvl1pPr>
          </a:lstStyle>
          <a:p>
            <a:r>
              <a:rPr lang="cs-CZ"/>
              <a:t>Klepnutím lze upravit styl předlohy nadpisů.</a:t>
            </a:r>
            <a:endParaRPr lang="cs-CZ" dirty="0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Verdana" pitchFamily="34" charset="0"/>
              </a:defRPr>
            </a:lvl1pPr>
          </a:lstStyle>
          <a:p>
            <a:fld id="{9E02F507-C18B-4802-A58A-5C8DE50DD7FC}" type="datetime1">
              <a:rPr lang="cs-CZ" smtClean="0"/>
              <a:pPr/>
              <a:t>08.11.2022</a:t>
            </a:fld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Verdana" pitchFamily="34" charset="0"/>
              </a:defRPr>
            </a:lvl1pPr>
          </a:lstStyle>
          <a:p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Verdana" pitchFamily="34" charset="0"/>
              </a:defRPr>
            </a:lvl1pPr>
          </a:lstStyle>
          <a:p>
            <a:fld id="{23ED72DB-90F1-4573-830B-ECB5752A4DE0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8" name="Nadpis 1"/>
          <p:cNvSpPr txBox="1">
            <a:spLocks/>
          </p:cNvSpPr>
          <p:nvPr userDrawn="1"/>
        </p:nvSpPr>
        <p:spPr>
          <a:xfrm>
            <a:off x="457200" y="4500579"/>
            <a:ext cx="8229600" cy="128587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cs-CZ" sz="2400" b="1" kern="1200" cap="none" spc="0" dirty="0" smtClean="0">
                <a:ln w="12700">
                  <a:noFill/>
                  <a:prstDash val="solid"/>
                </a:ln>
                <a:solidFill>
                  <a:schemeClr val="bg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Myriad Pro" pitchFamily="34" charset="0"/>
                <a:ea typeface="+mj-ea"/>
                <a:cs typeface="Tahoma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2400" b="1" i="0" u="none" strike="noStrike" kern="1200" cap="none" spc="0" normalizeH="0" baseline="0" noProof="0" dirty="0">
              <a:ln w="12700">
                <a:noFill/>
                <a:prstDash val="solid"/>
              </a:ln>
              <a:solidFill>
                <a:schemeClr val="bg1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Verdana" pitchFamily="34" charset="0"/>
              <a:ea typeface="+mj-ea"/>
              <a:cs typeface="Tahoma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000" b="0" kern="1200" spc="0" baseline="0" noProof="0" dirty="0">
                <a:solidFill>
                  <a:schemeClr val="bg1"/>
                </a:solidFill>
                <a:effectLst/>
                <a:latin typeface="Verdana" pitchFamily="34" charset="0"/>
                <a:ea typeface="+mn-ea"/>
                <a:cs typeface="Arial" pitchFamily="34" charset="0"/>
              </a:rPr>
              <a:t>MÉDEA RESEARCH, k.s.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000" b="0" kern="1200" spc="0" baseline="0" noProof="0" dirty="0">
                <a:solidFill>
                  <a:schemeClr val="bg1"/>
                </a:solidFill>
                <a:effectLst/>
                <a:latin typeface="Verdana" pitchFamily="34" charset="0"/>
                <a:ea typeface="+mn-ea"/>
                <a:cs typeface="Arial" pitchFamily="34" charset="0"/>
              </a:rPr>
              <a:t>Mikuleckého 1311/8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000" b="0" kern="1200" spc="0" baseline="0" noProof="0" dirty="0">
                <a:solidFill>
                  <a:schemeClr val="bg1"/>
                </a:solidFill>
                <a:effectLst/>
                <a:latin typeface="Verdana" pitchFamily="34" charset="0"/>
                <a:ea typeface="+mn-ea"/>
                <a:cs typeface="Arial" pitchFamily="34" charset="0"/>
              </a:rPr>
              <a:t>147 00 Praha 4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000" b="0" kern="1200" spc="0" baseline="0" noProof="0" dirty="0">
                <a:solidFill>
                  <a:schemeClr val="bg1"/>
                </a:solidFill>
                <a:effectLst/>
                <a:latin typeface="Verdana" pitchFamily="34" charset="0"/>
                <a:ea typeface="+mn-ea"/>
                <a:cs typeface="Arial" pitchFamily="34" charset="0"/>
              </a:rPr>
              <a:t>Tel.: +420 241 004 500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000" b="0" kern="1200" spc="0" baseline="0" noProof="0" dirty="0">
                <a:solidFill>
                  <a:schemeClr val="bg1"/>
                </a:solidFill>
                <a:effectLst/>
                <a:latin typeface="Verdana" pitchFamily="34" charset="0"/>
                <a:ea typeface="+mn-ea"/>
                <a:cs typeface="Arial" pitchFamily="34" charset="0"/>
              </a:rPr>
              <a:t>www.medea.cz</a:t>
            </a:r>
          </a:p>
        </p:txBody>
      </p:sp>
      <p:pic>
        <p:nvPicPr>
          <p:cNvPr id="23" name="Obrázek 22" descr="research.wmf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643200" y="3857629"/>
            <a:ext cx="1857600" cy="503212"/>
          </a:xfrm>
          <a:prstGeom prst="rect">
            <a:avLst/>
          </a:prstGeom>
        </p:spPr>
      </p:pic>
      <p:sp>
        <p:nvSpPr>
          <p:cNvPr id="22" name="Obdélník 21"/>
          <p:cNvSpPr/>
          <p:nvPr userDrawn="1"/>
        </p:nvSpPr>
        <p:spPr>
          <a:xfrm>
            <a:off x="1" y="6357983"/>
            <a:ext cx="9144000" cy="428604"/>
          </a:xfrm>
          <a:prstGeom prst="rect">
            <a:avLst/>
          </a:prstGeom>
          <a:solidFill>
            <a:srgbClr val="77AD1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latin typeface="Verdana" pitchFamily="34" charset="0"/>
            </a:endParaRPr>
          </a:p>
        </p:txBody>
      </p:sp>
      <p:grpSp>
        <p:nvGrpSpPr>
          <p:cNvPr id="24" name="Skupina 50"/>
          <p:cNvGrpSpPr/>
          <p:nvPr userDrawn="1"/>
        </p:nvGrpSpPr>
        <p:grpSpPr>
          <a:xfrm>
            <a:off x="785818" y="6357983"/>
            <a:ext cx="5500694" cy="428604"/>
            <a:chOff x="571472" y="6072206"/>
            <a:chExt cx="4572032" cy="571504"/>
          </a:xfrm>
        </p:grpSpPr>
        <p:sp>
          <p:nvSpPr>
            <p:cNvPr id="25" name="Obdélník 24"/>
            <p:cNvSpPr/>
            <p:nvPr/>
          </p:nvSpPr>
          <p:spPr>
            <a:xfrm>
              <a:off x="571472" y="6072206"/>
              <a:ext cx="571504" cy="571504"/>
            </a:xfrm>
            <a:prstGeom prst="rect">
              <a:avLst/>
            </a:prstGeom>
            <a:solidFill>
              <a:srgbClr val="009FB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>
                <a:latin typeface="Verdana" pitchFamily="34" charset="0"/>
              </a:endParaRPr>
            </a:p>
          </p:txBody>
        </p:sp>
        <p:sp>
          <p:nvSpPr>
            <p:cNvPr id="26" name="Obdélník 25"/>
            <p:cNvSpPr/>
            <p:nvPr/>
          </p:nvSpPr>
          <p:spPr>
            <a:xfrm>
              <a:off x="1142976" y="6072206"/>
              <a:ext cx="571504" cy="571504"/>
            </a:xfrm>
            <a:prstGeom prst="rect">
              <a:avLst/>
            </a:prstGeom>
            <a:solidFill>
              <a:srgbClr val="00427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>
                <a:latin typeface="Verdana" pitchFamily="34" charset="0"/>
              </a:endParaRPr>
            </a:p>
          </p:txBody>
        </p:sp>
        <p:sp>
          <p:nvSpPr>
            <p:cNvPr id="27" name="Obdélník 26"/>
            <p:cNvSpPr/>
            <p:nvPr/>
          </p:nvSpPr>
          <p:spPr>
            <a:xfrm>
              <a:off x="1714480" y="6072206"/>
              <a:ext cx="571504" cy="571504"/>
            </a:xfrm>
            <a:prstGeom prst="rect">
              <a:avLst/>
            </a:prstGeom>
            <a:solidFill>
              <a:srgbClr val="83C9C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>
                <a:latin typeface="Verdana" pitchFamily="34" charset="0"/>
              </a:endParaRPr>
            </a:p>
          </p:txBody>
        </p:sp>
        <p:sp>
          <p:nvSpPr>
            <p:cNvPr id="28" name="Obdélník 27"/>
            <p:cNvSpPr/>
            <p:nvPr/>
          </p:nvSpPr>
          <p:spPr>
            <a:xfrm>
              <a:off x="2285984" y="6072206"/>
              <a:ext cx="571504" cy="571504"/>
            </a:xfrm>
            <a:prstGeom prst="rect">
              <a:avLst/>
            </a:prstGeom>
            <a:solidFill>
              <a:srgbClr val="7C78A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>
                <a:latin typeface="Verdana" pitchFamily="34" charset="0"/>
              </a:endParaRPr>
            </a:p>
          </p:txBody>
        </p:sp>
        <p:sp>
          <p:nvSpPr>
            <p:cNvPr id="29" name="Obdélník 28"/>
            <p:cNvSpPr/>
            <p:nvPr/>
          </p:nvSpPr>
          <p:spPr>
            <a:xfrm>
              <a:off x="2857488" y="6072206"/>
              <a:ext cx="571504" cy="571504"/>
            </a:xfrm>
            <a:prstGeom prst="rect">
              <a:avLst/>
            </a:prstGeom>
            <a:solidFill>
              <a:srgbClr val="B9203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>
                <a:latin typeface="Verdana" pitchFamily="34" charset="0"/>
              </a:endParaRPr>
            </a:p>
          </p:txBody>
        </p:sp>
        <p:sp>
          <p:nvSpPr>
            <p:cNvPr id="30" name="Obdélník 29"/>
            <p:cNvSpPr/>
            <p:nvPr/>
          </p:nvSpPr>
          <p:spPr>
            <a:xfrm>
              <a:off x="3428992" y="6072206"/>
              <a:ext cx="571504" cy="571504"/>
            </a:xfrm>
            <a:prstGeom prst="rect">
              <a:avLst/>
            </a:prstGeom>
            <a:solidFill>
              <a:srgbClr val="F49F2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>
                <a:latin typeface="Verdana" pitchFamily="34" charset="0"/>
              </a:endParaRPr>
            </a:p>
          </p:txBody>
        </p:sp>
        <p:sp>
          <p:nvSpPr>
            <p:cNvPr id="31" name="Obdélník 30"/>
            <p:cNvSpPr/>
            <p:nvPr/>
          </p:nvSpPr>
          <p:spPr>
            <a:xfrm>
              <a:off x="4000496" y="6072206"/>
              <a:ext cx="571504" cy="571504"/>
            </a:xfrm>
            <a:prstGeom prst="rect">
              <a:avLst/>
            </a:prstGeom>
            <a:solidFill>
              <a:srgbClr val="77AD1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>
                <a:latin typeface="Verdana" pitchFamily="34" charset="0"/>
              </a:endParaRPr>
            </a:p>
          </p:txBody>
        </p:sp>
        <p:sp>
          <p:nvSpPr>
            <p:cNvPr id="32" name="Obdélník 31"/>
            <p:cNvSpPr/>
            <p:nvPr/>
          </p:nvSpPr>
          <p:spPr>
            <a:xfrm>
              <a:off x="4572000" y="6072206"/>
              <a:ext cx="571504" cy="571504"/>
            </a:xfrm>
            <a:prstGeom prst="rect">
              <a:avLst/>
            </a:prstGeom>
            <a:solidFill>
              <a:srgbClr val="00A27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>
                <a:latin typeface="Verdana" pitchFamily="34" charset="0"/>
              </a:endParaRPr>
            </a:p>
          </p:txBody>
        </p:sp>
      </p:grpSp>
      <p:pic>
        <p:nvPicPr>
          <p:cNvPr id="33" name="Obrázek 32" descr="research.wmf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8100392" y="6453336"/>
            <a:ext cx="936104" cy="253584"/>
          </a:xfrm>
          <a:prstGeom prst="rect">
            <a:avLst/>
          </a:prstGeom>
        </p:spPr>
      </p:pic>
      <p:pic>
        <p:nvPicPr>
          <p:cNvPr id="34" name="Obrázek 7" descr="twitter ALI profilovka"/>
          <p:cNvPicPr>
            <a:picLocks noChangeAspect="1" noChangeArrowheads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6925" r="3169" b="20270"/>
          <a:stretch/>
        </p:blipFill>
        <p:spPr bwMode="auto">
          <a:xfrm>
            <a:off x="7638987" y="188640"/>
            <a:ext cx="1397511" cy="648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RESEARCH_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Skupina 21"/>
          <p:cNvGrpSpPr/>
          <p:nvPr userDrawn="1"/>
        </p:nvGrpSpPr>
        <p:grpSpPr>
          <a:xfrm>
            <a:off x="174745" y="428604"/>
            <a:ext cx="8789835" cy="6000768"/>
            <a:chOff x="358499" y="281647"/>
            <a:chExt cx="8421166" cy="5929353"/>
          </a:xfrm>
        </p:grpSpPr>
        <p:sp>
          <p:nvSpPr>
            <p:cNvPr id="23" name="Zaoblený obdélník 22"/>
            <p:cNvSpPr/>
            <p:nvPr userDrawn="1"/>
          </p:nvSpPr>
          <p:spPr>
            <a:xfrm>
              <a:off x="358499" y="281647"/>
              <a:ext cx="8421166" cy="5929353"/>
            </a:xfrm>
            <a:prstGeom prst="roundRect">
              <a:avLst>
                <a:gd name="adj" fmla="val 9346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>
                <a:latin typeface="Verdana" pitchFamily="34" charset="0"/>
              </a:endParaRPr>
            </a:p>
          </p:txBody>
        </p:sp>
        <p:sp>
          <p:nvSpPr>
            <p:cNvPr id="27" name="Obdélník 26"/>
            <p:cNvSpPr/>
            <p:nvPr userDrawn="1"/>
          </p:nvSpPr>
          <p:spPr>
            <a:xfrm>
              <a:off x="6922277" y="281647"/>
              <a:ext cx="1857388" cy="171451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>
                <a:latin typeface="Verdana" pitchFamily="34" charset="0"/>
              </a:endParaRPr>
            </a:p>
          </p:txBody>
        </p:sp>
      </p:grp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17685" y="571480"/>
            <a:ext cx="7500990" cy="46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none"/>
        </p:style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None/>
              <a:defRPr lang="cs-CZ" sz="2400" b="0" kern="1200" cap="none" spc="0" dirty="0" smtClean="0">
                <a:ln w="12700">
                  <a:noFill/>
                  <a:prstDash val="solid"/>
                </a:ln>
                <a:solidFill>
                  <a:schemeClr val="tx1">
                    <a:lumMod val="60000"/>
                    <a:lumOff val="4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Verdana" pitchFamily="34" charset="0"/>
                <a:ea typeface="+mj-ea"/>
                <a:cs typeface="Tahoma" pitchFamily="34" charset="0"/>
              </a:defRPr>
            </a:lvl1pPr>
          </a:lstStyle>
          <a:p>
            <a:r>
              <a:rPr lang="cs-CZ"/>
              <a:t>Klepnutím lze upravit styl předlohy nadpisů.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57224" y="1600201"/>
            <a:ext cx="7429552" cy="4114816"/>
          </a:xfrm>
        </p:spPr>
        <p:txBody>
          <a:bodyPr bIns="46800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Tx/>
              <a:buBlip>
                <a:blip r:embed="rId2"/>
              </a:buBlip>
              <a:defRPr sz="1600" b="0" spc="0" baseline="0">
                <a:solidFill>
                  <a:schemeClr val="bg2">
                    <a:lumMod val="50000"/>
                  </a:schemeClr>
                </a:solidFill>
                <a:latin typeface="Verdana" pitchFamily="34" charset="0"/>
                <a:cs typeface="Arial" pitchFamily="34" charset="0"/>
              </a:defRPr>
            </a:lvl1pPr>
            <a:lvl2pPr>
              <a:spcBef>
                <a:spcPts val="0"/>
              </a:spcBef>
              <a:spcAft>
                <a:spcPts val="600"/>
              </a:spcAft>
              <a:buFontTx/>
              <a:buBlip>
                <a:blip r:embed="rId3"/>
              </a:buBlip>
              <a:defRPr sz="1200" spc="0" baseline="0">
                <a:solidFill>
                  <a:schemeClr val="bg2">
                    <a:lumMod val="75000"/>
                  </a:schemeClr>
                </a:solidFill>
                <a:latin typeface="Verdana" pitchFamily="34" charset="0"/>
                <a:cs typeface="Arial" pitchFamily="34" charset="0"/>
              </a:defRPr>
            </a:lvl2pPr>
            <a:lvl3pPr>
              <a:spcBef>
                <a:spcPts val="0"/>
              </a:spcBef>
              <a:spcAft>
                <a:spcPts val="600"/>
              </a:spcAft>
              <a:buClr>
                <a:srgbClr val="FFC000"/>
              </a:buClr>
              <a:buFontTx/>
              <a:buBlip>
                <a:blip r:embed="rId4"/>
              </a:buBlip>
              <a:defRPr sz="1200" spc="0" baseline="0">
                <a:solidFill>
                  <a:schemeClr val="bg2">
                    <a:lumMod val="75000"/>
                  </a:schemeClr>
                </a:solidFill>
                <a:latin typeface="Verdana" pitchFamily="34" charset="0"/>
                <a:cs typeface="Arial" pitchFamily="34" charset="0"/>
              </a:defRPr>
            </a:lvl3pPr>
            <a:lvl4pPr>
              <a:spcBef>
                <a:spcPts val="0"/>
              </a:spcBef>
              <a:spcAft>
                <a:spcPts val="600"/>
              </a:spcAft>
              <a:buClr>
                <a:srgbClr val="77AD1C"/>
              </a:buClr>
              <a:buFont typeface="Courier New" pitchFamily="49" charset="0"/>
              <a:buChar char="o"/>
              <a:defRPr sz="1200" spc="0" baseline="0">
                <a:solidFill>
                  <a:schemeClr val="bg2">
                    <a:lumMod val="75000"/>
                  </a:schemeClr>
                </a:solidFill>
                <a:latin typeface="Verdana" pitchFamily="34" charset="0"/>
                <a:cs typeface="Arial" pitchFamily="34" charset="0"/>
              </a:defRPr>
            </a:lvl4pPr>
            <a:lvl5pPr>
              <a:spcBef>
                <a:spcPts val="0"/>
              </a:spcBef>
              <a:spcAft>
                <a:spcPts val="600"/>
              </a:spcAft>
              <a:buClr>
                <a:srgbClr val="77AD1C"/>
              </a:buClr>
              <a:defRPr sz="1200" spc="0" baseline="0">
                <a:solidFill>
                  <a:schemeClr val="bg2">
                    <a:lumMod val="75000"/>
                  </a:schemeClr>
                </a:solidFill>
                <a:latin typeface="Verdana" pitchFamily="34" charset="0"/>
                <a:cs typeface="Arial" pitchFamily="34" charset="0"/>
              </a:defRPr>
            </a:lvl5pPr>
          </a:lstStyle>
          <a:p>
            <a:pPr lvl="0"/>
            <a:r>
              <a:rPr lang="cs-CZ" dirty="0"/>
              <a:t>Klepnutím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Verdana" pitchFamily="34" charset="0"/>
              </a:defRPr>
            </a:lvl1pPr>
          </a:lstStyle>
          <a:p>
            <a:fld id="{B7E78C37-DA54-4E79-983C-6F5771EA2925}" type="datetime1">
              <a:rPr lang="cs-CZ" smtClean="0"/>
              <a:pPr/>
              <a:t>08.11.2022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Verdana" pitchFamily="34" charset="0"/>
              </a:defRPr>
            </a:lvl1pPr>
          </a:lstStyle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Verdana" pitchFamily="34" charset="0"/>
              </a:defRPr>
            </a:lvl1pPr>
          </a:lstStyle>
          <a:p>
            <a:fld id="{3D620DF0-BEB6-441B-BBC5-D40B6197CB0F}" type="slidenum">
              <a:rPr lang="cs-CZ" smtClean="0"/>
              <a:pPr/>
              <a:t>‹#›</a:t>
            </a:fld>
            <a:endParaRPr lang="cs-CZ" dirty="0"/>
          </a:p>
        </p:txBody>
      </p:sp>
      <p:cxnSp>
        <p:nvCxnSpPr>
          <p:cNvPr id="24" name="Přímá spojovací čára 23"/>
          <p:cNvCxnSpPr/>
          <p:nvPr userDrawn="1"/>
        </p:nvCxnSpPr>
        <p:spPr>
          <a:xfrm>
            <a:off x="857224" y="1142985"/>
            <a:ext cx="7429552" cy="1588"/>
          </a:xfrm>
          <a:prstGeom prst="line">
            <a:avLst/>
          </a:prstGeom>
          <a:ln>
            <a:solidFill>
              <a:srgbClr val="77AD1C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pic>
        <p:nvPicPr>
          <p:cNvPr id="25" name="Obrázek 24" descr="research.wmf"/>
          <p:cNvPicPr>
            <a:picLocks noChangeAspect="1"/>
          </p:cNvPicPr>
          <p:nvPr userDrawn="1"/>
        </p:nvPicPr>
        <p:blipFill>
          <a:blip r:embed="rId5" cstate="print"/>
          <a:stretch>
            <a:fillRect/>
          </a:stretch>
        </p:blipFill>
        <p:spPr>
          <a:xfrm>
            <a:off x="7069157" y="6500833"/>
            <a:ext cx="1101725" cy="298451"/>
          </a:xfrm>
          <a:prstGeom prst="rect">
            <a:avLst/>
          </a:prstGeom>
        </p:spPr>
      </p:pic>
      <p:sp>
        <p:nvSpPr>
          <p:cNvPr id="28" name="Obdélník 27"/>
          <p:cNvSpPr/>
          <p:nvPr userDrawn="1"/>
        </p:nvSpPr>
        <p:spPr>
          <a:xfrm>
            <a:off x="1" y="6357983"/>
            <a:ext cx="9144000" cy="428604"/>
          </a:xfrm>
          <a:prstGeom prst="rect">
            <a:avLst/>
          </a:prstGeom>
          <a:solidFill>
            <a:srgbClr val="77AD1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latin typeface="Verdana" pitchFamily="34" charset="0"/>
            </a:endParaRPr>
          </a:p>
        </p:txBody>
      </p:sp>
      <p:grpSp>
        <p:nvGrpSpPr>
          <p:cNvPr id="29" name="Skupina 50"/>
          <p:cNvGrpSpPr/>
          <p:nvPr userDrawn="1"/>
        </p:nvGrpSpPr>
        <p:grpSpPr>
          <a:xfrm>
            <a:off x="785818" y="6357983"/>
            <a:ext cx="5500694" cy="428604"/>
            <a:chOff x="571472" y="6072206"/>
            <a:chExt cx="4572032" cy="571504"/>
          </a:xfrm>
        </p:grpSpPr>
        <p:sp>
          <p:nvSpPr>
            <p:cNvPr id="30" name="Obdélník 29"/>
            <p:cNvSpPr/>
            <p:nvPr/>
          </p:nvSpPr>
          <p:spPr>
            <a:xfrm>
              <a:off x="571472" y="6072206"/>
              <a:ext cx="571504" cy="571504"/>
            </a:xfrm>
            <a:prstGeom prst="rect">
              <a:avLst/>
            </a:prstGeom>
            <a:solidFill>
              <a:srgbClr val="009FB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>
                <a:latin typeface="Verdana" pitchFamily="34" charset="0"/>
              </a:endParaRPr>
            </a:p>
          </p:txBody>
        </p:sp>
        <p:sp>
          <p:nvSpPr>
            <p:cNvPr id="31" name="Obdélník 30"/>
            <p:cNvSpPr/>
            <p:nvPr/>
          </p:nvSpPr>
          <p:spPr>
            <a:xfrm>
              <a:off x="1142976" y="6072206"/>
              <a:ext cx="571504" cy="571504"/>
            </a:xfrm>
            <a:prstGeom prst="rect">
              <a:avLst/>
            </a:prstGeom>
            <a:solidFill>
              <a:srgbClr val="00427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>
                <a:latin typeface="Verdana" pitchFamily="34" charset="0"/>
              </a:endParaRPr>
            </a:p>
          </p:txBody>
        </p:sp>
        <p:sp>
          <p:nvSpPr>
            <p:cNvPr id="32" name="Obdélník 31"/>
            <p:cNvSpPr/>
            <p:nvPr/>
          </p:nvSpPr>
          <p:spPr>
            <a:xfrm>
              <a:off x="1714480" y="6072206"/>
              <a:ext cx="571504" cy="571504"/>
            </a:xfrm>
            <a:prstGeom prst="rect">
              <a:avLst/>
            </a:prstGeom>
            <a:solidFill>
              <a:srgbClr val="83C9C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>
                <a:latin typeface="Verdana" pitchFamily="34" charset="0"/>
              </a:endParaRPr>
            </a:p>
          </p:txBody>
        </p:sp>
        <p:sp>
          <p:nvSpPr>
            <p:cNvPr id="33" name="Obdélník 32"/>
            <p:cNvSpPr/>
            <p:nvPr/>
          </p:nvSpPr>
          <p:spPr>
            <a:xfrm>
              <a:off x="2285984" y="6072206"/>
              <a:ext cx="571504" cy="571504"/>
            </a:xfrm>
            <a:prstGeom prst="rect">
              <a:avLst/>
            </a:prstGeom>
            <a:solidFill>
              <a:srgbClr val="7C78A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>
                <a:latin typeface="Verdana" pitchFamily="34" charset="0"/>
              </a:endParaRPr>
            </a:p>
          </p:txBody>
        </p:sp>
        <p:sp>
          <p:nvSpPr>
            <p:cNvPr id="34" name="Obdélník 33"/>
            <p:cNvSpPr/>
            <p:nvPr/>
          </p:nvSpPr>
          <p:spPr>
            <a:xfrm>
              <a:off x="2857488" y="6072206"/>
              <a:ext cx="571504" cy="571504"/>
            </a:xfrm>
            <a:prstGeom prst="rect">
              <a:avLst/>
            </a:prstGeom>
            <a:solidFill>
              <a:srgbClr val="B9203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>
                <a:latin typeface="Verdana" pitchFamily="34" charset="0"/>
              </a:endParaRPr>
            </a:p>
          </p:txBody>
        </p:sp>
        <p:sp>
          <p:nvSpPr>
            <p:cNvPr id="35" name="Obdélník 34"/>
            <p:cNvSpPr/>
            <p:nvPr/>
          </p:nvSpPr>
          <p:spPr>
            <a:xfrm>
              <a:off x="3428992" y="6072206"/>
              <a:ext cx="571504" cy="571504"/>
            </a:xfrm>
            <a:prstGeom prst="rect">
              <a:avLst/>
            </a:prstGeom>
            <a:solidFill>
              <a:srgbClr val="F49F2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>
                <a:latin typeface="Verdana" pitchFamily="34" charset="0"/>
              </a:endParaRPr>
            </a:p>
          </p:txBody>
        </p:sp>
        <p:sp>
          <p:nvSpPr>
            <p:cNvPr id="36" name="Obdélník 35"/>
            <p:cNvSpPr/>
            <p:nvPr/>
          </p:nvSpPr>
          <p:spPr>
            <a:xfrm>
              <a:off x="4000496" y="6072206"/>
              <a:ext cx="571504" cy="571504"/>
            </a:xfrm>
            <a:prstGeom prst="rect">
              <a:avLst/>
            </a:prstGeom>
            <a:solidFill>
              <a:srgbClr val="77AD1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>
                <a:latin typeface="Verdana" pitchFamily="34" charset="0"/>
              </a:endParaRPr>
            </a:p>
          </p:txBody>
        </p:sp>
        <p:sp>
          <p:nvSpPr>
            <p:cNvPr id="37" name="Obdélník 36"/>
            <p:cNvSpPr/>
            <p:nvPr/>
          </p:nvSpPr>
          <p:spPr>
            <a:xfrm>
              <a:off x="4572000" y="6072206"/>
              <a:ext cx="571504" cy="571504"/>
            </a:xfrm>
            <a:prstGeom prst="rect">
              <a:avLst/>
            </a:prstGeom>
            <a:solidFill>
              <a:srgbClr val="00A27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>
                <a:latin typeface="Verdana" pitchFamily="34" charset="0"/>
              </a:endParaRPr>
            </a:p>
          </p:txBody>
        </p:sp>
      </p:grpSp>
      <p:pic>
        <p:nvPicPr>
          <p:cNvPr id="38" name="Obrázek 37" descr="research.wmf"/>
          <p:cNvPicPr>
            <a:picLocks noChangeAspect="1"/>
          </p:cNvPicPr>
          <p:nvPr userDrawn="1"/>
        </p:nvPicPr>
        <p:blipFill>
          <a:blip r:embed="rId5" cstate="print"/>
          <a:stretch>
            <a:fillRect/>
          </a:stretch>
        </p:blipFill>
        <p:spPr>
          <a:xfrm>
            <a:off x="8100392" y="6453336"/>
            <a:ext cx="936104" cy="253584"/>
          </a:xfrm>
          <a:prstGeom prst="rect">
            <a:avLst/>
          </a:prstGeom>
        </p:spPr>
      </p:pic>
      <p:pic>
        <p:nvPicPr>
          <p:cNvPr id="39" name="Obrázek 7" descr="twitter ALI profilovka"/>
          <p:cNvPicPr>
            <a:picLocks noChangeAspect="1" noChangeArrowheads="1"/>
          </p:cNvPicPr>
          <p:nvPr userDrawn="1"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6925" r="3169" b="20270"/>
          <a:stretch/>
        </p:blipFill>
        <p:spPr bwMode="auto">
          <a:xfrm>
            <a:off x="7638987" y="188640"/>
            <a:ext cx="1397511" cy="648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341139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33BD25-3859-494C-B3B0-CCF90EFC671D}" type="datetime1">
              <a:rPr lang="cs-CZ" smtClean="0"/>
              <a:pPr/>
              <a:t>08.11.2022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620DF0-BEB6-441B-BBC5-D40B6197CB0F}" type="slidenum">
              <a:rPr lang="cs-CZ" smtClean="0"/>
              <a:pPr/>
              <a:t>‹#›</a:t>
            </a:fld>
            <a:endParaRPr lang="cs-CZ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2" r:id="rId1"/>
    <p:sldLayoutId id="2147483734" r:id="rId2"/>
    <p:sldLayoutId id="2147483721" r:id="rId3"/>
    <p:sldLayoutId id="2147483722" r:id="rId4"/>
    <p:sldLayoutId id="2147483735" r:id="rId5"/>
    <p:sldLayoutId id="2147483730" r:id="rId6"/>
    <p:sldLayoutId id="2147483731" r:id="rId7"/>
    <p:sldLayoutId id="2147483733" r:id="rId8"/>
    <p:sldLayoutId id="2147483736" r:id="rId9"/>
    <p:sldLayoutId id="2147483737" r:id="rId10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2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9.png"/><Relationship Id="rId4" Type="http://schemas.openxmlformats.org/officeDocument/2006/relationships/chart" Target="../charts/char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4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5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6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0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2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7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8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9.png"/><Relationship Id="rId4" Type="http://schemas.openxmlformats.org/officeDocument/2006/relationships/chart" Target="../charts/chart19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0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9.png"/><Relationship Id="rId4" Type="http://schemas.openxmlformats.org/officeDocument/2006/relationships/image" Target="../media/image13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1.xm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9.png"/><Relationship Id="rId4" Type="http://schemas.openxmlformats.org/officeDocument/2006/relationships/image" Target="../media/image14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2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9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2.xm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9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chart" Target="../charts/chart5.xml"/><Relationship Id="rId3" Type="http://schemas.openxmlformats.org/officeDocument/2006/relationships/image" Target="../media/image6.jpeg"/><Relationship Id="rId7" Type="http://schemas.openxmlformats.org/officeDocument/2006/relationships/chart" Target="../charts/chart4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Relationship Id="rId6" Type="http://schemas.openxmlformats.org/officeDocument/2006/relationships/chart" Target="../charts/chart3.xml"/><Relationship Id="rId5" Type="http://schemas.openxmlformats.org/officeDocument/2006/relationships/chart" Target="../charts/chart2.xml"/><Relationship Id="rId4" Type="http://schemas.openxmlformats.org/officeDocument/2006/relationships/chart" Target="../charts/char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7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1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ctrTitle"/>
          </p:nvPr>
        </p:nvSpPr>
        <p:spPr>
          <a:xfrm>
            <a:off x="1214414" y="2928935"/>
            <a:ext cx="6715172" cy="933472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spcBef>
                <a:spcPts val="100"/>
              </a:spcBef>
              <a:spcAft>
                <a:spcPts val="100"/>
              </a:spcAft>
            </a:pPr>
            <a:r>
              <a:rPr lang="cs-CZ" sz="2000" dirty="0">
                <a:solidFill>
                  <a:srgbClr val="4E4E4E"/>
                </a:solidFill>
              </a:rPr>
              <a:t>PITNÝ REŽIM A JÍDELNÍČEK PŘI SPORTU</a:t>
            </a:r>
            <a:br>
              <a:rPr lang="cs-CZ" sz="2000" dirty="0">
                <a:solidFill>
                  <a:srgbClr val="4E4E4E"/>
                </a:solidFill>
              </a:rPr>
            </a:br>
            <a:r>
              <a:rPr lang="cs-CZ" sz="1800" dirty="0">
                <a:solidFill>
                  <a:srgbClr val="4E4E4E"/>
                </a:solidFill>
              </a:rPr>
              <a:t>zpráva z výzkumu</a:t>
            </a:r>
          </a:p>
        </p:txBody>
      </p:sp>
      <p:sp>
        <p:nvSpPr>
          <p:cNvPr id="4" name="Podnadpis 1"/>
          <p:cNvSpPr>
            <a:spLocks noGrp="1"/>
          </p:cNvSpPr>
          <p:nvPr>
            <p:ph type="subTitle" idx="1"/>
          </p:nvPr>
        </p:nvSpPr>
        <p:spPr>
          <a:xfrm>
            <a:off x="1357290" y="5877272"/>
            <a:ext cx="6429420" cy="320339"/>
          </a:xfrm>
        </p:spPr>
        <p:txBody>
          <a:bodyPr>
            <a:normAutofit/>
          </a:bodyPr>
          <a:lstStyle/>
          <a:p>
            <a:r>
              <a:rPr lang="cs-CZ" dirty="0"/>
              <a:t>Listopad 2021</a:t>
            </a:r>
          </a:p>
        </p:txBody>
      </p:sp>
      <p:pic>
        <p:nvPicPr>
          <p:cNvPr id="6" name="Obrázek 7" descr="twitter ALI profilovka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6925" r="3169" b="20270"/>
          <a:stretch/>
        </p:blipFill>
        <p:spPr bwMode="auto">
          <a:xfrm>
            <a:off x="2915816" y="620688"/>
            <a:ext cx="3105580" cy="1440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>
          <a:xfrm>
            <a:off x="817686" y="571481"/>
            <a:ext cx="8112033" cy="468000"/>
          </a:xfrm>
        </p:spPr>
        <p:txBody>
          <a:bodyPr/>
          <a:lstStyle/>
          <a:p>
            <a:r>
              <a:rPr lang="cs-CZ" cap="all" dirty="0">
                <a:solidFill>
                  <a:srgbClr val="4E4E4E"/>
                </a:solidFill>
              </a:rPr>
              <a:t>Jak pijí / měli by pít sportovci</a:t>
            </a:r>
          </a:p>
        </p:txBody>
      </p:sp>
      <p:graphicFrame>
        <p:nvGraphicFramePr>
          <p:cNvPr id="16" name="Graf 15"/>
          <p:cNvGraphicFramePr/>
          <p:nvPr>
            <p:extLst>
              <p:ext uri="{D42A27DB-BD31-4B8C-83A1-F6EECF244321}">
                <p14:modId xmlns:p14="http://schemas.microsoft.com/office/powerpoint/2010/main" val="4080719365"/>
              </p:ext>
            </p:extLst>
          </p:nvPr>
        </p:nvGraphicFramePr>
        <p:xfrm>
          <a:off x="323530" y="2133296"/>
          <a:ext cx="3888431" cy="396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9" name="Zástupný symbol pro obsah 6">
            <a:extLst>
              <a:ext uri="{FF2B5EF4-FFF2-40B4-BE49-F238E27FC236}">
                <a16:creationId xmlns:a16="http://schemas.microsoft.com/office/drawing/2014/main" id="{CD936C6F-C88A-4637-B137-E7415179796E}"/>
              </a:ext>
            </a:extLst>
          </p:cNvPr>
          <p:cNvSpPr txBox="1">
            <a:spLocks/>
          </p:cNvSpPr>
          <p:nvPr/>
        </p:nvSpPr>
        <p:spPr>
          <a:xfrm>
            <a:off x="468090" y="1196752"/>
            <a:ext cx="7920334" cy="4680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342900" lvl="0" indent="-342900">
              <a:spcBef>
                <a:spcPct val="20000"/>
              </a:spcBef>
              <a:defRPr/>
            </a:pPr>
            <a:r>
              <a:rPr lang="cs-CZ" sz="1400" cap="all" dirty="0">
                <a:solidFill>
                  <a:srgbClr val="6EAA2E"/>
                </a:solidFill>
                <a:latin typeface="Verdana" pitchFamily="34" charset="0"/>
                <a:cs typeface="Arial" pitchFamily="34" charset="0"/>
              </a:rPr>
              <a:t>	Představy nesportovců o vhodném pitném režimu sportujících a skutečný pitný režim sportovců se značně odlišují – Většina sportovců při sportování pije totéž, co jindy.  </a:t>
            </a:r>
            <a:endParaRPr lang="en-US" sz="1400" cap="all" dirty="0">
              <a:solidFill>
                <a:srgbClr val="6EAA2E"/>
              </a:solidFill>
              <a:latin typeface="Verdana" pitchFamily="34" charset="0"/>
              <a:cs typeface="Arial" pitchFamily="34" charset="0"/>
            </a:endParaRPr>
          </a:p>
        </p:txBody>
      </p:sp>
      <p:sp>
        <p:nvSpPr>
          <p:cNvPr id="15" name="TextovéPole 14">
            <a:extLst>
              <a:ext uri="{FF2B5EF4-FFF2-40B4-BE49-F238E27FC236}">
                <a16:creationId xmlns:a16="http://schemas.microsoft.com/office/drawing/2014/main" id="{B786834D-9352-40CF-BB3A-6FF19F0C3EAE}"/>
              </a:ext>
            </a:extLst>
          </p:cNvPr>
          <p:cNvSpPr txBox="1"/>
          <p:nvPr/>
        </p:nvSpPr>
        <p:spPr>
          <a:xfrm>
            <a:off x="7524329" y="6093296"/>
            <a:ext cx="941276" cy="215444"/>
          </a:xfrm>
          <a:prstGeom prst="rect">
            <a:avLst/>
          </a:prstGeom>
          <a:noFill/>
          <a:ln>
            <a:solidFill>
              <a:schemeClr val="accent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rgbClr val="4E4E4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N = 299 / 206</a:t>
            </a:r>
          </a:p>
        </p:txBody>
      </p:sp>
      <p:graphicFrame>
        <p:nvGraphicFramePr>
          <p:cNvPr id="17" name="Graf 16">
            <a:extLst>
              <a:ext uri="{FF2B5EF4-FFF2-40B4-BE49-F238E27FC236}">
                <a16:creationId xmlns:a16="http://schemas.microsoft.com/office/drawing/2014/main" id="{0D6C8749-E6DE-4FDA-B1F3-0B9BD6BF78C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84405282"/>
              </p:ext>
            </p:extLst>
          </p:nvPr>
        </p:nvGraphicFramePr>
        <p:xfrm>
          <a:off x="4283969" y="2126391"/>
          <a:ext cx="3888431" cy="396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10" name="Picture 2" descr="Ball, goods, sport, sporting icon - Download on Iconfinder">
            <a:extLst>
              <a:ext uri="{FF2B5EF4-FFF2-40B4-BE49-F238E27FC236}">
                <a16:creationId xmlns:a16="http://schemas.microsoft.com/office/drawing/2014/main" id="{A98E8AE1-2A71-4A92-A49C-B581CEABAA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1126" y="2031129"/>
            <a:ext cx="576064" cy="576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Skupina 10">
            <a:extLst>
              <a:ext uri="{FF2B5EF4-FFF2-40B4-BE49-F238E27FC236}">
                <a16:creationId xmlns:a16="http://schemas.microsoft.com/office/drawing/2014/main" id="{99A2498B-6151-43F4-9FE1-CB8DAB93E6A4}"/>
              </a:ext>
            </a:extLst>
          </p:cNvPr>
          <p:cNvGrpSpPr/>
          <p:nvPr/>
        </p:nvGrpSpPr>
        <p:grpSpPr>
          <a:xfrm>
            <a:off x="7776356" y="2066277"/>
            <a:ext cx="792088" cy="576064"/>
            <a:chOff x="3524943" y="5713874"/>
            <a:chExt cx="792088" cy="576064"/>
          </a:xfrm>
        </p:grpSpPr>
        <p:pic>
          <p:nvPicPr>
            <p:cNvPr id="12" name="Picture 2" descr="Ball, goods, sport, sporting icon - Download on Iconfinder">
              <a:extLst>
                <a:ext uri="{FF2B5EF4-FFF2-40B4-BE49-F238E27FC236}">
                  <a16:creationId xmlns:a16="http://schemas.microsoft.com/office/drawing/2014/main" id="{8D2CA477-6CDC-465D-A853-0D8F3D01358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7904" y="5713874"/>
              <a:ext cx="576064" cy="57606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14" name="Přímá spojnice 13">
              <a:extLst>
                <a:ext uri="{FF2B5EF4-FFF2-40B4-BE49-F238E27FC236}">
                  <a16:creationId xmlns:a16="http://schemas.microsoft.com/office/drawing/2014/main" id="{742A53DB-E808-47D5-9274-FCC064E9D1D3}"/>
                </a:ext>
              </a:extLst>
            </p:cNvPr>
            <p:cNvCxnSpPr>
              <a:cxnSpLocks/>
            </p:cNvCxnSpPr>
            <p:nvPr/>
          </p:nvCxnSpPr>
          <p:spPr>
            <a:xfrm>
              <a:off x="3524943" y="5761730"/>
              <a:ext cx="792088" cy="474605"/>
            </a:xfrm>
            <a:prstGeom prst="line">
              <a:avLst/>
            </a:prstGeom>
            <a:ln w="571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95650808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>
          <a:xfrm>
            <a:off x="817686" y="571481"/>
            <a:ext cx="8112033" cy="468000"/>
          </a:xfrm>
        </p:spPr>
        <p:txBody>
          <a:bodyPr/>
          <a:lstStyle/>
          <a:p>
            <a:r>
              <a:rPr lang="cs-CZ" cap="all" dirty="0">
                <a:solidFill>
                  <a:srgbClr val="4E4E4E"/>
                </a:solidFill>
              </a:rPr>
              <a:t>důvody, proč pijí odlišné nápoje</a:t>
            </a:r>
          </a:p>
        </p:txBody>
      </p:sp>
      <p:graphicFrame>
        <p:nvGraphicFramePr>
          <p:cNvPr id="16" name="Graf 15"/>
          <p:cNvGraphicFramePr/>
          <p:nvPr>
            <p:extLst>
              <p:ext uri="{D42A27DB-BD31-4B8C-83A1-F6EECF244321}">
                <p14:modId xmlns:p14="http://schemas.microsoft.com/office/powerpoint/2010/main" val="294883980"/>
              </p:ext>
            </p:extLst>
          </p:nvPr>
        </p:nvGraphicFramePr>
        <p:xfrm>
          <a:off x="136780" y="2132856"/>
          <a:ext cx="7453808" cy="40945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1" name="TextovéPole 10">
            <a:extLst>
              <a:ext uri="{FF2B5EF4-FFF2-40B4-BE49-F238E27FC236}">
                <a16:creationId xmlns:a16="http://schemas.microsoft.com/office/drawing/2014/main" id="{D10B38A7-C0D6-420D-9EC8-CFC63FF2E4F7}"/>
              </a:ext>
            </a:extLst>
          </p:cNvPr>
          <p:cNvSpPr txBox="1"/>
          <p:nvPr/>
        </p:nvSpPr>
        <p:spPr>
          <a:xfrm>
            <a:off x="7726555" y="6093296"/>
            <a:ext cx="739051" cy="215444"/>
          </a:xfrm>
          <a:prstGeom prst="rect">
            <a:avLst/>
          </a:prstGeom>
          <a:noFill/>
          <a:ln>
            <a:solidFill>
              <a:schemeClr val="accent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rgbClr val="4E4E4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N = 142</a:t>
            </a:r>
          </a:p>
        </p:txBody>
      </p:sp>
      <p:sp>
        <p:nvSpPr>
          <p:cNvPr id="9" name="Zástupný symbol pro obsah 6">
            <a:extLst>
              <a:ext uri="{FF2B5EF4-FFF2-40B4-BE49-F238E27FC236}">
                <a16:creationId xmlns:a16="http://schemas.microsoft.com/office/drawing/2014/main" id="{CD936C6F-C88A-4637-B137-E7415179796E}"/>
              </a:ext>
            </a:extLst>
          </p:cNvPr>
          <p:cNvSpPr txBox="1">
            <a:spLocks/>
          </p:cNvSpPr>
          <p:nvPr/>
        </p:nvSpPr>
        <p:spPr>
          <a:xfrm>
            <a:off x="468090" y="1196752"/>
            <a:ext cx="7920334" cy="4680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342900" lvl="0" indent="-342900">
              <a:spcBef>
                <a:spcPct val="20000"/>
              </a:spcBef>
              <a:defRPr/>
            </a:pPr>
            <a:r>
              <a:rPr lang="cs-CZ" sz="1400" cap="all" dirty="0">
                <a:solidFill>
                  <a:srgbClr val="6EAA2E"/>
                </a:solidFill>
                <a:latin typeface="Verdana" pitchFamily="34" charset="0"/>
                <a:cs typeface="Arial" pitchFamily="34" charset="0"/>
              </a:rPr>
              <a:t>	Sportovci pijí kvůli sportu odlišné nápoje nejčastěji proto, </a:t>
            </a:r>
            <a:br>
              <a:rPr lang="cs-CZ" sz="1400" cap="all" dirty="0">
                <a:solidFill>
                  <a:srgbClr val="6EAA2E"/>
                </a:solidFill>
                <a:latin typeface="Verdana" pitchFamily="34" charset="0"/>
                <a:cs typeface="Arial" pitchFamily="34" charset="0"/>
              </a:rPr>
            </a:br>
            <a:r>
              <a:rPr lang="cs-CZ" sz="1400" cap="all" dirty="0">
                <a:solidFill>
                  <a:srgbClr val="6EAA2E"/>
                </a:solidFill>
                <a:latin typeface="Verdana" pitchFamily="34" charset="0"/>
                <a:cs typeface="Arial" pitchFamily="34" charset="0"/>
              </a:rPr>
              <a:t>aby doplnili minerály či pro Dodání energie, zvýšení výkonu.</a:t>
            </a:r>
          </a:p>
          <a:p>
            <a:pPr marL="342900" lvl="0" indent="-342900">
              <a:spcBef>
                <a:spcPct val="20000"/>
              </a:spcBef>
              <a:defRPr/>
            </a:pPr>
            <a:endParaRPr lang="en-US" sz="1400" cap="all" dirty="0">
              <a:solidFill>
                <a:srgbClr val="6EAA2E"/>
              </a:solidFill>
              <a:latin typeface="Verdana" pitchFamily="34" charset="0"/>
              <a:cs typeface="Arial" pitchFamily="34" charset="0"/>
            </a:endParaRPr>
          </a:p>
        </p:txBody>
      </p:sp>
      <p:pic>
        <p:nvPicPr>
          <p:cNvPr id="6" name="Picture 2" descr="Ball, goods, sport, sporting icon - Download on Iconfinder">
            <a:extLst>
              <a:ext uri="{FF2B5EF4-FFF2-40B4-BE49-F238E27FC236}">
                <a16:creationId xmlns:a16="http://schemas.microsoft.com/office/drawing/2014/main" id="{A98E8AE1-2A71-4A92-A49C-B581CEABAA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2031129"/>
            <a:ext cx="576064" cy="576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1213130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>
          <a:xfrm>
            <a:off x="817686" y="571481"/>
            <a:ext cx="8112033" cy="468000"/>
          </a:xfrm>
        </p:spPr>
        <p:txBody>
          <a:bodyPr/>
          <a:lstStyle/>
          <a:p>
            <a:r>
              <a:rPr lang="cs-CZ" cap="all" dirty="0">
                <a:solidFill>
                  <a:srgbClr val="4E4E4E"/>
                </a:solidFill>
              </a:rPr>
              <a:t>důvody, proč by sportující lidé </a:t>
            </a:r>
            <a:br>
              <a:rPr lang="cs-CZ" cap="all" dirty="0">
                <a:solidFill>
                  <a:srgbClr val="4E4E4E"/>
                </a:solidFill>
              </a:rPr>
            </a:br>
            <a:r>
              <a:rPr lang="cs-CZ" cap="all" dirty="0">
                <a:solidFill>
                  <a:srgbClr val="4E4E4E"/>
                </a:solidFill>
              </a:rPr>
              <a:t>měli pít odlišné nápoje</a:t>
            </a:r>
          </a:p>
        </p:txBody>
      </p:sp>
      <p:graphicFrame>
        <p:nvGraphicFramePr>
          <p:cNvPr id="16" name="Graf 15"/>
          <p:cNvGraphicFramePr/>
          <p:nvPr>
            <p:extLst>
              <p:ext uri="{D42A27DB-BD31-4B8C-83A1-F6EECF244321}">
                <p14:modId xmlns:p14="http://schemas.microsoft.com/office/powerpoint/2010/main" val="1571329945"/>
              </p:ext>
            </p:extLst>
          </p:nvPr>
        </p:nvGraphicFramePr>
        <p:xfrm>
          <a:off x="166192" y="2117733"/>
          <a:ext cx="7453808" cy="41195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1" name="TextovéPole 10">
            <a:extLst>
              <a:ext uri="{FF2B5EF4-FFF2-40B4-BE49-F238E27FC236}">
                <a16:creationId xmlns:a16="http://schemas.microsoft.com/office/drawing/2014/main" id="{D10B38A7-C0D6-420D-9EC8-CFC63FF2E4F7}"/>
              </a:ext>
            </a:extLst>
          </p:cNvPr>
          <p:cNvSpPr txBox="1"/>
          <p:nvPr/>
        </p:nvSpPr>
        <p:spPr>
          <a:xfrm>
            <a:off x="7726555" y="6093296"/>
            <a:ext cx="739051" cy="215444"/>
          </a:xfrm>
          <a:prstGeom prst="rect">
            <a:avLst/>
          </a:prstGeom>
          <a:noFill/>
          <a:ln>
            <a:solidFill>
              <a:schemeClr val="accent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rgbClr val="4E4E4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N = 153</a:t>
            </a:r>
          </a:p>
        </p:txBody>
      </p:sp>
      <p:sp>
        <p:nvSpPr>
          <p:cNvPr id="9" name="Zástupný symbol pro obsah 6">
            <a:extLst>
              <a:ext uri="{FF2B5EF4-FFF2-40B4-BE49-F238E27FC236}">
                <a16:creationId xmlns:a16="http://schemas.microsoft.com/office/drawing/2014/main" id="{CD936C6F-C88A-4637-B137-E7415179796E}"/>
              </a:ext>
            </a:extLst>
          </p:cNvPr>
          <p:cNvSpPr txBox="1">
            <a:spLocks/>
          </p:cNvSpPr>
          <p:nvPr/>
        </p:nvSpPr>
        <p:spPr>
          <a:xfrm>
            <a:off x="468090" y="1196752"/>
            <a:ext cx="7920334" cy="4680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342900" lvl="0" indent="-342900">
              <a:spcBef>
                <a:spcPct val="20000"/>
              </a:spcBef>
              <a:defRPr/>
            </a:pPr>
            <a:r>
              <a:rPr lang="cs-CZ" sz="1400" cap="all" dirty="0">
                <a:solidFill>
                  <a:srgbClr val="6EAA2E"/>
                </a:solidFill>
                <a:latin typeface="Verdana" pitchFamily="34" charset="0"/>
                <a:cs typeface="Arial" pitchFamily="34" charset="0"/>
              </a:rPr>
              <a:t>	</a:t>
            </a:r>
            <a:r>
              <a:rPr lang="cs-CZ" sz="1400" cap="all" dirty="0" err="1">
                <a:solidFill>
                  <a:srgbClr val="6EAA2E"/>
                </a:solidFill>
                <a:latin typeface="Verdana" pitchFamily="34" charset="0"/>
                <a:cs typeface="Arial" pitchFamily="34" charset="0"/>
              </a:rPr>
              <a:t>neSportovci</a:t>
            </a:r>
            <a:r>
              <a:rPr lang="cs-CZ" sz="1400" cap="all" dirty="0">
                <a:solidFill>
                  <a:srgbClr val="6EAA2E"/>
                </a:solidFill>
                <a:latin typeface="Verdana" pitchFamily="34" charset="0"/>
                <a:cs typeface="Arial" pitchFamily="34" charset="0"/>
              </a:rPr>
              <a:t> nejčastěji uváděli, že by sportovci měli pít jiné nápoje, </a:t>
            </a:r>
            <a:br>
              <a:rPr lang="cs-CZ" sz="1400" cap="all" dirty="0">
                <a:solidFill>
                  <a:srgbClr val="6EAA2E"/>
                </a:solidFill>
                <a:latin typeface="Verdana" pitchFamily="34" charset="0"/>
                <a:cs typeface="Arial" pitchFamily="34" charset="0"/>
              </a:rPr>
            </a:br>
            <a:r>
              <a:rPr lang="cs-CZ" sz="1400" cap="all" dirty="0">
                <a:solidFill>
                  <a:srgbClr val="6EAA2E"/>
                </a:solidFill>
                <a:latin typeface="Verdana" pitchFamily="34" charset="0"/>
                <a:cs typeface="Arial" pitchFamily="34" charset="0"/>
              </a:rPr>
              <a:t>aby doplnili minerály.</a:t>
            </a:r>
            <a:endParaRPr lang="en-US" sz="1400" cap="all" dirty="0">
              <a:solidFill>
                <a:srgbClr val="6EAA2E"/>
              </a:solidFill>
              <a:latin typeface="Verdana" pitchFamily="34" charset="0"/>
              <a:cs typeface="Arial" pitchFamily="34" charset="0"/>
            </a:endParaRPr>
          </a:p>
        </p:txBody>
      </p:sp>
      <p:grpSp>
        <p:nvGrpSpPr>
          <p:cNvPr id="7" name="Skupina 6">
            <a:extLst>
              <a:ext uri="{FF2B5EF4-FFF2-40B4-BE49-F238E27FC236}">
                <a16:creationId xmlns:a16="http://schemas.microsoft.com/office/drawing/2014/main" id="{99A2498B-6151-43F4-9FE1-CB8DAB93E6A4}"/>
              </a:ext>
            </a:extLst>
          </p:cNvPr>
          <p:cNvGrpSpPr/>
          <p:nvPr/>
        </p:nvGrpSpPr>
        <p:grpSpPr>
          <a:xfrm>
            <a:off x="6732240" y="2066277"/>
            <a:ext cx="792088" cy="576064"/>
            <a:chOff x="3524943" y="5713874"/>
            <a:chExt cx="792088" cy="576064"/>
          </a:xfrm>
        </p:grpSpPr>
        <p:pic>
          <p:nvPicPr>
            <p:cNvPr id="8" name="Picture 2" descr="Ball, goods, sport, sporting icon - Download on Iconfinder">
              <a:extLst>
                <a:ext uri="{FF2B5EF4-FFF2-40B4-BE49-F238E27FC236}">
                  <a16:creationId xmlns:a16="http://schemas.microsoft.com/office/drawing/2014/main" id="{8D2CA477-6CDC-465D-A853-0D8F3D01358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7904" y="5713874"/>
              <a:ext cx="576064" cy="57606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10" name="Přímá spojnice 9">
              <a:extLst>
                <a:ext uri="{FF2B5EF4-FFF2-40B4-BE49-F238E27FC236}">
                  <a16:creationId xmlns:a16="http://schemas.microsoft.com/office/drawing/2014/main" id="{742A53DB-E808-47D5-9274-FCC064E9D1D3}"/>
                </a:ext>
              </a:extLst>
            </p:cNvPr>
            <p:cNvCxnSpPr>
              <a:cxnSpLocks/>
            </p:cNvCxnSpPr>
            <p:nvPr/>
          </p:nvCxnSpPr>
          <p:spPr>
            <a:xfrm>
              <a:off x="3524943" y="5761730"/>
              <a:ext cx="792088" cy="474605"/>
            </a:xfrm>
            <a:prstGeom prst="line">
              <a:avLst/>
            </a:prstGeom>
            <a:ln w="571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11254897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>
          <a:xfrm>
            <a:off x="817686" y="571481"/>
            <a:ext cx="8112033" cy="468000"/>
          </a:xfrm>
        </p:spPr>
        <p:txBody>
          <a:bodyPr/>
          <a:lstStyle/>
          <a:p>
            <a:r>
              <a:rPr lang="cs-CZ" dirty="0">
                <a:solidFill>
                  <a:srgbClr val="4E4E4E"/>
                </a:solidFill>
              </a:rPr>
              <a:t>DOPLŇOVÁNÍ LÁTEK PŘI SPORTU</a:t>
            </a:r>
            <a:endParaRPr lang="cs-CZ" dirty="0">
              <a:solidFill>
                <a:srgbClr val="FF0000"/>
              </a:solidFill>
            </a:endParaRPr>
          </a:p>
        </p:txBody>
      </p:sp>
      <p:sp>
        <p:nvSpPr>
          <p:cNvPr id="12" name="Zástupný symbol pro obsah 6"/>
          <p:cNvSpPr txBox="1">
            <a:spLocks/>
          </p:cNvSpPr>
          <p:nvPr/>
        </p:nvSpPr>
        <p:spPr>
          <a:xfrm>
            <a:off x="755576" y="1196753"/>
            <a:ext cx="8064896" cy="73338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>
              <a:spcBef>
                <a:spcPct val="20000"/>
              </a:spcBef>
              <a:defRPr/>
            </a:pPr>
            <a:r>
              <a:rPr lang="cs-CZ" sz="1400" cap="all" dirty="0">
                <a:solidFill>
                  <a:srgbClr val="92D050">
                    <a:lumMod val="75000"/>
                  </a:srgbClr>
                </a:solidFill>
                <a:cs typeface="Arial" pitchFamily="34" charset="0"/>
              </a:rPr>
              <a:t>Naprostá většina populace se domnívá, že tělo potřebuje při sportování doplňovat i minerální látky.</a:t>
            </a:r>
            <a:endParaRPr lang="en-US" sz="1400" cap="all" dirty="0">
              <a:solidFill>
                <a:srgbClr val="92D050">
                  <a:lumMod val="75000"/>
                </a:srgbClr>
              </a:solidFill>
              <a:cs typeface="Arial" pitchFamily="34" charset="0"/>
            </a:endParaRPr>
          </a:p>
        </p:txBody>
      </p:sp>
      <p:sp>
        <p:nvSpPr>
          <p:cNvPr id="21" name="TextovéPole 20">
            <a:extLst>
              <a:ext uri="{FF2B5EF4-FFF2-40B4-BE49-F238E27FC236}">
                <a16:creationId xmlns:a16="http://schemas.microsoft.com/office/drawing/2014/main" id="{9D926406-744D-4423-8083-7ADD400E3782}"/>
              </a:ext>
            </a:extLst>
          </p:cNvPr>
          <p:cNvSpPr txBox="1"/>
          <p:nvPr/>
        </p:nvSpPr>
        <p:spPr>
          <a:xfrm>
            <a:off x="7726555" y="6093296"/>
            <a:ext cx="739051" cy="215444"/>
          </a:xfrm>
          <a:prstGeom prst="rect">
            <a:avLst/>
          </a:prstGeom>
          <a:noFill/>
          <a:ln>
            <a:solidFill>
              <a:schemeClr val="accent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rgbClr val="4E4E4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N = 505</a:t>
            </a:r>
          </a:p>
        </p:txBody>
      </p:sp>
      <p:graphicFrame>
        <p:nvGraphicFramePr>
          <p:cNvPr id="18" name="Graf 17">
            <a:extLst>
              <a:ext uri="{FF2B5EF4-FFF2-40B4-BE49-F238E27FC236}">
                <a16:creationId xmlns:a16="http://schemas.microsoft.com/office/drawing/2014/main" id="{48671AD7-2C59-4157-A675-EE15F16B412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52175532"/>
              </p:ext>
            </p:extLst>
          </p:nvPr>
        </p:nvGraphicFramePr>
        <p:xfrm>
          <a:off x="-261525" y="2332489"/>
          <a:ext cx="7988078" cy="36083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9" name="Picture 4" descr="Paradise Plumbing and Gas Blog">
            <a:extLst>
              <a:ext uri="{FF2B5EF4-FFF2-40B4-BE49-F238E27FC236}">
                <a16:creationId xmlns:a16="http://schemas.microsoft.com/office/drawing/2014/main" id="{2CACE3DA-38DD-4180-9FFB-2DE7D5594B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1612" y="1705034"/>
            <a:ext cx="1387882" cy="8525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7457533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>
          <a:xfrm>
            <a:off x="817686" y="571481"/>
            <a:ext cx="8112033" cy="468000"/>
          </a:xfrm>
        </p:spPr>
        <p:txBody>
          <a:bodyPr/>
          <a:lstStyle/>
          <a:p>
            <a:r>
              <a:rPr lang="cs-CZ" cap="all" dirty="0">
                <a:solidFill>
                  <a:srgbClr val="4E4E4E"/>
                </a:solidFill>
              </a:rPr>
              <a:t>Co pijí / měli by pít nejčastěji</a:t>
            </a:r>
          </a:p>
        </p:txBody>
      </p:sp>
      <p:graphicFrame>
        <p:nvGraphicFramePr>
          <p:cNvPr id="2" name="Tabulka 2">
            <a:extLst>
              <a:ext uri="{FF2B5EF4-FFF2-40B4-BE49-F238E27FC236}">
                <a16:creationId xmlns:a16="http://schemas.microsoft.com/office/drawing/2014/main" id="{CBA9B4F6-5ED4-456A-9C75-2DEF33FBA1D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78764189"/>
              </p:ext>
            </p:extLst>
          </p:nvPr>
        </p:nvGraphicFramePr>
        <p:xfrm>
          <a:off x="852264" y="2084184"/>
          <a:ext cx="7392144" cy="314790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64048">
                  <a:extLst>
                    <a:ext uri="{9D8B030D-6E8A-4147-A177-3AD203B41FA5}">
                      <a16:colId xmlns:a16="http://schemas.microsoft.com/office/drawing/2014/main" val="4009447312"/>
                    </a:ext>
                  </a:extLst>
                </a:gridCol>
                <a:gridCol w="2464048">
                  <a:extLst>
                    <a:ext uri="{9D8B030D-6E8A-4147-A177-3AD203B41FA5}">
                      <a16:colId xmlns:a16="http://schemas.microsoft.com/office/drawing/2014/main" val="3792872231"/>
                    </a:ext>
                  </a:extLst>
                </a:gridCol>
                <a:gridCol w="2464048">
                  <a:extLst>
                    <a:ext uri="{9D8B030D-6E8A-4147-A177-3AD203B41FA5}">
                      <a16:colId xmlns:a16="http://schemas.microsoft.com/office/drawing/2014/main" val="1136254656"/>
                    </a:ext>
                  </a:extLst>
                </a:gridCol>
              </a:tblGrid>
              <a:tr h="370840">
                <a:tc gridSpan="3">
                  <a:txBody>
                    <a:bodyPr/>
                    <a:lstStyle/>
                    <a:p>
                      <a:pPr algn="ctr"/>
                      <a:r>
                        <a:rPr lang="cs-CZ" sz="1100" dirty="0"/>
                        <a:t>CO SPORTUJÍCÍ LIDÉ NEJČASTĚJI PIJÍ / MĚLI BY PÍT</a:t>
                      </a:r>
                    </a:p>
                  </a:txBody>
                  <a:tcPr anchor="ctr">
                    <a:solidFill>
                      <a:schemeClr val="bg1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cs-CZ" sz="11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cs-CZ" sz="11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2155696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cs-CZ" sz="1100" b="1" dirty="0">
                          <a:solidFill>
                            <a:schemeClr val="bg1"/>
                          </a:solidFill>
                        </a:rPr>
                        <a:t>Příležitost</a:t>
                      </a:r>
                    </a:p>
                  </a:txBody>
                  <a:tcPr anchor="ctr"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100" b="1" dirty="0">
                          <a:solidFill>
                            <a:schemeClr val="bg1"/>
                          </a:solidFill>
                        </a:rPr>
                        <a:t>Sportovci</a:t>
                      </a:r>
                    </a:p>
                  </a:txBody>
                  <a:tcPr anchor="ctr"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100" b="1" dirty="0">
                          <a:solidFill>
                            <a:schemeClr val="bg1"/>
                          </a:solidFill>
                        </a:rPr>
                        <a:t>Nesportovci</a:t>
                      </a: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29622794"/>
                  </a:ext>
                </a:extLst>
              </a:tr>
              <a:tr h="125307">
                <a:tc>
                  <a:txBody>
                    <a:bodyPr/>
                    <a:lstStyle/>
                    <a:p>
                      <a:pPr algn="ctr"/>
                      <a:endParaRPr lang="cs-CZ" sz="1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00" dirty="0"/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00" dirty="0"/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4103907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cs-CZ" sz="1100" dirty="0">
                          <a:solidFill>
                            <a:schemeClr val="bg1"/>
                          </a:solidFill>
                        </a:rPr>
                        <a:t>Před sportem</a:t>
                      </a:r>
                    </a:p>
                  </a:txBody>
                  <a:tcPr anchor="ctr"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100" dirty="0">
                          <a:solidFill>
                            <a:schemeClr val="bg1"/>
                          </a:solidFill>
                        </a:rPr>
                        <a:t>Čistou vodu</a:t>
                      </a:r>
                    </a:p>
                  </a:txBody>
                  <a:tcPr anchor="ctr"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cs-CZ" sz="11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uLnTx/>
                          <a:uFillTx/>
                          <a:latin typeface="Verdana"/>
                          <a:ea typeface="+mn-ea"/>
                          <a:cs typeface="+mn-cs"/>
                        </a:rPr>
                        <a:t>Speciální sportovní nápoje</a:t>
                      </a:r>
                      <a:endParaRPr kumimoji="0" lang="cs-CZ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uLnTx/>
                        <a:uFillTx/>
                        <a:latin typeface="Verdana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8035364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cs-CZ" sz="1100" dirty="0">
                          <a:solidFill>
                            <a:schemeClr val="bg1"/>
                          </a:solidFill>
                        </a:rPr>
                        <a:t>Během sportu</a:t>
                      </a:r>
                    </a:p>
                  </a:txBody>
                  <a:tcPr anchor="ctr"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100" dirty="0">
                          <a:solidFill>
                            <a:schemeClr val="bg1"/>
                          </a:solidFill>
                        </a:rPr>
                        <a:t>Speciální sportovní nápoje</a:t>
                      </a:r>
                    </a:p>
                  </a:txBody>
                  <a:tcPr anchor="ctr"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cs-CZ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uLnTx/>
                          <a:uFillTx/>
                          <a:latin typeface="Verdana"/>
                          <a:ea typeface="+mn-ea"/>
                          <a:cs typeface="+mn-cs"/>
                        </a:rPr>
                        <a:t>Speciální sportovní nápoje</a:t>
                      </a: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3899632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cs-CZ" sz="1100" dirty="0">
                          <a:solidFill>
                            <a:schemeClr val="bg1"/>
                          </a:solidFill>
                        </a:rPr>
                        <a:t>Po sportu</a:t>
                      </a:r>
                    </a:p>
                  </a:txBody>
                  <a:tcPr anchor="ctr"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100" dirty="0">
                          <a:solidFill>
                            <a:schemeClr val="bg1"/>
                          </a:solidFill>
                        </a:rPr>
                        <a:t>Speciální sportovní nápoje</a:t>
                      </a:r>
                    </a:p>
                  </a:txBody>
                  <a:tcPr anchor="ctr"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100" dirty="0">
                          <a:solidFill>
                            <a:schemeClr val="bg1"/>
                          </a:solidFill>
                        </a:rPr>
                        <a:t>Minerální vodu</a:t>
                      </a: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62296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cs-CZ" sz="1100" dirty="0">
                          <a:solidFill>
                            <a:schemeClr val="bg1"/>
                          </a:solidFill>
                        </a:rPr>
                        <a:t>Celý den, kdy sportují</a:t>
                      </a:r>
                    </a:p>
                  </a:txBody>
                  <a:tcPr anchor="ctr"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100" dirty="0">
                          <a:solidFill>
                            <a:schemeClr val="bg1"/>
                          </a:solidFill>
                        </a:rPr>
                        <a:t>Minerální vodu</a:t>
                      </a:r>
                    </a:p>
                  </a:txBody>
                  <a:tcPr anchor="ctr"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100" dirty="0">
                          <a:solidFill>
                            <a:schemeClr val="bg1"/>
                          </a:solidFill>
                        </a:rPr>
                        <a:t>Čistou vodu</a:t>
                      </a: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31082046"/>
                  </a:ext>
                </a:extLst>
              </a:tr>
              <a:tr h="426720">
                <a:tc>
                  <a:txBody>
                    <a:bodyPr/>
                    <a:lstStyle/>
                    <a:p>
                      <a:pPr algn="ctr"/>
                      <a:r>
                        <a:rPr lang="cs-CZ" sz="1100" dirty="0">
                          <a:solidFill>
                            <a:schemeClr val="bg1"/>
                          </a:solidFill>
                        </a:rPr>
                        <a:t>Při hodně intenzivních aktivitách</a:t>
                      </a:r>
                    </a:p>
                  </a:txBody>
                  <a:tcPr anchor="ctr"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100" dirty="0">
                          <a:solidFill>
                            <a:schemeClr val="bg1"/>
                          </a:solidFill>
                        </a:rPr>
                        <a:t>Speciální sportovní nápoje</a:t>
                      </a:r>
                    </a:p>
                  </a:txBody>
                  <a:tcPr anchor="ctr"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100" dirty="0">
                          <a:solidFill>
                            <a:schemeClr val="bg1"/>
                          </a:solidFill>
                        </a:rPr>
                        <a:t>Speciální sportovní nápoje</a:t>
                      </a: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2950206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100" dirty="0">
                          <a:solidFill>
                            <a:schemeClr val="bg1"/>
                          </a:solidFill>
                        </a:rPr>
                        <a:t>Při méně intenzivních aktivitách</a:t>
                      </a:r>
                    </a:p>
                  </a:txBody>
                  <a:tcPr anchor="ctr"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100" dirty="0">
                          <a:solidFill>
                            <a:schemeClr val="bg1"/>
                          </a:solidFill>
                        </a:rPr>
                        <a:t>Minerální vodu</a:t>
                      </a:r>
                    </a:p>
                  </a:txBody>
                  <a:tcPr anchor="ctr"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100" dirty="0">
                          <a:solidFill>
                            <a:schemeClr val="bg1"/>
                          </a:solidFill>
                        </a:rPr>
                        <a:t>Čistou vodu</a:t>
                      </a: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33896823"/>
                  </a:ext>
                </a:extLst>
              </a:tr>
            </a:tbl>
          </a:graphicData>
        </a:graphic>
      </p:graphicFrame>
      <p:grpSp>
        <p:nvGrpSpPr>
          <p:cNvPr id="12" name="Skupina 11">
            <a:extLst>
              <a:ext uri="{FF2B5EF4-FFF2-40B4-BE49-F238E27FC236}">
                <a16:creationId xmlns:a16="http://schemas.microsoft.com/office/drawing/2014/main" id="{F0E2A7EF-0CDA-425B-AF30-03C4F1815C9F}"/>
              </a:ext>
            </a:extLst>
          </p:cNvPr>
          <p:cNvGrpSpPr/>
          <p:nvPr/>
        </p:nvGrpSpPr>
        <p:grpSpPr>
          <a:xfrm>
            <a:off x="7620000" y="2456389"/>
            <a:ext cx="504056" cy="360040"/>
            <a:chOff x="3524943" y="5713874"/>
            <a:chExt cx="792088" cy="576064"/>
          </a:xfrm>
        </p:grpSpPr>
        <p:pic>
          <p:nvPicPr>
            <p:cNvPr id="14" name="Picture 2" descr="Ball, goods, sport, sporting icon - Download on Iconfinder">
              <a:extLst>
                <a:ext uri="{FF2B5EF4-FFF2-40B4-BE49-F238E27FC236}">
                  <a16:creationId xmlns:a16="http://schemas.microsoft.com/office/drawing/2014/main" id="{BE33B7E3-5863-4859-A097-CD73D4DF92A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7904" y="5713874"/>
              <a:ext cx="576064" cy="57606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15" name="Přímá spojnice 14">
              <a:extLst>
                <a:ext uri="{FF2B5EF4-FFF2-40B4-BE49-F238E27FC236}">
                  <a16:creationId xmlns:a16="http://schemas.microsoft.com/office/drawing/2014/main" id="{76013A72-53C1-4EA7-B7B3-89BD171A10C6}"/>
                </a:ext>
              </a:extLst>
            </p:cNvPr>
            <p:cNvCxnSpPr>
              <a:cxnSpLocks/>
            </p:cNvCxnSpPr>
            <p:nvPr/>
          </p:nvCxnSpPr>
          <p:spPr>
            <a:xfrm>
              <a:off x="3524943" y="5761730"/>
              <a:ext cx="792088" cy="474605"/>
            </a:xfrm>
            <a:prstGeom prst="line">
              <a:avLst/>
            </a:prstGeom>
            <a:ln w="571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8" name="Picture 2" descr="Ball, goods, sport, sporting icon - Download on Iconfinder">
            <a:extLst>
              <a:ext uri="{FF2B5EF4-FFF2-40B4-BE49-F238E27FC236}">
                <a16:creationId xmlns:a16="http://schemas.microsoft.com/office/drawing/2014/main" id="{30135BFB-A319-4659-8DDE-2C431B2285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2456389"/>
            <a:ext cx="360040" cy="360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ovéPole 2">
            <a:extLst>
              <a:ext uri="{FF2B5EF4-FFF2-40B4-BE49-F238E27FC236}">
                <a16:creationId xmlns:a16="http://schemas.microsoft.com/office/drawing/2014/main" id="{03B4DCB9-D5C0-4979-A5DB-F72846AF74DB}"/>
              </a:ext>
            </a:extLst>
          </p:cNvPr>
          <p:cNvSpPr txBox="1"/>
          <p:nvPr/>
        </p:nvSpPr>
        <p:spPr>
          <a:xfrm>
            <a:off x="755576" y="5373216"/>
            <a:ext cx="3733714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900" dirty="0"/>
              <a:t>Pozn: jen lidé, kteří řekli, že pijí / měli by pít odlišné nápoje</a:t>
            </a:r>
          </a:p>
        </p:txBody>
      </p:sp>
    </p:spTree>
    <p:extLst>
      <p:ext uri="{BB962C8B-B14F-4D97-AF65-F5344CB8AC3E}">
        <p14:creationId xmlns:p14="http://schemas.microsoft.com/office/powerpoint/2010/main" val="291928409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>
          <a:xfrm>
            <a:off x="817686" y="571481"/>
            <a:ext cx="8112033" cy="468000"/>
          </a:xfrm>
        </p:spPr>
        <p:txBody>
          <a:bodyPr/>
          <a:lstStyle/>
          <a:p>
            <a:r>
              <a:rPr lang="cs-CZ" cap="all" dirty="0">
                <a:solidFill>
                  <a:srgbClr val="4E4E4E"/>
                </a:solidFill>
              </a:rPr>
              <a:t>Zvyklosti sportovců </a:t>
            </a:r>
            <a:br>
              <a:rPr lang="cs-CZ" cap="all" dirty="0">
                <a:solidFill>
                  <a:srgbClr val="4E4E4E"/>
                </a:solidFill>
              </a:rPr>
            </a:br>
            <a:r>
              <a:rPr lang="cs-CZ" cap="all" dirty="0">
                <a:solidFill>
                  <a:srgbClr val="4E4E4E"/>
                </a:solidFill>
              </a:rPr>
              <a:t>vs. představy nesportovců</a:t>
            </a:r>
          </a:p>
        </p:txBody>
      </p:sp>
      <p:graphicFrame>
        <p:nvGraphicFramePr>
          <p:cNvPr id="2" name="Tabulka 2">
            <a:extLst>
              <a:ext uri="{FF2B5EF4-FFF2-40B4-BE49-F238E27FC236}">
                <a16:creationId xmlns:a16="http://schemas.microsoft.com/office/drawing/2014/main" id="{CBA9B4F6-5ED4-456A-9C75-2DEF33FBA1D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69834490"/>
              </p:ext>
            </p:extLst>
          </p:nvPr>
        </p:nvGraphicFramePr>
        <p:xfrm>
          <a:off x="852264" y="2084184"/>
          <a:ext cx="7392144" cy="320378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64048">
                  <a:extLst>
                    <a:ext uri="{9D8B030D-6E8A-4147-A177-3AD203B41FA5}">
                      <a16:colId xmlns:a16="http://schemas.microsoft.com/office/drawing/2014/main" val="4009447312"/>
                    </a:ext>
                  </a:extLst>
                </a:gridCol>
                <a:gridCol w="2464048">
                  <a:extLst>
                    <a:ext uri="{9D8B030D-6E8A-4147-A177-3AD203B41FA5}">
                      <a16:colId xmlns:a16="http://schemas.microsoft.com/office/drawing/2014/main" val="3792872231"/>
                    </a:ext>
                  </a:extLst>
                </a:gridCol>
                <a:gridCol w="2464048">
                  <a:extLst>
                    <a:ext uri="{9D8B030D-6E8A-4147-A177-3AD203B41FA5}">
                      <a16:colId xmlns:a16="http://schemas.microsoft.com/office/drawing/2014/main" val="1136254656"/>
                    </a:ext>
                  </a:extLst>
                </a:gridCol>
              </a:tblGrid>
              <a:tr h="426720">
                <a:tc rowSpan="2">
                  <a:txBody>
                    <a:bodyPr/>
                    <a:lstStyle/>
                    <a:p>
                      <a:pPr algn="ctr"/>
                      <a:r>
                        <a:rPr lang="cs-CZ" sz="1100" b="1" dirty="0">
                          <a:solidFill>
                            <a:schemeClr val="bg1"/>
                          </a:solidFill>
                        </a:rPr>
                        <a:t>Příležitost</a:t>
                      </a:r>
                    </a:p>
                  </a:txBody>
                  <a:tcPr anchor="ctr">
                    <a:solidFill>
                      <a:schemeClr val="bg1">
                        <a:lumMod val="5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cs-CZ" sz="1100" b="1" dirty="0">
                          <a:solidFill>
                            <a:schemeClr val="bg1"/>
                          </a:solidFill>
                        </a:rPr>
                        <a:t>Sportovci ve srovnání s představami nesportovců</a:t>
                      </a:r>
                    </a:p>
                    <a:p>
                      <a:pPr algn="ctr"/>
                      <a:r>
                        <a:rPr lang="cs-CZ" sz="1100" b="1" dirty="0">
                          <a:solidFill>
                            <a:schemeClr val="bg1"/>
                          </a:solidFill>
                        </a:rPr>
                        <a:t>významně</a:t>
                      </a:r>
                    </a:p>
                  </a:txBody>
                  <a:tcPr anchor="ctr">
                    <a:solidFill>
                      <a:schemeClr val="bg1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cs-CZ" sz="1100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29622794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pPr algn="ctr"/>
                      <a:endParaRPr lang="cs-CZ" sz="1100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100" b="1" dirty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častěji pijí…</a:t>
                      </a:r>
                    </a:p>
                  </a:txBody>
                  <a:tcPr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100" b="1" dirty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méně často pijí…</a:t>
                      </a:r>
                    </a:p>
                  </a:txBody>
                  <a:tcPr anchor="ctr">
                    <a:solidFill>
                      <a:srgbClr val="F2929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03366998"/>
                  </a:ext>
                </a:extLst>
              </a:tr>
              <a:tr h="125307">
                <a:tc>
                  <a:txBody>
                    <a:bodyPr/>
                    <a:lstStyle/>
                    <a:p>
                      <a:pPr algn="ctr"/>
                      <a:endParaRPr lang="cs-CZ" sz="1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00" dirty="0"/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00" dirty="0"/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4103907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cs-CZ" sz="1100" dirty="0">
                          <a:solidFill>
                            <a:schemeClr val="bg1"/>
                          </a:solidFill>
                        </a:rPr>
                        <a:t>Před sportem</a:t>
                      </a:r>
                    </a:p>
                  </a:txBody>
                  <a:tcPr anchor="ctr"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100" b="0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Sladké nápoje</a:t>
                      </a:r>
                    </a:p>
                  </a:txBody>
                  <a:tcPr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100" b="0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x</a:t>
                      </a:r>
                    </a:p>
                  </a:txBody>
                  <a:tcPr anchor="ctr">
                    <a:solidFill>
                      <a:srgbClr val="F2929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8035364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cs-CZ" sz="1100" dirty="0">
                          <a:solidFill>
                            <a:schemeClr val="bg1"/>
                          </a:solidFill>
                        </a:rPr>
                        <a:t>Během sportu</a:t>
                      </a:r>
                    </a:p>
                  </a:txBody>
                  <a:tcPr anchor="ctr"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100" b="0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x</a:t>
                      </a:r>
                    </a:p>
                  </a:txBody>
                  <a:tcPr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100" b="0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Speciální sportovní nápoje</a:t>
                      </a:r>
                    </a:p>
                  </a:txBody>
                  <a:tcPr anchor="ctr">
                    <a:solidFill>
                      <a:srgbClr val="F2929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3899632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cs-CZ" sz="1100" dirty="0">
                          <a:solidFill>
                            <a:schemeClr val="bg1"/>
                          </a:solidFill>
                        </a:rPr>
                        <a:t>Po sportu</a:t>
                      </a:r>
                    </a:p>
                  </a:txBody>
                  <a:tcPr anchor="ctr"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100" b="0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Pivo</a:t>
                      </a:r>
                    </a:p>
                  </a:txBody>
                  <a:tcPr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100" b="0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Minerální vodu</a:t>
                      </a:r>
                    </a:p>
                  </a:txBody>
                  <a:tcPr anchor="ctr">
                    <a:solidFill>
                      <a:srgbClr val="F2929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62296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cs-CZ" sz="1100" dirty="0">
                          <a:solidFill>
                            <a:schemeClr val="bg1"/>
                          </a:solidFill>
                        </a:rPr>
                        <a:t>Celý den, kdy sportují</a:t>
                      </a:r>
                    </a:p>
                  </a:txBody>
                  <a:tcPr anchor="ctr"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100" b="0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x</a:t>
                      </a:r>
                    </a:p>
                  </a:txBody>
                  <a:tcPr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100" b="0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Speciální sportovní nápoje</a:t>
                      </a:r>
                    </a:p>
                  </a:txBody>
                  <a:tcPr anchor="ctr">
                    <a:solidFill>
                      <a:srgbClr val="F2929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31082046"/>
                  </a:ext>
                </a:extLst>
              </a:tr>
              <a:tr h="426720">
                <a:tc>
                  <a:txBody>
                    <a:bodyPr/>
                    <a:lstStyle/>
                    <a:p>
                      <a:pPr algn="ctr"/>
                      <a:r>
                        <a:rPr lang="cs-CZ" sz="1100" dirty="0">
                          <a:solidFill>
                            <a:schemeClr val="bg1"/>
                          </a:solidFill>
                        </a:rPr>
                        <a:t>Při hodně intenzivních aktivitách</a:t>
                      </a:r>
                    </a:p>
                  </a:txBody>
                  <a:tcPr anchor="ctr"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100" b="0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Čistou vodu, Minerální vodu, Sladké nápoje</a:t>
                      </a:r>
                    </a:p>
                  </a:txBody>
                  <a:tcPr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100" b="0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Speciální sportovní nápoje</a:t>
                      </a:r>
                    </a:p>
                  </a:txBody>
                  <a:tcPr anchor="ctr">
                    <a:solidFill>
                      <a:srgbClr val="F2929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2950206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100" dirty="0">
                          <a:solidFill>
                            <a:schemeClr val="bg1"/>
                          </a:solidFill>
                        </a:rPr>
                        <a:t>Při méně intenzivních aktivitách</a:t>
                      </a:r>
                    </a:p>
                  </a:txBody>
                  <a:tcPr anchor="ctr"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100" b="0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x</a:t>
                      </a:r>
                    </a:p>
                  </a:txBody>
                  <a:tcPr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100" b="0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Speciální sportovní nápoje</a:t>
                      </a:r>
                    </a:p>
                  </a:txBody>
                  <a:tcPr anchor="ctr">
                    <a:solidFill>
                      <a:srgbClr val="F2929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33896823"/>
                  </a:ext>
                </a:extLst>
              </a:tr>
            </a:tbl>
          </a:graphicData>
        </a:graphic>
      </p:graphicFrame>
      <p:sp>
        <p:nvSpPr>
          <p:cNvPr id="6" name="TextovéPole 5">
            <a:extLst>
              <a:ext uri="{FF2B5EF4-FFF2-40B4-BE49-F238E27FC236}">
                <a16:creationId xmlns:a16="http://schemas.microsoft.com/office/drawing/2014/main" id="{892228E7-ADB4-4BC0-ADD4-904E2F32ED32}"/>
              </a:ext>
            </a:extLst>
          </p:cNvPr>
          <p:cNvSpPr txBox="1"/>
          <p:nvPr/>
        </p:nvSpPr>
        <p:spPr>
          <a:xfrm>
            <a:off x="755576" y="5445224"/>
            <a:ext cx="3773790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900" dirty="0"/>
              <a:t>Pozn: jen lidé, kteří řekli, že pijí / měli by pít odlišné nápoje</a:t>
            </a:r>
          </a:p>
        </p:txBody>
      </p:sp>
      <p:sp>
        <p:nvSpPr>
          <p:cNvPr id="7" name="Nadpis 4"/>
          <p:cNvSpPr txBox="1">
            <a:spLocks/>
          </p:cNvSpPr>
          <p:nvPr/>
        </p:nvSpPr>
        <p:spPr>
          <a:xfrm>
            <a:off x="827584" y="1304816"/>
            <a:ext cx="8112033" cy="468000"/>
          </a:xfrm>
          <a:prstGeom prst="rect">
            <a:avLst/>
          </a:prstGeom>
          <a:noFill/>
          <a:ln w="38100" cap="flat" cmpd="sng" algn="ctr">
            <a:noFill/>
            <a:prstDash val="solid"/>
          </a:ln>
          <a:effectLst/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None/>
              <a:defRPr lang="cs-CZ" sz="2400" b="0" kern="1200" cap="none" spc="0" dirty="0" smtClean="0">
                <a:ln w="12700">
                  <a:noFill/>
                  <a:prstDash val="solid"/>
                </a:ln>
                <a:solidFill>
                  <a:schemeClr val="tx1">
                    <a:lumMod val="60000"/>
                    <a:lumOff val="4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Verdana" pitchFamily="34" charset="0"/>
                <a:ea typeface="+mj-ea"/>
                <a:cs typeface="Tahoma" pitchFamily="34" charset="0"/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r>
              <a:rPr lang="cs-CZ" cap="all" dirty="0">
                <a:solidFill>
                  <a:srgbClr val="4E4E4E"/>
                </a:solidFill>
              </a:rPr>
              <a:t>Pitný režim</a:t>
            </a:r>
          </a:p>
        </p:txBody>
      </p:sp>
    </p:spTree>
    <p:extLst>
      <p:ext uri="{BB962C8B-B14F-4D97-AF65-F5344CB8AC3E}">
        <p14:creationId xmlns:p14="http://schemas.microsoft.com/office/powerpoint/2010/main" val="265268398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Graf 9">
            <a:extLst>
              <a:ext uri="{FF2B5EF4-FFF2-40B4-BE49-F238E27FC236}">
                <a16:creationId xmlns:a16="http://schemas.microsoft.com/office/drawing/2014/main" id="{4C005B4A-45D9-4A90-B157-D653C23ED85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85212535"/>
              </p:ext>
            </p:extLst>
          </p:nvPr>
        </p:nvGraphicFramePr>
        <p:xfrm>
          <a:off x="539552" y="2132858"/>
          <a:ext cx="7453808" cy="417658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Nadpis 4"/>
          <p:cNvSpPr>
            <a:spLocks noGrp="1"/>
          </p:cNvSpPr>
          <p:nvPr>
            <p:ph type="title"/>
          </p:nvPr>
        </p:nvSpPr>
        <p:spPr>
          <a:xfrm>
            <a:off x="817686" y="571481"/>
            <a:ext cx="8112033" cy="468000"/>
          </a:xfrm>
        </p:spPr>
        <p:txBody>
          <a:bodyPr/>
          <a:lstStyle/>
          <a:p>
            <a:r>
              <a:rPr lang="cs-CZ" cap="all" dirty="0">
                <a:solidFill>
                  <a:srgbClr val="4E4E4E"/>
                </a:solidFill>
              </a:rPr>
              <a:t>SPORT A jídlo</a:t>
            </a:r>
          </a:p>
        </p:txBody>
      </p:sp>
      <p:sp>
        <p:nvSpPr>
          <p:cNvPr id="9" name="Zástupný symbol pro obsah 6">
            <a:extLst>
              <a:ext uri="{FF2B5EF4-FFF2-40B4-BE49-F238E27FC236}">
                <a16:creationId xmlns:a16="http://schemas.microsoft.com/office/drawing/2014/main" id="{CD936C6F-C88A-4637-B137-E7415179796E}"/>
              </a:ext>
            </a:extLst>
          </p:cNvPr>
          <p:cNvSpPr txBox="1">
            <a:spLocks/>
          </p:cNvSpPr>
          <p:nvPr/>
        </p:nvSpPr>
        <p:spPr>
          <a:xfrm>
            <a:off x="467544" y="1196752"/>
            <a:ext cx="8136904" cy="4680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342900" lvl="0" indent="-342900">
              <a:spcBef>
                <a:spcPct val="20000"/>
              </a:spcBef>
              <a:defRPr/>
            </a:pPr>
            <a:r>
              <a:rPr lang="cs-CZ" sz="1400" cap="all" dirty="0">
                <a:solidFill>
                  <a:srgbClr val="6EAA2E"/>
                </a:solidFill>
                <a:latin typeface="Verdana" pitchFamily="34" charset="0"/>
                <a:cs typeface="Arial" pitchFamily="34" charset="0"/>
              </a:rPr>
              <a:t>	Obyvatelé </a:t>
            </a:r>
            <a:r>
              <a:rPr lang="cs-CZ" sz="1400" cap="all" dirty="0" err="1">
                <a:solidFill>
                  <a:srgbClr val="6EAA2E"/>
                </a:solidFill>
                <a:latin typeface="Verdana" pitchFamily="34" charset="0"/>
                <a:cs typeface="Arial" pitchFamily="34" charset="0"/>
              </a:rPr>
              <a:t>čr</a:t>
            </a:r>
            <a:r>
              <a:rPr lang="cs-CZ" sz="1400" cap="all" dirty="0">
                <a:solidFill>
                  <a:srgbClr val="6EAA2E"/>
                </a:solidFill>
                <a:latin typeface="Verdana" pitchFamily="34" charset="0"/>
                <a:cs typeface="Arial" pitchFamily="34" charset="0"/>
              </a:rPr>
              <a:t> si pod pojmem „sport a jídlo“ nejčastěji vybaví vyváženou,</a:t>
            </a:r>
          </a:p>
          <a:p>
            <a:pPr marL="342900" lvl="0" indent="-342900">
              <a:spcBef>
                <a:spcPct val="20000"/>
              </a:spcBef>
              <a:defRPr/>
            </a:pPr>
            <a:r>
              <a:rPr lang="cs-CZ" sz="1400" cap="all" dirty="0">
                <a:solidFill>
                  <a:srgbClr val="6EAA2E"/>
                </a:solidFill>
                <a:latin typeface="Verdana" pitchFamily="34" charset="0"/>
                <a:cs typeface="Arial" pitchFamily="34" charset="0"/>
              </a:rPr>
              <a:t>	zdravou, pravidelnou stravu. Sportovci si ve srovnání s nesportovci významně častěji vybavují bílkoviny a doplnění energie, kalorií.</a:t>
            </a:r>
            <a:endParaRPr lang="en-US" sz="1400" cap="all" dirty="0">
              <a:solidFill>
                <a:srgbClr val="6EAA2E"/>
              </a:solidFill>
              <a:latin typeface="Verdana" pitchFamily="34" charset="0"/>
              <a:cs typeface="Arial" pitchFamily="34" charset="0"/>
            </a:endParaRPr>
          </a:p>
        </p:txBody>
      </p:sp>
      <p:sp>
        <p:nvSpPr>
          <p:cNvPr id="12" name="TextovéPole 11">
            <a:extLst>
              <a:ext uri="{FF2B5EF4-FFF2-40B4-BE49-F238E27FC236}">
                <a16:creationId xmlns:a16="http://schemas.microsoft.com/office/drawing/2014/main" id="{B16D1EBA-C18F-4873-B9D2-BFCA7E55BA6C}"/>
              </a:ext>
            </a:extLst>
          </p:cNvPr>
          <p:cNvSpPr txBox="1"/>
          <p:nvPr/>
        </p:nvSpPr>
        <p:spPr>
          <a:xfrm>
            <a:off x="7164289" y="6093296"/>
            <a:ext cx="1301316" cy="215444"/>
          </a:xfrm>
          <a:prstGeom prst="rect">
            <a:avLst/>
          </a:prstGeom>
          <a:noFill/>
          <a:ln>
            <a:solidFill>
              <a:schemeClr val="accent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rgbClr val="4E4E4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N = 505 / 299 / 206</a:t>
            </a:r>
          </a:p>
        </p:txBody>
      </p:sp>
      <p:sp>
        <p:nvSpPr>
          <p:cNvPr id="14" name="Obdélník: se zakulacenými rohy 13">
            <a:extLst>
              <a:ext uri="{FF2B5EF4-FFF2-40B4-BE49-F238E27FC236}">
                <a16:creationId xmlns:a16="http://schemas.microsoft.com/office/drawing/2014/main" id="{3CBC1E20-63B3-4547-9B6F-6304C9962A6E}"/>
              </a:ext>
            </a:extLst>
          </p:cNvPr>
          <p:cNvSpPr/>
          <p:nvPr/>
        </p:nvSpPr>
        <p:spPr>
          <a:xfrm>
            <a:off x="1169707" y="3050347"/>
            <a:ext cx="4841642" cy="432000"/>
          </a:xfrm>
          <a:prstGeom prst="roundRect">
            <a:avLst/>
          </a:prstGeom>
          <a:noFill/>
          <a:ln w="19050">
            <a:solidFill>
              <a:schemeClr val="accent2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7" name="Obdélník: se zakulacenými rohy 13">
            <a:extLst>
              <a:ext uri="{FF2B5EF4-FFF2-40B4-BE49-F238E27FC236}">
                <a16:creationId xmlns:a16="http://schemas.microsoft.com/office/drawing/2014/main" id="{3CBC1E20-63B3-4547-9B6F-6304C9962A6E}"/>
              </a:ext>
            </a:extLst>
          </p:cNvPr>
          <p:cNvSpPr/>
          <p:nvPr/>
        </p:nvSpPr>
        <p:spPr>
          <a:xfrm>
            <a:off x="1139866" y="2564904"/>
            <a:ext cx="4841642" cy="287984"/>
          </a:xfrm>
          <a:prstGeom prst="roundRect">
            <a:avLst/>
          </a:prstGeom>
          <a:noFill/>
          <a:ln w="19050">
            <a:solidFill>
              <a:srgbClr val="00B0F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9491932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>
          <a:xfrm>
            <a:off x="817686" y="571481"/>
            <a:ext cx="8112033" cy="468000"/>
          </a:xfrm>
        </p:spPr>
        <p:txBody>
          <a:bodyPr/>
          <a:lstStyle/>
          <a:p>
            <a:r>
              <a:rPr lang="cs-CZ" cap="all" dirty="0">
                <a:solidFill>
                  <a:srgbClr val="4E4E4E"/>
                </a:solidFill>
              </a:rPr>
              <a:t>Jak JEDÍ / měli by JÍST sportovci</a:t>
            </a:r>
          </a:p>
        </p:txBody>
      </p:sp>
      <p:graphicFrame>
        <p:nvGraphicFramePr>
          <p:cNvPr id="16" name="Graf 15"/>
          <p:cNvGraphicFramePr/>
          <p:nvPr>
            <p:extLst>
              <p:ext uri="{D42A27DB-BD31-4B8C-83A1-F6EECF244321}">
                <p14:modId xmlns:p14="http://schemas.microsoft.com/office/powerpoint/2010/main" val="1004223109"/>
              </p:ext>
            </p:extLst>
          </p:nvPr>
        </p:nvGraphicFramePr>
        <p:xfrm>
          <a:off x="323530" y="2180559"/>
          <a:ext cx="3888431" cy="396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9" name="Zástupný symbol pro obsah 6">
            <a:extLst>
              <a:ext uri="{FF2B5EF4-FFF2-40B4-BE49-F238E27FC236}">
                <a16:creationId xmlns:a16="http://schemas.microsoft.com/office/drawing/2014/main" id="{CD936C6F-C88A-4637-B137-E7415179796E}"/>
              </a:ext>
            </a:extLst>
          </p:cNvPr>
          <p:cNvSpPr txBox="1">
            <a:spLocks/>
          </p:cNvSpPr>
          <p:nvPr/>
        </p:nvSpPr>
        <p:spPr>
          <a:xfrm>
            <a:off x="467544" y="1196753"/>
            <a:ext cx="7848872" cy="98380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342900" lvl="0" indent="-342900">
              <a:spcBef>
                <a:spcPct val="20000"/>
              </a:spcBef>
              <a:defRPr/>
            </a:pPr>
            <a:r>
              <a:rPr lang="cs-CZ" sz="1400" cap="all" dirty="0">
                <a:solidFill>
                  <a:srgbClr val="6EAA2E"/>
                </a:solidFill>
                <a:latin typeface="Verdana" pitchFamily="34" charset="0"/>
                <a:cs typeface="Arial" pitchFamily="34" charset="0"/>
              </a:rPr>
              <a:t>	Představy nesportovců o vhodném jídelníčku sportujících a skutečný jídelníček sportovců se značně odlišují – Většina sportovců před ani po sportu neřeší, co jí.</a:t>
            </a:r>
            <a:endParaRPr lang="en-US" sz="1400" cap="all" dirty="0">
              <a:solidFill>
                <a:srgbClr val="6EAA2E"/>
              </a:solidFill>
              <a:latin typeface="Verdana" pitchFamily="34" charset="0"/>
              <a:cs typeface="Arial" pitchFamily="34" charset="0"/>
            </a:endParaRPr>
          </a:p>
          <a:p>
            <a:pPr marL="342900" lvl="0" indent="-342900">
              <a:spcBef>
                <a:spcPct val="20000"/>
              </a:spcBef>
              <a:defRPr/>
            </a:pPr>
            <a:endParaRPr lang="en-US" sz="1400" cap="all" dirty="0">
              <a:solidFill>
                <a:srgbClr val="6EAA2E"/>
              </a:solidFill>
              <a:latin typeface="Verdana" pitchFamily="34" charset="0"/>
              <a:cs typeface="Arial" pitchFamily="34" charset="0"/>
            </a:endParaRPr>
          </a:p>
        </p:txBody>
      </p:sp>
      <p:graphicFrame>
        <p:nvGraphicFramePr>
          <p:cNvPr id="10" name="Graf 9">
            <a:extLst>
              <a:ext uri="{FF2B5EF4-FFF2-40B4-BE49-F238E27FC236}">
                <a16:creationId xmlns:a16="http://schemas.microsoft.com/office/drawing/2014/main" id="{98C3A37C-F293-4676-BB3A-A3F419C9A87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93130667"/>
              </p:ext>
            </p:extLst>
          </p:nvPr>
        </p:nvGraphicFramePr>
        <p:xfrm>
          <a:off x="4536978" y="2205304"/>
          <a:ext cx="3888431" cy="396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11" name="Picture 2" descr="Ball, goods, sport, sporting icon - Download on Iconfinder">
            <a:extLst>
              <a:ext uri="{FF2B5EF4-FFF2-40B4-BE49-F238E27FC236}">
                <a16:creationId xmlns:a16="http://schemas.microsoft.com/office/drawing/2014/main" id="{DCAF08C9-96F1-45EF-AE06-A0F5D00A81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1126" y="2078391"/>
            <a:ext cx="576064" cy="576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2" name="Skupina 11">
            <a:extLst>
              <a:ext uri="{FF2B5EF4-FFF2-40B4-BE49-F238E27FC236}">
                <a16:creationId xmlns:a16="http://schemas.microsoft.com/office/drawing/2014/main" id="{6BD550E8-7895-4A75-A10A-E74243E86C4C}"/>
              </a:ext>
            </a:extLst>
          </p:cNvPr>
          <p:cNvGrpSpPr/>
          <p:nvPr/>
        </p:nvGrpSpPr>
        <p:grpSpPr>
          <a:xfrm>
            <a:off x="7776356" y="2113539"/>
            <a:ext cx="792088" cy="576064"/>
            <a:chOff x="3524943" y="5713874"/>
            <a:chExt cx="792088" cy="576064"/>
          </a:xfrm>
        </p:grpSpPr>
        <p:pic>
          <p:nvPicPr>
            <p:cNvPr id="14" name="Picture 2" descr="Ball, goods, sport, sporting icon - Download on Iconfinder">
              <a:extLst>
                <a:ext uri="{FF2B5EF4-FFF2-40B4-BE49-F238E27FC236}">
                  <a16:creationId xmlns:a16="http://schemas.microsoft.com/office/drawing/2014/main" id="{7AC62709-2F5E-4B1E-A516-C23D0600B9E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7904" y="5713874"/>
              <a:ext cx="576064" cy="57606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17" name="Přímá spojnice 16">
              <a:extLst>
                <a:ext uri="{FF2B5EF4-FFF2-40B4-BE49-F238E27FC236}">
                  <a16:creationId xmlns:a16="http://schemas.microsoft.com/office/drawing/2014/main" id="{DB612E11-9F26-4DF3-B047-58828F50A549}"/>
                </a:ext>
              </a:extLst>
            </p:cNvPr>
            <p:cNvCxnSpPr>
              <a:cxnSpLocks/>
            </p:cNvCxnSpPr>
            <p:nvPr/>
          </p:nvCxnSpPr>
          <p:spPr>
            <a:xfrm>
              <a:off x="3524943" y="5761730"/>
              <a:ext cx="792088" cy="474605"/>
            </a:xfrm>
            <a:prstGeom prst="line">
              <a:avLst/>
            </a:prstGeom>
            <a:ln w="571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8" name="TextovéPole 17">
            <a:extLst>
              <a:ext uri="{FF2B5EF4-FFF2-40B4-BE49-F238E27FC236}">
                <a16:creationId xmlns:a16="http://schemas.microsoft.com/office/drawing/2014/main" id="{0C0D8142-3696-4902-BCD5-A4AA6B13D6A3}"/>
              </a:ext>
            </a:extLst>
          </p:cNvPr>
          <p:cNvSpPr txBox="1"/>
          <p:nvPr/>
        </p:nvSpPr>
        <p:spPr>
          <a:xfrm>
            <a:off x="7524329" y="6093296"/>
            <a:ext cx="941276" cy="215444"/>
          </a:xfrm>
          <a:prstGeom prst="rect">
            <a:avLst/>
          </a:prstGeom>
          <a:noFill/>
          <a:ln>
            <a:solidFill>
              <a:schemeClr val="accent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rgbClr val="4E4E4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N = 299 / 206</a:t>
            </a:r>
          </a:p>
        </p:txBody>
      </p:sp>
    </p:spTree>
    <p:extLst>
      <p:ext uri="{BB962C8B-B14F-4D97-AF65-F5344CB8AC3E}">
        <p14:creationId xmlns:p14="http://schemas.microsoft.com/office/powerpoint/2010/main" val="372659017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>
          <a:xfrm>
            <a:off x="817686" y="571481"/>
            <a:ext cx="8112033" cy="468000"/>
          </a:xfrm>
        </p:spPr>
        <p:txBody>
          <a:bodyPr/>
          <a:lstStyle/>
          <a:p>
            <a:r>
              <a:rPr lang="cs-CZ" cap="all" dirty="0">
                <a:solidFill>
                  <a:srgbClr val="4E4E4E"/>
                </a:solidFill>
              </a:rPr>
              <a:t>důvody, proč upravují svoji stravu</a:t>
            </a:r>
          </a:p>
        </p:txBody>
      </p:sp>
      <p:graphicFrame>
        <p:nvGraphicFramePr>
          <p:cNvPr id="16" name="Graf 15"/>
          <p:cNvGraphicFramePr/>
          <p:nvPr>
            <p:extLst>
              <p:ext uri="{D42A27DB-BD31-4B8C-83A1-F6EECF244321}">
                <p14:modId xmlns:p14="http://schemas.microsoft.com/office/powerpoint/2010/main" val="2191433714"/>
              </p:ext>
            </p:extLst>
          </p:nvPr>
        </p:nvGraphicFramePr>
        <p:xfrm>
          <a:off x="272745" y="1989923"/>
          <a:ext cx="7453808" cy="419050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1" name="TextovéPole 10">
            <a:extLst>
              <a:ext uri="{FF2B5EF4-FFF2-40B4-BE49-F238E27FC236}">
                <a16:creationId xmlns:a16="http://schemas.microsoft.com/office/drawing/2014/main" id="{D10B38A7-C0D6-420D-9EC8-CFC63FF2E4F7}"/>
              </a:ext>
            </a:extLst>
          </p:cNvPr>
          <p:cNvSpPr txBox="1"/>
          <p:nvPr/>
        </p:nvSpPr>
        <p:spPr>
          <a:xfrm>
            <a:off x="7726555" y="6093296"/>
            <a:ext cx="739051" cy="215444"/>
          </a:xfrm>
          <a:prstGeom prst="rect">
            <a:avLst/>
          </a:prstGeom>
          <a:noFill/>
          <a:ln>
            <a:solidFill>
              <a:schemeClr val="accent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rgbClr val="4E4E4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N = 165</a:t>
            </a:r>
          </a:p>
        </p:txBody>
      </p:sp>
      <p:sp>
        <p:nvSpPr>
          <p:cNvPr id="9" name="Zástupný symbol pro obsah 6">
            <a:extLst>
              <a:ext uri="{FF2B5EF4-FFF2-40B4-BE49-F238E27FC236}">
                <a16:creationId xmlns:a16="http://schemas.microsoft.com/office/drawing/2014/main" id="{CD936C6F-C88A-4637-B137-E7415179796E}"/>
              </a:ext>
            </a:extLst>
          </p:cNvPr>
          <p:cNvSpPr txBox="1">
            <a:spLocks/>
          </p:cNvSpPr>
          <p:nvPr/>
        </p:nvSpPr>
        <p:spPr>
          <a:xfrm>
            <a:off x="467544" y="1196752"/>
            <a:ext cx="7920334" cy="4680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342900" lvl="0" indent="-342900">
              <a:spcBef>
                <a:spcPct val="20000"/>
              </a:spcBef>
              <a:defRPr/>
            </a:pPr>
            <a:r>
              <a:rPr lang="cs-CZ" sz="1400" cap="all" dirty="0">
                <a:solidFill>
                  <a:srgbClr val="6EAA2E"/>
                </a:solidFill>
                <a:latin typeface="Verdana" pitchFamily="34" charset="0"/>
                <a:cs typeface="Arial" pitchFamily="34" charset="0"/>
              </a:rPr>
              <a:t>	Sportovci upravují svoji stravu kvůli sportu nejčastěji proto, </a:t>
            </a:r>
            <a:br>
              <a:rPr lang="cs-CZ" sz="1400" cap="all" dirty="0">
                <a:solidFill>
                  <a:srgbClr val="6EAA2E"/>
                </a:solidFill>
                <a:latin typeface="Verdana" pitchFamily="34" charset="0"/>
                <a:cs typeface="Arial" pitchFamily="34" charset="0"/>
              </a:rPr>
            </a:br>
            <a:r>
              <a:rPr lang="cs-CZ" sz="1400" cap="all" dirty="0">
                <a:solidFill>
                  <a:srgbClr val="6EAA2E"/>
                </a:solidFill>
                <a:latin typeface="Verdana" pitchFamily="34" charset="0"/>
                <a:cs typeface="Arial" pitchFamily="34" charset="0"/>
              </a:rPr>
              <a:t>aby jim nebylo špatně od žaludku či pro doplnění energie.</a:t>
            </a:r>
          </a:p>
        </p:txBody>
      </p:sp>
      <p:pic>
        <p:nvPicPr>
          <p:cNvPr id="1026" name="Picture 2" descr="252 Dizzy Athlete Stock Photos, Pictures &amp;amp; Royalty-Free Images - iStock">
            <a:extLst>
              <a:ext uri="{FF2B5EF4-FFF2-40B4-BE49-F238E27FC236}">
                <a16:creationId xmlns:a16="http://schemas.microsoft.com/office/drawing/2014/main" id="{45E97EF6-F2BE-4DB9-BA04-7F876B99746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118" r="20353"/>
          <a:stretch/>
        </p:blipFill>
        <p:spPr bwMode="auto">
          <a:xfrm>
            <a:off x="5949280" y="3162456"/>
            <a:ext cx="2232248" cy="27358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Ball, goods, sport, sporting icon - Download on Iconfinder">
            <a:extLst>
              <a:ext uri="{FF2B5EF4-FFF2-40B4-BE49-F238E27FC236}">
                <a16:creationId xmlns:a16="http://schemas.microsoft.com/office/drawing/2014/main" id="{DCAF08C9-96F1-45EF-AE06-A0F5D00A81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1844824"/>
            <a:ext cx="576064" cy="576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5019278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>
          <a:xfrm>
            <a:off x="817686" y="571481"/>
            <a:ext cx="8112033" cy="468000"/>
          </a:xfrm>
        </p:spPr>
        <p:txBody>
          <a:bodyPr/>
          <a:lstStyle/>
          <a:p>
            <a:r>
              <a:rPr lang="cs-CZ" cap="all" dirty="0">
                <a:solidFill>
                  <a:srgbClr val="4E4E4E"/>
                </a:solidFill>
              </a:rPr>
              <a:t>důvody, proč by sportující lidé </a:t>
            </a:r>
            <a:br>
              <a:rPr lang="cs-CZ" cap="all" dirty="0">
                <a:solidFill>
                  <a:srgbClr val="4E4E4E"/>
                </a:solidFill>
              </a:rPr>
            </a:br>
            <a:r>
              <a:rPr lang="cs-CZ" cap="all" dirty="0">
                <a:solidFill>
                  <a:srgbClr val="4E4E4E"/>
                </a:solidFill>
              </a:rPr>
              <a:t>měli upravit svoji stravu</a:t>
            </a:r>
          </a:p>
        </p:txBody>
      </p:sp>
      <p:graphicFrame>
        <p:nvGraphicFramePr>
          <p:cNvPr id="16" name="Graf 15"/>
          <p:cNvGraphicFramePr/>
          <p:nvPr>
            <p:extLst>
              <p:ext uri="{D42A27DB-BD31-4B8C-83A1-F6EECF244321}">
                <p14:modId xmlns:p14="http://schemas.microsoft.com/office/powerpoint/2010/main" val="3792832820"/>
              </p:ext>
            </p:extLst>
          </p:nvPr>
        </p:nvGraphicFramePr>
        <p:xfrm>
          <a:off x="539552" y="1989923"/>
          <a:ext cx="7453808" cy="419050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1" name="TextovéPole 10">
            <a:extLst>
              <a:ext uri="{FF2B5EF4-FFF2-40B4-BE49-F238E27FC236}">
                <a16:creationId xmlns:a16="http://schemas.microsoft.com/office/drawing/2014/main" id="{D10B38A7-C0D6-420D-9EC8-CFC63FF2E4F7}"/>
              </a:ext>
            </a:extLst>
          </p:cNvPr>
          <p:cNvSpPr txBox="1"/>
          <p:nvPr/>
        </p:nvSpPr>
        <p:spPr>
          <a:xfrm>
            <a:off x="7726555" y="6093296"/>
            <a:ext cx="739051" cy="215444"/>
          </a:xfrm>
          <a:prstGeom prst="rect">
            <a:avLst/>
          </a:prstGeom>
          <a:noFill/>
          <a:ln>
            <a:solidFill>
              <a:schemeClr val="accent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rgbClr val="4E4E4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N = 188</a:t>
            </a:r>
          </a:p>
        </p:txBody>
      </p:sp>
      <p:sp>
        <p:nvSpPr>
          <p:cNvPr id="9" name="Zástupný symbol pro obsah 6">
            <a:extLst>
              <a:ext uri="{FF2B5EF4-FFF2-40B4-BE49-F238E27FC236}">
                <a16:creationId xmlns:a16="http://schemas.microsoft.com/office/drawing/2014/main" id="{CD936C6F-C88A-4637-B137-E7415179796E}"/>
              </a:ext>
            </a:extLst>
          </p:cNvPr>
          <p:cNvSpPr txBox="1">
            <a:spLocks/>
          </p:cNvSpPr>
          <p:nvPr/>
        </p:nvSpPr>
        <p:spPr>
          <a:xfrm>
            <a:off x="755576" y="1196752"/>
            <a:ext cx="7920334" cy="4680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342900" lvl="0" indent="-342900">
              <a:spcBef>
                <a:spcPct val="20000"/>
              </a:spcBef>
              <a:defRPr/>
            </a:pPr>
            <a:r>
              <a:rPr lang="cs-CZ" sz="1400" cap="all" dirty="0">
                <a:solidFill>
                  <a:srgbClr val="6EAA2E"/>
                </a:solidFill>
                <a:latin typeface="Verdana" pitchFamily="34" charset="0"/>
                <a:cs typeface="Arial" pitchFamily="34" charset="0"/>
              </a:rPr>
              <a:t>nesportovci si myslí, že by sportující lidé měli upravit svoji stravu</a:t>
            </a:r>
          </a:p>
          <a:p>
            <a:pPr marL="342900" lvl="0" indent="-342900">
              <a:spcBef>
                <a:spcPct val="20000"/>
              </a:spcBef>
              <a:defRPr/>
            </a:pPr>
            <a:r>
              <a:rPr lang="cs-CZ" sz="1400" cap="all" dirty="0">
                <a:solidFill>
                  <a:srgbClr val="6EAA2E"/>
                </a:solidFill>
                <a:latin typeface="Verdana" pitchFamily="34" charset="0"/>
                <a:cs typeface="Arial" pitchFamily="34" charset="0"/>
              </a:rPr>
              <a:t>nejčastěji Z DŮVODU DOPLNĚNÍ POTŘEBNÝCH LÁTEK, ŽIVIN, MINERÁLŮ.</a:t>
            </a:r>
          </a:p>
        </p:txBody>
      </p:sp>
      <p:pic>
        <p:nvPicPr>
          <p:cNvPr id="2050" name="Picture 2" descr="Micronutrients 101 – The Vitamins &amp;amp; Minerals Your Body Needs to Thrive! —  Get Your Lean On">
            <a:extLst>
              <a:ext uri="{FF2B5EF4-FFF2-40B4-BE49-F238E27FC236}">
                <a16:creationId xmlns:a16="http://schemas.microsoft.com/office/drawing/2014/main" id="{03A4B3E2-ED14-4A5B-AA6E-355073E47D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3491965"/>
            <a:ext cx="3278606" cy="1698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7" name="Skupina 6">
            <a:extLst>
              <a:ext uri="{FF2B5EF4-FFF2-40B4-BE49-F238E27FC236}">
                <a16:creationId xmlns:a16="http://schemas.microsoft.com/office/drawing/2014/main" id="{6BD550E8-7895-4A75-A10A-E74243E86C4C}"/>
              </a:ext>
            </a:extLst>
          </p:cNvPr>
          <p:cNvGrpSpPr/>
          <p:nvPr/>
        </p:nvGrpSpPr>
        <p:grpSpPr>
          <a:xfrm>
            <a:off x="7164288" y="1844824"/>
            <a:ext cx="792088" cy="576064"/>
            <a:chOff x="3524943" y="5713874"/>
            <a:chExt cx="792088" cy="576064"/>
          </a:xfrm>
        </p:grpSpPr>
        <p:pic>
          <p:nvPicPr>
            <p:cNvPr id="8" name="Picture 2" descr="Ball, goods, sport, sporting icon - Download on Iconfinder">
              <a:extLst>
                <a:ext uri="{FF2B5EF4-FFF2-40B4-BE49-F238E27FC236}">
                  <a16:creationId xmlns:a16="http://schemas.microsoft.com/office/drawing/2014/main" id="{7AC62709-2F5E-4B1E-A516-C23D0600B9E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7904" y="5713874"/>
              <a:ext cx="576064" cy="57606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10" name="Přímá spojnice 9">
              <a:extLst>
                <a:ext uri="{FF2B5EF4-FFF2-40B4-BE49-F238E27FC236}">
                  <a16:creationId xmlns:a16="http://schemas.microsoft.com/office/drawing/2014/main" id="{DB612E11-9F26-4DF3-B047-58828F50A549}"/>
                </a:ext>
              </a:extLst>
            </p:cNvPr>
            <p:cNvCxnSpPr>
              <a:cxnSpLocks/>
            </p:cNvCxnSpPr>
            <p:nvPr/>
          </p:nvCxnSpPr>
          <p:spPr>
            <a:xfrm>
              <a:off x="3524943" y="5761730"/>
              <a:ext cx="792088" cy="474605"/>
            </a:xfrm>
            <a:prstGeom prst="line">
              <a:avLst/>
            </a:prstGeom>
            <a:ln w="571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2549302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826311" y="1349393"/>
            <a:ext cx="7429552" cy="4671995"/>
          </a:xfrm>
        </p:spPr>
        <p:txBody>
          <a:bodyPr/>
          <a:lstStyle/>
          <a:p>
            <a:pPr marL="342900" lvl="1" indent="-342900">
              <a:spcBef>
                <a:spcPts val="600"/>
              </a:spcBef>
              <a:buClr>
                <a:srgbClr val="92D050"/>
              </a:buClr>
              <a:buBlip>
                <a:blip r:embed="rId2"/>
              </a:buBlip>
            </a:pPr>
            <a:r>
              <a:rPr lang="cs-CZ" sz="1200" b="1" dirty="0">
                <a:solidFill>
                  <a:srgbClr val="4E4E4E"/>
                </a:solidFill>
              </a:rPr>
              <a:t>Východisko:</a:t>
            </a:r>
          </a:p>
          <a:p>
            <a:pPr lvl="1">
              <a:spcBef>
                <a:spcPts val="600"/>
              </a:spcBef>
              <a:buClr>
                <a:srgbClr val="92D050"/>
              </a:buClr>
            </a:pPr>
            <a:r>
              <a:rPr lang="cs-CZ" dirty="0">
                <a:solidFill>
                  <a:schemeClr val="tx1"/>
                </a:solidFill>
              </a:rPr>
              <a:t>Společnost Médea </a:t>
            </a:r>
            <a:r>
              <a:rPr lang="cs-CZ" dirty="0" err="1">
                <a:solidFill>
                  <a:schemeClr val="tx1"/>
                </a:solidFill>
              </a:rPr>
              <a:t>Research</a:t>
            </a:r>
            <a:r>
              <a:rPr lang="cs-CZ" dirty="0">
                <a:solidFill>
                  <a:schemeClr val="tx1"/>
                </a:solidFill>
              </a:rPr>
              <a:t> realizovala pro </a:t>
            </a:r>
            <a:r>
              <a:rPr lang="cs-CZ" dirty="0" err="1">
                <a:solidFill>
                  <a:schemeClr val="tx1"/>
                </a:solidFill>
              </a:rPr>
              <a:t>AquaLife</a:t>
            </a:r>
            <a:r>
              <a:rPr lang="cs-CZ" dirty="0">
                <a:solidFill>
                  <a:schemeClr val="tx1"/>
                </a:solidFill>
              </a:rPr>
              <a:t> Institute kvantitativní výzkum, </a:t>
            </a:r>
            <a:br>
              <a:rPr lang="cs-CZ" dirty="0">
                <a:solidFill>
                  <a:schemeClr val="tx1"/>
                </a:solidFill>
              </a:rPr>
            </a:br>
            <a:r>
              <a:rPr lang="cs-CZ" dirty="0">
                <a:solidFill>
                  <a:schemeClr val="tx1"/>
                </a:solidFill>
              </a:rPr>
              <a:t>jehož cílem bylo zmapovat zvyklosti a postoje široké veřejnosti k doplňování tekutin </a:t>
            </a:r>
            <a:br>
              <a:rPr lang="cs-CZ" dirty="0">
                <a:solidFill>
                  <a:schemeClr val="tx1"/>
                </a:solidFill>
              </a:rPr>
            </a:br>
            <a:r>
              <a:rPr lang="cs-CZ" dirty="0">
                <a:solidFill>
                  <a:schemeClr val="tx1"/>
                </a:solidFill>
              </a:rPr>
              <a:t>a ke konzumaci nápojů i jídla před, během a po sportování.</a:t>
            </a:r>
          </a:p>
          <a:p>
            <a:pPr lvl="1">
              <a:spcBef>
                <a:spcPts val="600"/>
              </a:spcBef>
              <a:buClr>
                <a:srgbClr val="92D050"/>
              </a:buClr>
            </a:pPr>
            <a:r>
              <a:rPr lang="cs-CZ" dirty="0">
                <a:solidFill>
                  <a:schemeClr val="tx1"/>
                </a:solidFill>
              </a:rPr>
              <a:t>Konkrétně se výzkum zabýval tím, co lidé konzumují či by měli konzumovat </a:t>
            </a:r>
            <a:br>
              <a:rPr lang="cs-CZ" dirty="0">
                <a:solidFill>
                  <a:schemeClr val="tx1"/>
                </a:solidFill>
              </a:rPr>
            </a:br>
            <a:r>
              <a:rPr lang="cs-CZ" dirty="0">
                <a:solidFill>
                  <a:schemeClr val="tx1"/>
                </a:solidFill>
              </a:rPr>
              <a:t>před/při/po sportu a zda si myslí, že je důležité, co konzumují. </a:t>
            </a:r>
          </a:p>
          <a:p>
            <a:pPr marL="342900" lvl="1" indent="-342900">
              <a:spcBef>
                <a:spcPts val="600"/>
              </a:spcBef>
              <a:buClr>
                <a:srgbClr val="92D050"/>
              </a:buClr>
              <a:buBlip>
                <a:blip r:embed="rId2"/>
              </a:buBlip>
            </a:pPr>
            <a:r>
              <a:rPr lang="cs-CZ" sz="1200" b="1" dirty="0">
                <a:solidFill>
                  <a:srgbClr val="4E4E4E"/>
                </a:solidFill>
              </a:rPr>
              <a:t>Sběr dat: </a:t>
            </a:r>
          </a:p>
          <a:p>
            <a:pPr lvl="1">
              <a:spcBef>
                <a:spcPts val="600"/>
              </a:spcBef>
              <a:buClr>
                <a:srgbClr val="92D050"/>
              </a:buClr>
            </a:pPr>
            <a:r>
              <a:rPr lang="cs-CZ" dirty="0">
                <a:solidFill>
                  <a:schemeClr val="tx1"/>
                </a:solidFill>
              </a:rPr>
              <a:t>8. - 19. 11. 2021</a:t>
            </a:r>
          </a:p>
          <a:p>
            <a:pPr lvl="1">
              <a:spcBef>
                <a:spcPts val="600"/>
              </a:spcBef>
              <a:buClr>
                <a:srgbClr val="92D050"/>
              </a:buClr>
            </a:pPr>
            <a:r>
              <a:rPr lang="cs-CZ" dirty="0">
                <a:solidFill>
                  <a:schemeClr val="tx1"/>
                </a:solidFill>
              </a:rPr>
              <a:t>Sběr dat probíhal formou online dotazování za pomoci respondenty samostatně vyplněného online dotazníku (metoda CAWI – </a:t>
            </a:r>
            <a:r>
              <a:rPr lang="cs-CZ" dirty="0" err="1">
                <a:solidFill>
                  <a:schemeClr val="tx1"/>
                </a:solidFill>
              </a:rPr>
              <a:t>Computer</a:t>
            </a:r>
            <a:r>
              <a:rPr lang="cs-CZ" dirty="0">
                <a:solidFill>
                  <a:schemeClr val="tx1"/>
                </a:solidFill>
              </a:rPr>
              <a:t> </a:t>
            </a:r>
            <a:r>
              <a:rPr lang="cs-CZ" dirty="0" err="1">
                <a:solidFill>
                  <a:schemeClr val="tx1"/>
                </a:solidFill>
              </a:rPr>
              <a:t>Assisted</a:t>
            </a:r>
            <a:r>
              <a:rPr lang="cs-CZ" dirty="0">
                <a:solidFill>
                  <a:schemeClr val="tx1"/>
                </a:solidFill>
              </a:rPr>
              <a:t> Web </a:t>
            </a:r>
            <a:r>
              <a:rPr lang="cs-CZ" dirty="0" err="1">
                <a:solidFill>
                  <a:schemeClr val="tx1"/>
                </a:solidFill>
              </a:rPr>
              <a:t>Interviewing</a:t>
            </a:r>
            <a:r>
              <a:rPr lang="cs-CZ" dirty="0">
                <a:solidFill>
                  <a:schemeClr val="tx1"/>
                </a:solidFill>
              </a:rPr>
              <a:t>).</a:t>
            </a:r>
          </a:p>
          <a:p>
            <a:pPr lvl="1">
              <a:spcBef>
                <a:spcPts val="600"/>
              </a:spcBef>
              <a:buClr>
                <a:srgbClr val="92D050"/>
              </a:buClr>
            </a:pPr>
            <a:r>
              <a:rPr lang="cs-CZ" dirty="0">
                <a:solidFill>
                  <a:schemeClr val="tx1"/>
                </a:solidFill>
              </a:rPr>
              <a:t>Dotazování bylo provedeno prostřednictvím online panelu respondentů společnosti </a:t>
            </a:r>
            <a:br>
              <a:rPr lang="cs-CZ" dirty="0">
                <a:solidFill>
                  <a:schemeClr val="tx1"/>
                </a:solidFill>
              </a:rPr>
            </a:br>
            <a:r>
              <a:rPr lang="cs-CZ" dirty="0">
                <a:solidFill>
                  <a:schemeClr val="tx1"/>
                </a:solidFill>
              </a:rPr>
              <a:t>MÉDEA RESEARCH.</a:t>
            </a:r>
          </a:p>
          <a:p>
            <a:pPr marL="342900" lvl="1" indent="-342900">
              <a:spcBef>
                <a:spcPts val="600"/>
              </a:spcBef>
              <a:buClr>
                <a:srgbClr val="92D050"/>
              </a:buClr>
              <a:buBlip>
                <a:blip r:embed="rId2"/>
              </a:buBlip>
            </a:pPr>
            <a:r>
              <a:rPr lang="cs-CZ" sz="1200" b="1" dirty="0">
                <a:solidFill>
                  <a:srgbClr val="4E4E4E"/>
                </a:solidFill>
              </a:rPr>
              <a:t>Vzorek respondentů: </a:t>
            </a:r>
          </a:p>
          <a:p>
            <a:pPr lvl="1">
              <a:spcBef>
                <a:spcPts val="600"/>
              </a:spcBef>
              <a:buClr>
                <a:srgbClr val="92D050"/>
              </a:buClr>
            </a:pPr>
            <a:r>
              <a:rPr lang="cs-CZ" dirty="0">
                <a:solidFill>
                  <a:srgbClr val="4E4E4E"/>
                </a:solidFill>
              </a:rPr>
              <a:t>Cílová skupina: Online populace 18+</a:t>
            </a:r>
          </a:p>
          <a:p>
            <a:pPr lvl="1">
              <a:spcBef>
                <a:spcPts val="600"/>
              </a:spcBef>
              <a:buClr>
                <a:srgbClr val="92D050"/>
              </a:buClr>
            </a:pPr>
            <a:r>
              <a:rPr lang="cs-CZ" dirty="0">
                <a:solidFill>
                  <a:schemeClr val="tx1"/>
                </a:solidFill>
              </a:rPr>
              <a:t>505 respondentů</a:t>
            </a:r>
          </a:p>
          <a:p>
            <a:pPr lvl="1">
              <a:spcBef>
                <a:spcPts val="600"/>
              </a:spcBef>
              <a:buClr>
                <a:srgbClr val="92D050"/>
              </a:buClr>
            </a:pPr>
            <a:r>
              <a:rPr lang="cs-CZ" dirty="0">
                <a:solidFill>
                  <a:srgbClr val="4E4E4E"/>
                </a:solidFill>
              </a:rPr>
              <a:t>Vzorek byl vybrán kombinací náhodného a kvótního výběru a byl převážen tak, aby byl reprezentativní na online populaci ČR z hlediska pohlaví, věkových skupin (18+), vzdělání, regionu a velikosti místa bydliště.</a:t>
            </a:r>
          </a:p>
        </p:txBody>
      </p:sp>
      <p:sp>
        <p:nvSpPr>
          <p:cNvPr id="5" name="Nadpis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rgbClr val="4E4E4E"/>
                </a:solidFill>
              </a:rPr>
              <a:t>metodika </a:t>
            </a:r>
          </a:p>
        </p:txBody>
      </p:sp>
    </p:spTree>
    <p:extLst>
      <p:ext uri="{BB962C8B-B14F-4D97-AF65-F5344CB8AC3E}">
        <p14:creationId xmlns:p14="http://schemas.microsoft.com/office/powerpoint/2010/main" val="134158934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>
          <a:xfrm>
            <a:off x="817686" y="571481"/>
            <a:ext cx="8112033" cy="468000"/>
          </a:xfrm>
        </p:spPr>
        <p:txBody>
          <a:bodyPr/>
          <a:lstStyle/>
          <a:p>
            <a:r>
              <a:rPr lang="cs-CZ" cap="all" dirty="0">
                <a:solidFill>
                  <a:srgbClr val="4E4E4E"/>
                </a:solidFill>
              </a:rPr>
              <a:t>Co jedí / měli by jíst nejčastěji</a:t>
            </a:r>
          </a:p>
        </p:txBody>
      </p:sp>
      <p:graphicFrame>
        <p:nvGraphicFramePr>
          <p:cNvPr id="2" name="Tabulka 2">
            <a:extLst>
              <a:ext uri="{FF2B5EF4-FFF2-40B4-BE49-F238E27FC236}">
                <a16:creationId xmlns:a16="http://schemas.microsoft.com/office/drawing/2014/main" id="{CBA9B4F6-5ED4-456A-9C75-2DEF33FBA1D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3766300"/>
              </p:ext>
            </p:extLst>
          </p:nvPr>
        </p:nvGraphicFramePr>
        <p:xfrm>
          <a:off x="852264" y="2084184"/>
          <a:ext cx="7392144" cy="277706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64048">
                  <a:extLst>
                    <a:ext uri="{9D8B030D-6E8A-4147-A177-3AD203B41FA5}">
                      <a16:colId xmlns:a16="http://schemas.microsoft.com/office/drawing/2014/main" val="4009447312"/>
                    </a:ext>
                  </a:extLst>
                </a:gridCol>
                <a:gridCol w="2464048">
                  <a:extLst>
                    <a:ext uri="{9D8B030D-6E8A-4147-A177-3AD203B41FA5}">
                      <a16:colId xmlns:a16="http://schemas.microsoft.com/office/drawing/2014/main" val="3792872231"/>
                    </a:ext>
                  </a:extLst>
                </a:gridCol>
                <a:gridCol w="2464048">
                  <a:extLst>
                    <a:ext uri="{9D8B030D-6E8A-4147-A177-3AD203B41FA5}">
                      <a16:colId xmlns:a16="http://schemas.microsoft.com/office/drawing/2014/main" val="1136254656"/>
                    </a:ext>
                  </a:extLst>
                </a:gridCol>
              </a:tblGrid>
              <a:tr h="370840">
                <a:tc gridSpan="3">
                  <a:txBody>
                    <a:bodyPr/>
                    <a:lstStyle/>
                    <a:p>
                      <a:pPr algn="ctr"/>
                      <a:r>
                        <a:rPr lang="cs-CZ" sz="1100" dirty="0"/>
                        <a:t>CO SPORTUJÍCÍ LIDÉ NEJČASTĚJI JEDÍ / MĚLI BY JÍST</a:t>
                      </a:r>
                    </a:p>
                  </a:txBody>
                  <a:tcPr anchor="ctr">
                    <a:solidFill>
                      <a:schemeClr val="bg1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cs-CZ" sz="11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cs-CZ" sz="11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2155696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cs-CZ" sz="1100" b="1" dirty="0">
                          <a:solidFill>
                            <a:schemeClr val="bg1"/>
                          </a:solidFill>
                        </a:rPr>
                        <a:t>Příležitost</a:t>
                      </a:r>
                    </a:p>
                  </a:txBody>
                  <a:tcPr anchor="ctr"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100" b="1" dirty="0">
                          <a:solidFill>
                            <a:schemeClr val="bg1"/>
                          </a:solidFill>
                        </a:rPr>
                        <a:t>Sportovci</a:t>
                      </a:r>
                    </a:p>
                  </a:txBody>
                  <a:tcPr anchor="ctr"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100" b="1" dirty="0">
                          <a:solidFill>
                            <a:schemeClr val="bg1"/>
                          </a:solidFill>
                        </a:rPr>
                        <a:t>Nesportovci</a:t>
                      </a: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29622794"/>
                  </a:ext>
                </a:extLst>
              </a:tr>
              <a:tr h="125307">
                <a:tc>
                  <a:txBody>
                    <a:bodyPr/>
                    <a:lstStyle/>
                    <a:p>
                      <a:pPr algn="ctr"/>
                      <a:endParaRPr lang="cs-CZ" sz="1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00" dirty="0"/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00" dirty="0"/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4103907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cs-CZ" sz="1100" dirty="0">
                          <a:solidFill>
                            <a:schemeClr val="bg1"/>
                          </a:solidFill>
                        </a:rPr>
                        <a:t>Před sportem</a:t>
                      </a:r>
                    </a:p>
                  </a:txBody>
                  <a:tcPr anchor="ctr"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100" dirty="0">
                          <a:solidFill>
                            <a:schemeClr val="bg1"/>
                          </a:solidFill>
                        </a:rPr>
                        <a:t>Více bílkovin</a:t>
                      </a:r>
                    </a:p>
                  </a:txBody>
                  <a:tcPr anchor="ctr"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cs-CZ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uLnTx/>
                          <a:uFillTx/>
                          <a:latin typeface="Verdana"/>
                          <a:ea typeface="+mn-ea"/>
                          <a:cs typeface="+mn-cs"/>
                        </a:rPr>
                        <a:t>Více bílkovin</a:t>
                      </a: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8035364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cs-CZ" sz="1100" dirty="0">
                          <a:solidFill>
                            <a:schemeClr val="bg1"/>
                          </a:solidFill>
                        </a:rPr>
                        <a:t>Během sportu</a:t>
                      </a:r>
                    </a:p>
                  </a:txBody>
                  <a:tcPr anchor="ctr"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100" dirty="0">
                          <a:solidFill>
                            <a:schemeClr val="bg1"/>
                          </a:solidFill>
                        </a:rPr>
                        <a:t>Doplňují bílkoviny</a:t>
                      </a:r>
                    </a:p>
                  </a:txBody>
                  <a:tcPr anchor="ctr"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cs-CZ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uLnTx/>
                          <a:uFillTx/>
                          <a:latin typeface="Verdana"/>
                          <a:ea typeface="+mn-ea"/>
                          <a:cs typeface="+mn-cs"/>
                        </a:rPr>
                        <a:t>Měli by doplňovat sacharidy</a:t>
                      </a: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3899632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cs-CZ" sz="1100" dirty="0">
                          <a:solidFill>
                            <a:schemeClr val="bg1"/>
                          </a:solidFill>
                        </a:rPr>
                        <a:t>Po sportu</a:t>
                      </a:r>
                    </a:p>
                  </a:txBody>
                  <a:tcPr anchor="ctr"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100" dirty="0">
                          <a:solidFill>
                            <a:schemeClr val="bg1"/>
                          </a:solidFill>
                        </a:rPr>
                        <a:t>Více bílkovin</a:t>
                      </a:r>
                    </a:p>
                  </a:txBody>
                  <a:tcPr anchor="ctr"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cs-CZ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uLnTx/>
                          <a:uFillTx/>
                          <a:latin typeface="Verdana"/>
                          <a:ea typeface="+mn-ea"/>
                          <a:cs typeface="+mn-cs"/>
                        </a:rPr>
                        <a:t>Více bílkovin</a:t>
                      </a: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62296264"/>
                  </a:ext>
                </a:extLst>
              </a:tr>
              <a:tr h="426720">
                <a:tc>
                  <a:txBody>
                    <a:bodyPr/>
                    <a:lstStyle/>
                    <a:p>
                      <a:pPr algn="ctr"/>
                      <a:r>
                        <a:rPr lang="cs-CZ" sz="1100" dirty="0">
                          <a:solidFill>
                            <a:schemeClr val="bg1"/>
                          </a:solidFill>
                        </a:rPr>
                        <a:t>Při hodně intenzivních aktivitách</a:t>
                      </a:r>
                    </a:p>
                  </a:txBody>
                  <a:tcPr anchor="ctr"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100" dirty="0">
                          <a:solidFill>
                            <a:schemeClr val="bg1"/>
                          </a:solidFill>
                        </a:rPr>
                        <a:t>Více sacharidů</a:t>
                      </a:r>
                    </a:p>
                  </a:txBody>
                  <a:tcPr anchor="ctr"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cs-CZ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Více bílkovin</a:t>
                      </a: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2950206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100" dirty="0">
                          <a:solidFill>
                            <a:schemeClr val="bg1"/>
                          </a:solidFill>
                        </a:rPr>
                        <a:t>Při méně intenzivních aktivitách</a:t>
                      </a:r>
                    </a:p>
                  </a:txBody>
                  <a:tcPr anchor="ctr"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100" dirty="0">
                          <a:solidFill>
                            <a:schemeClr val="bg1"/>
                          </a:solidFill>
                        </a:rPr>
                        <a:t>Více bílkovin</a:t>
                      </a:r>
                    </a:p>
                  </a:txBody>
                  <a:tcPr anchor="ctr"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cs-CZ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uLnTx/>
                          <a:uFillTx/>
                          <a:latin typeface="Verdana"/>
                          <a:ea typeface="+mn-ea"/>
                          <a:cs typeface="+mn-cs"/>
                        </a:rPr>
                        <a:t>Více bílkovin</a:t>
                      </a: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33896823"/>
                  </a:ext>
                </a:extLst>
              </a:tr>
            </a:tbl>
          </a:graphicData>
        </a:graphic>
      </p:graphicFrame>
      <p:grpSp>
        <p:nvGrpSpPr>
          <p:cNvPr id="12" name="Skupina 11">
            <a:extLst>
              <a:ext uri="{FF2B5EF4-FFF2-40B4-BE49-F238E27FC236}">
                <a16:creationId xmlns:a16="http://schemas.microsoft.com/office/drawing/2014/main" id="{F0E2A7EF-0CDA-425B-AF30-03C4F1815C9F}"/>
              </a:ext>
            </a:extLst>
          </p:cNvPr>
          <p:cNvGrpSpPr/>
          <p:nvPr/>
        </p:nvGrpSpPr>
        <p:grpSpPr>
          <a:xfrm>
            <a:off x="7620000" y="2456389"/>
            <a:ext cx="504056" cy="360040"/>
            <a:chOff x="3524943" y="5713874"/>
            <a:chExt cx="792088" cy="576064"/>
          </a:xfrm>
        </p:grpSpPr>
        <p:pic>
          <p:nvPicPr>
            <p:cNvPr id="14" name="Picture 2" descr="Ball, goods, sport, sporting icon - Download on Iconfinder">
              <a:extLst>
                <a:ext uri="{FF2B5EF4-FFF2-40B4-BE49-F238E27FC236}">
                  <a16:creationId xmlns:a16="http://schemas.microsoft.com/office/drawing/2014/main" id="{BE33B7E3-5863-4859-A097-CD73D4DF92A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7904" y="5713874"/>
              <a:ext cx="576064" cy="57606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15" name="Přímá spojnice 14">
              <a:extLst>
                <a:ext uri="{FF2B5EF4-FFF2-40B4-BE49-F238E27FC236}">
                  <a16:creationId xmlns:a16="http://schemas.microsoft.com/office/drawing/2014/main" id="{76013A72-53C1-4EA7-B7B3-89BD171A10C6}"/>
                </a:ext>
              </a:extLst>
            </p:cNvPr>
            <p:cNvCxnSpPr>
              <a:cxnSpLocks/>
            </p:cNvCxnSpPr>
            <p:nvPr/>
          </p:nvCxnSpPr>
          <p:spPr>
            <a:xfrm>
              <a:off x="3524943" y="5761730"/>
              <a:ext cx="792088" cy="474605"/>
            </a:xfrm>
            <a:prstGeom prst="line">
              <a:avLst/>
            </a:prstGeom>
            <a:ln w="571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8" name="Picture 2" descr="Ball, goods, sport, sporting icon - Download on Iconfinder">
            <a:extLst>
              <a:ext uri="{FF2B5EF4-FFF2-40B4-BE49-F238E27FC236}">
                <a16:creationId xmlns:a16="http://schemas.microsoft.com/office/drawing/2014/main" id="{30135BFB-A319-4659-8DDE-2C431B2285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2456389"/>
            <a:ext cx="360040" cy="360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ovéPole 9">
            <a:extLst>
              <a:ext uri="{FF2B5EF4-FFF2-40B4-BE49-F238E27FC236}">
                <a16:creationId xmlns:a16="http://schemas.microsoft.com/office/drawing/2014/main" id="{79FD3DAF-D007-4E3C-84E2-3DBB8CA0304B}"/>
              </a:ext>
            </a:extLst>
          </p:cNvPr>
          <p:cNvSpPr txBox="1"/>
          <p:nvPr/>
        </p:nvSpPr>
        <p:spPr>
          <a:xfrm>
            <a:off x="755578" y="4998368"/>
            <a:ext cx="4227439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900" dirty="0"/>
              <a:t>Pozn: jen lidé, kteří řekli, že upravují stravu / měli by upravit stravu</a:t>
            </a:r>
          </a:p>
        </p:txBody>
      </p:sp>
    </p:spTree>
    <p:extLst>
      <p:ext uri="{BB962C8B-B14F-4D97-AF65-F5344CB8AC3E}">
        <p14:creationId xmlns:p14="http://schemas.microsoft.com/office/powerpoint/2010/main" val="7023936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>
          <a:xfrm>
            <a:off x="817686" y="571481"/>
            <a:ext cx="8112033" cy="468000"/>
          </a:xfrm>
        </p:spPr>
        <p:txBody>
          <a:bodyPr/>
          <a:lstStyle/>
          <a:p>
            <a:r>
              <a:rPr lang="cs-CZ" cap="all" dirty="0">
                <a:solidFill>
                  <a:srgbClr val="4E4E4E"/>
                </a:solidFill>
              </a:rPr>
              <a:t>Zvyklosti sportovců </a:t>
            </a:r>
            <a:br>
              <a:rPr lang="cs-CZ" cap="all" dirty="0">
                <a:solidFill>
                  <a:srgbClr val="4E4E4E"/>
                </a:solidFill>
              </a:rPr>
            </a:br>
            <a:r>
              <a:rPr lang="cs-CZ" cap="all" dirty="0">
                <a:solidFill>
                  <a:srgbClr val="4E4E4E"/>
                </a:solidFill>
              </a:rPr>
              <a:t>vs. představy nesportovců</a:t>
            </a:r>
          </a:p>
        </p:txBody>
      </p:sp>
      <p:graphicFrame>
        <p:nvGraphicFramePr>
          <p:cNvPr id="2" name="Tabulka 2">
            <a:extLst>
              <a:ext uri="{FF2B5EF4-FFF2-40B4-BE49-F238E27FC236}">
                <a16:creationId xmlns:a16="http://schemas.microsoft.com/office/drawing/2014/main" id="{CBA9B4F6-5ED4-456A-9C75-2DEF33FBA1D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814215"/>
              </p:ext>
            </p:extLst>
          </p:nvPr>
        </p:nvGraphicFramePr>
        <p:xfrm>
          <a:off x="852264" y="2084184"/>
          <a:ext cx="7392144" cy="294470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64048">
                  <a:extLst>
                    <a:ext uri="{9D8B030D-6E8A-4147-A177-3AD203B41FA5}">
                      <a16:colId xmlns:a16="http://schemas.microsoft.com/office/drawing/2014/main" val="4009447312"/>
                    </a:ext>
                  </a:extLst>
                </a:gridCol>
                <a:gridCol w="2464048">
                  <a:extLst>
                    <a:ext uri="{9D8B030D-6E8A-4147-A177-3AD203B41FA5}">
                      <a16:colId xmlns:a16="http://schemas.microsoft.com/office/drawing/2014/main" val="3792872231"/>
                    </a:ext>
                  </a:extLst>
                </a:gridCol>
                <a:gridCol w="2464048">
                  <a:extLst>
                    <a:ext uri="{9D8B030D-6E8A-4147-A177-3AD203B41FA5}">
                      <a16:colId xmlns:a16="http://schemas.microsoft.com/office/drawing/2014/main" val="1136254656"/>
                    </a:ext>
                  </a:extLst>
                </a:gridCol>
              </a:tblGrid>
              <a:tr h="426720">
                <a:tc rowSpan="2">
                  <a:txBody>
                    <a:bodyPr/>
                    <a:lstStyle/>
                    <a:p>
                      <a:pPr algn="ctr"/>
                      <a:r>
                        <a:rPr lang="cs-CZ" sz="1100" b="1" dirty="0">
                          <a:solidFill>
                            <a:schemeClr val="bg1"/>
                          </a:solidFill>
                        </a:rPr>
                        <a:t>Příležitost</a:t>
                      </a:r>
                    </a:p>
                  </a:txBody>
                  <a:tcPr anchor="ctr">
                    <a:solidFill>
                      <a:schemeClr val="bg1">
                        <a:lumMod val="5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cs-CZ" sz="1100" b="1" dirty="0">
                          <a:solidFill>
                            <a:schemeClr val="bg1"/>
                          </a:solidFill>
                        </a:rPr>
                        <a:t>Sportovci ve srovnání s představami nesportovců</a:t>
                      </a:r>
                    </a:p>
                    <a:p>
                      <a:pPr algn="ctr"/>
                      <a:r>
                        <a:rPr lang="cs-CZ" sz="1100" b="1" dirty="0">
                          <a:solidFill>
                            <a:schemeClr val="bg1"/>
                          </a:solidFill>
                        </a:rPr>
                        <a:t>významně</a:t>
                      </a:r>
                    </a:p>
                  </a:txBody>
                  <a:tcPr anchor="ctr">
                    <a:solidFill>
                      <a:schemeClr val="bg1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cs-CZ" sz="1100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29622794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pPr algn="ctr"/>
                      <a:endParaRPr lang="cs-CZ" sz="1100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100" b="1" dirty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častěji jedí…</a:t>
                      </a:r>
                    </a:p>
                  </a:txBody>
                  <a:tcPr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100" b="1" dirty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méně často jedí…</a:t>
                      </a:r>
                    </a:p>
                  </a:txBody>
                  <a:tcPr anchor="ctr">
                    <a:solidFill>
                      <a:srgbClr val="F2929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03366998"/>
                  </a:ext>
                </a:extLst>
              </a:tr>
              <a:tr h="125307">
                <a:tc>
                  <a:txBody>
                    <a:bodyPr/>
                    <a:lstStyle/>
                    <a:p>
                      <a:pPr algn="ctr"/>
                      <a:endParaRPr lang="cs-CZ" sz="1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00" dirty="0"/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00" dirty="0"/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4103907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cs-CZ" sz="1100" dirty="0">
                          <a:solidFill>
                            <a:schemeClr val="bg1"/>
                          </a:solidFill>
                        </a:rPr>
                        <a:t>Před sportem</a:t>
                      </a:r>
                    </a:p>
                  </a:txBody>
                  <a:tcPr anchor="ctr"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100" b="0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Malé lehké jídlo</a:t>
                      </a:r>
                    </a:p>
                  </a:txBody>
                  <a:tcPr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100" b="0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x</a:t>
                      </a:r>
                    </a:p>
                  </a:txBody>
                  <a:tcPr anchor="ctr">
                    <a:solidFill>
                      <a:srgbClr val="F2929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8035364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cs-CZ" sz="1100" dirty="0">
                          <a:solidFill>
                            <a:schemeClr val="bg1"/>
                          </a:solidFill>
                        </a:rPr>
                        <a:t>Během sportu</a:t>
                      </a:r>
                    </a:p>
                  </a:txBody>
                  <a:tcPr anchor="ctr"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100" b="0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Doplňují bílkoviny</a:t>
                      </a:r>
                    </a:p>
                  </a:txBody>
                  <a:tcPr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100" b="0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x</a:t>
                      </a:r>
                    </a:p>
                  </a:txBody>
                  <a:tcPr anchor="ctr">
                    <a:solidFill>
                      <a:srgbClr val="F2929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38996329"/>
                  </a:ext>
                </a:extLst>
              </a:tr>
              <a:tr h="426720">
                <a:tc>
                  <a:txBody>
                    <a:bodyPr/>
                    <a:lstStyle/>
                    <a:p>
                      <a:pPr algn="ctr"/>
                      <a:r>
                        <a:rPr lang="cs-CZ" sz="1100" dirty="0">
                          <a:solidFill>
                            <a:schemeClr val="bg1"/>
                          </a:solidFill>
                        </a:rPr>
                        <a:t>Po sportu</a:t>
                      </a:r>
                    </a:p>
                  </a:txBody>
                  <a:tcPr anchor="ctr"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100" b="0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Více bílkovin, tuků, malé lehké jídlo</a:t>
                      </a:r>
                    </a:p>
                  </a:txBody>
                  <a:tcPr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100" b="0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x</a:t>
                      </a:r>
                    </a:p>
                  </a:txBody>
                  <a:tcPr anchor="ctr">
                    <a:solidFill>
                      <a:srgbClr val="F2929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62296264"/>
                  </a:ext>
                </a:extLst>
              </a:tr>
              <a:tr h="426720">
                <a:tc>
                  <a:txBody>
                    <a:bodyPr/>
                    <a:lstStyle/>
                    <a:p>
                      <a:pPr algn="ctr"/>
                      <a:r>
                        <a:rPr lang="cs-CZ" sz="1100" dirty="0">
                          <a:solidFill>
                            <a:schemeClr val="bg1"/>
                          </a:solidFill>
                        </a:rPr>
                        <a:t>Při hodně intenzivních aktivitách</a:t>
                      </a:r>
                    </a:p>
                  </a:txBody>
                  <a:tcPr anchor="ctr"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100" b="0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Více sacharidů</a:t>
                      </a:r>
                    </a:p>
                  </a:txBody>
                  <a:tcPr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100" b="0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x</a:t>
                      </a:r>
                    </a:p>
                  </a:txBody>
                  <a:tcPr anchor="ctr">
                    <a:solidFill>
                      <a:srgbClr val="F2929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29502062"/>
                  </a:ext>
                </a:extLst>
              </a:tr>
              <a:tr h="42672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100" dirty="0">
                          <a:solidFill>
                            <a:schemeClr val="bg1"/>
                          </a:solidFill>
                        </a:rPr>
                        <a:t>Při méně intenzivních aktivitách</a:t>
                      </a:r>
                    </a:p>
                  </a:txBody>
                  <a:tcPr anchor="ctr"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100" b="0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Více bílkovin, sacharidů, tuků, malé lehké jídlo </a:t>
                      </a:r>
                    </a:p>
                  </a:txBody>
                  <a:tcPr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100" b="0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x</a:t>
                      </a:r>
                    </a:p>
                  </a:txBody>
                  <a:tcPr anchor="ctr">
                    <a:solidFill>
                      <a:srgbClr val="F2929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33896823"/>
                  </a:ext>
                </a:extLst>
              </a:tr>
            </a:tbl>
          </a:graphicData>
        </a:graphic>
      </p:graphicFrame>
      <p:sp>
        <p:nvSpPr>
          <p:cNvPr id="6" name="TextovéPole 5">
            <a:extLst>
              <a:ext uri="{FF2B5EF4-FFF2-40B4-BE49-F238E27FC236}">
                <a16:creationId xmlns:a16="http://schemas.microsoft.com/office/drawing/2014/main" id="{89D7C7C8-B3F0-45F4-970D-2EA7D21D1FFF}"/>
              </a:ext>
            </a:extLst>
          </p:cNvPr>
          <p:cNvSpPr txBox="1"/>
          <p:nvPr/>
        </p:nvSpPr>
        <p:spPr>
          <a:xfrm>
            <a:off x="755578" y="5157192"/>
            <a:ext cx="4227439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900" dirty="0"/>
              <a:t>Pozn: jen lidé, kteří řekli, že upravují stravu / měli by upravit stravu</a:t>
            </a:r>
          </a:p>
        </p:txBody>
      </p:sp>
      <p:sp>
        <p:nvSpPr>
          <p:cNvPr id="7" name="Nadpis 4"/>
          <p:cNvSpPr txBox="1">
            <a:spLocks/>
          </p:cNvSpPr>
          <p:nvPr/>
        </p:nvSpPr>
        <p:spPr>
          <a:xfrm>
            <a:off x="827584" y="1304816"/>
            <a:ext cx="8112033" cy="468000"/>
          </a:xfrm>
          <a:prstGeom prst="rect">
            <a:avLst/>
          </a:prstGeom>
          <a:noFill/>
          <a:ln w="38100" cap="flat" cmpd="sng" algn="ctr">
            <a:noFill/>
            <a:prstDash val="solid"/>
          </a:ln>
          <a:effectLst/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None/>
              <a:defRPr lang="cs-CZ" sz="2400" b="0" kern="1200" cap="none" spc="0" dirty="0" smtClean="0">
                <a:ln w="12700">
                  <a:noFill/>
                  <a:prstDash val="solid"/>
                </a:ln>
                <a:solidFill>
                  <a:schemeClr val="tx1">
                    <a:lumMod val="60000"/>
                    <a:lumOff val="4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Verdana" pitchFamily="34" charset="0"/>
                <a:ea typeface="+mj-ea"/>
                <a:cs typeface="Tahoma" pitchFamily="34" charset="0"/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r>
              <a:rPr lang="cs-CZ" cap="all" dirty="0">
                <a:solidFill>
                  <a:srgbClr val="4E4E4E"/>
                </a:solidFill>
              </a:rPr>
              <a:t>jídelníček</a:t>
            </a:r>
          </a:p>
        </p:txBody>
      </p:sp>
    </p:spTree>
    <p:extLst>
      <p:ext uri="{BB962C8B-B14F-4D97-AF65-F5344CB8AC3E}">
        <p14:creationId xmlns:p14="http://schemas.microsoft.com/office/powerpoint/2010/main" val="174245404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>
          <a:xfrm>
            <a:off x="817686" y="571481"/>
            <a:ext cx="8112033" cy="468000"/>
          </a:xfrm>
        </p:spPr>
        <p:txBody>
          <a:bodyPr/>
          <a:lstStyle/>
          <a:p>
            <a:r>
              <a:rPr lang="cs-CZ" cap="all" dirty="0">
                <a:solidFill>
                  <a:srgbClr val="4E4E4E"/>
                </a:solidFill>
              </a:rPr>
              <a:t>SPORT A zdraví</a:t>
            </a:r>
          </a:p>
        </p:txBody>
      </p:sp>
      <p:sp>
        <p:nvSpPr>
          <p:cNvPr id="9" name="Zástupný symbol pro obsah 6">
            <a:extLst>
              <a:ext uri="{FF2B5EF4-FFF2-40B4-BE49-F238E27FC236}">
                <a16:creationId xmlns:a16="http://schemas.microsoft.com/office/drawing/2014/main" id="{CD936C6F-C88A-4637-B137-E7415179796E}"/>
              </a:ext>
            </a:extLst>
          </p:cNvPr>
          <p:cNvSpPr txBox="1">
            <a:spLocks/>
          </p:cNvSpPr>
          <p:nvPr/>
        </p:nvSpPr>
        <p:spPr>
          <a:xfrm>
            <a:off x="755576" y="1196752"/>
            <a:ext cx="7920334" cy="4680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342900" lvl="0" indent="-342900">
              <a:spcBef>
                <a:spcPct val="20000"/>
              </a:spcBef>
              <a:defRPr/>
            </a:pPr>
            <a:r>
              <a:rPr lang="cs-CZ" sz="1400" cap="all" dirty="0">
                <a:solidFill>
                  <a:srgbClr val="6EAA2E"/>
                </a:solidFill>
                <a:latin typeface="Verdana" pitchFamily="34" charset="0"/>
                <a:cs typeface="Arial" pitchFamily="34" charset="0"/>
              </a:rPr>
              <a:t>Sportovci si ve srovnání s nesportovci pod spojením „sport a zdraví“</a:t>
            </a:r>
          </a:p>
          <a:p>
            <a:pPr marL="342900" lvl="0" indent="-342900">
              <a:spcBef>
                <a:spcPct val="20000"/>
              </a:spcBef>
              <a:defRPr/>
            </a:pPr>
            <a:r>
              <a:rPr lang="cs-CZ" sz="1400" cap="all" dirty="0">
                <a:solidFill>
                  <a:srgbClr val="6EAA2E"/>
                </a:solidFill>
                <a:latin typeface="Verdana" pitchFamily="34" charset="0"/>
                <a:cs typeface="Arial" pitchFamily="34" charset="0"/>
              </a:rPr>
              <a:t>významně častěji vybaví, že sport je zdravý, sportem ku zdraví, zdraví.</a:t>
            </a:r>
            <a:endParaRPr lang="en-US" sz="1400" cap="all" dirty="0">
              <a:solidFill>
                <a:srgbClr val="6EAA2E"/>
              </a:solidFill>
              <a:latin typeface="Verdana" pitchFamily="34" charset="0"/>
              <a:cs typeface="Arial" pitchFamily="34" charset="0"/>
            </a:endParaRPr>
          </a:p>
        </p:txBody>
      </p:sp>
      <p:sp>
        <p:nvSpPr>
          <p:cNvPr id="10" name="TextovéPole 9">
            <a:extLst>
              <a:ext uri="{FF2B5EF4-FFF2-40B4-BE49-F238E27FC236}">
                <a16:creationId xmlns:a16="http://schemas.microsoft.com/office/drawing/2014/main" id="{43ABBFB9-6713-4350-9F47-D00D74DA59B2}"/>
              </a:ext>
            </a:extLst>
          </p:cNvPr>
          <p:cNvSpPr txBox="1"/>
          <p:nvPr/>
        </p:nvSpPr>
        <p:spPr>
          <a:xfrm>
            <a:off x="7164289" y="6093296"/>
            <a:ext cx="1301316" cy="215444"/>
          </a:xfrm>
          <a:prstGeom prst="rect">
            <a:avLst/>
          </a:prstGeom>
          <a:noFill/>
          <a:ln>
            <a:solidFill>
              <a:schemeClr val="accent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rgbClr val="4E4E4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N = 505 / 299 / 206</a:t>
            </a:r>
          </a:p>
        </p:txBody>
      </p:sp>
      <p:graphicFrame>
        <p:nvGraphicFramePr>
          <p:cNvPr id="7" name="Graf 6">
            <a:extLst>
              <a:ext uri="{FF2B5EF4-FFF2-40B4-BE49-F238E27FC236}">
                <a16:creationId xmlns:a16="http://schemas.microsoft.com/office/drawing/2014/main" id="{9EE4636C-A5C7-45EC-88C4-2B3022AD31E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65641353"/>
              </p:ext>
            </p:extLst>
          </p:nvPr>
        </p:nvGraphicFramePr>
        <p:xfrm>
          <a:off x="539552" y="1783372"/>
          <a:ext cx="7453808" cy="441528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Obdélník: se zakulacenými rohy 13">
            <a:extLst>
              <a:ext uri="{FF2B5EF4-FFF2-40B4-BE49-F238E27FC236}">
                <a16:creationId xmlns:a16="http://schemas.microsoft.com/office/drawing/2014/main" id="{CD60F3AB-EE2F-4C47-BD3E-C50541854EFF}"/>
              </a:ext>
            </a:extLst>
          </p:cNvPr>
          <p:cNvSpPr/>
          <p:nvPr/>
        </p:nvSpPr>
        <p:spPr>
          <a:xfrm>
            <a:off x="1259632" y="2267541"/>
            <a:ext cx="4841642" cy="252000"/>
          </a:xfrm>
          <a:prstGeom prst="roundRect">
            <a:avLst/>
          </a:prstGeom>
          <a:noFill/>
          <a:ln w="19050">
            <a:solidFill>
              <a:schemeClr val="accent2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1" name="Obdélník: se zakulacenými rohy 13">
            <a:extLst>
              <a:ext uri="{FF2B5EF4-FFF2-40B4-BE49-F238E27FC236}">
                <a16:creationId xmlns:a16="http://schemas.microsoft.com/office/drawing/2014/main" id="{CD60F3AB-EE2F-4C47-BD3E-C50541854EFF}"/>
              </a:ext>
            </a:extLst>
          </p:cNvPr>
          <p:cNvSpPr/>
          <p:nvPr/>
        </p:nvSpPr>
        <p:spPr>
          <a:xfrm>
            <a:off x="1259632" y="3212976"/>
            <a:ext cx="4841642" cy="252000"/>
          </a:xfrm>
          <a:prstGeom prst="roundRect">
            <a:avLst/>
          </a:prstGeom>
          <a:noFill/>
          <a:ln w="19050">
            <a:solidFill>
              <a:srgbClr val="C0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8710288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ctrTitle"/>
          </p:nvPr>
        </p:nvSpPr>
        <p:spPr>
          <a:xfrm>
            <a:off x="1214414" y="2928935"/>
            <a:ext cx="6715172" cy="933472"/>
          </a:xfrm>
          <a:ln>
            <a:noFill/>
          </a:ln>
        </p:spPr>
        <p:txBody>
          <a:bodyPr>
            <a:noAutofit/>
          </a:bodyPr>
          <a:lstStyle/>
          <a:p>
            <a:pPr>
              <a:lnSpc>
                <a:spcPct val="150000"/>
              </a:lnSpc>
              <a:spcBef>
                <a:spcPts val="100"/>
              </a:spcBef>
              <a:spcAft>
                <a:spcPts val="100"/>
              </a:spcAft>
            </a:pPr>
            <a:r>
              <a:rPr lang="cs-CZ" sz="2200" dirty="0">
                <a:solidFill>
                  <a:srgbClr val="4E4E4E"/>
                </a:solidFill>
              </a:rPr>
              <a:t>DĚKUJEME ZA POZORNOST!</a:t>
            </a:r>
            <a:endParaRPr lang="cs-CZ" sz="2000" dirty="0">
              <a:solidFill>
                <a:srgbClr val="4E4E4E"/>
              </a:solidFill>
            </a:endParaRPr>
          </a:p>
        </p:txBody>
      </p:sp>
      <p:pic>
        <p:nvPicPr>
          <p:cNvPr id="4" name="Obrázek 7" descr="twitter ALI profilovka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6925" r="3169" b="20270"/>
          <a:stretch/>
        </p:blipFill>
        <p:spPr bwMode="auto">
          <a:xfrm>
            <a:off x="2915816" y="620688"/>
            <a:ext cx="3105580" cy="1440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14123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>
          <a:xfrm>
            <a:off x="817684" y="571480"/>
            <a:ext cx="8218812" cy="468000"/>
          </a:xfrm>
        </p:spPr>
        <p:txBody>
          <a:bodyPr/>
          <a:lstStyle/>
          <a:p>
            <a:r>
              <a:rPr lang="cs-CZ" dirty="0">
                <a:solidFill>
                  <a:srgbClr val="4E4E4E"/>
                </a:solidFill>
              </a:rPr>
              <a:t>DEMOGRAFIE</a:t>
            </a:r>
          </a:p>
        </p:txBody>
      </p:sp>
      <p:sp>
        <p:nvSpPr>
          <p:cNvPr id="7" name="Zaoblený obdélník 6"/>
          <p:cNvSpPr/>
          <p:nvPr/>
        </p:nvSpPr>
        <p:spPr>
          <a:xfrm>
            <a:off x="2267744" y="1272827"/>
            <a:ext cx="6120680" cy="777088"/>
          </a:xfrm>
          <a:prstGeom prst="roundRect">
            <a:avLst/>
          </a:prstGeom>
          <a:noFill/>
          <a:ln w="19050"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9" name="Zástupný symbol pro obsah 3"/>
          <p:cNvSpPr txBox="1">
            <a:spLocks/>
          </p:cNvSpPr>
          <p:nvPr/>
        </p:nvSpPr>
        <p:spPr>
          <a:xfrm>
            <a:off x="2339752" y="1340768"/>
            <a:ext cx="5832648" cy="608875"/>
          </a:xfrm>
          <a:prstGeom prst="rect">
            <a:avLst/>
          </a:prstGeom>
        </p:spPr>
        <p:txBody>
          <a:bodyPr vert="horz" lIns="91440" tIns="45720" rIns="91440" bIns="46800" rtlCol="0">
            <a:noAutofit/>
          </a:bodyPr>
          <a:lstStyle/>
          <a:p>
            <a:pPr>
              <a:spcAft>
                <a:spcPts val="600"/>
              </a:spcAft>
              <a:defRPr/>
            </a:pPr>
            <a:r>
              <a:rPr lang="cs-CZ" sz="1200" b="1" dirty="0">
                <a:solidFill>
                  <a:srgbClr val="4E4E4E"/>
                </a:solidFill>
                <a:latin typeface="Verdana" pitchFamily="34" charset="0"/>
                <a:ea typeface="Verdana" pitchFamily="34" charset="0"/>
              </a:rPr>
              <a:t>Online reprezentativní populace ČR 18+</a:t>
            </a:r>
          </a:p>
          <a:p>
            <a:pPr marL="177800" indent="-177800">
              <a:spcAft>
                <a:spcPts val="600"/>
              </a:spcAft>
              <a:buBlip>
                <a:blip r:embed="rId2"/>
              </a:buBlip>
              <a:defRPr/>
            </a:pPr>
            <a:r>
              <a:rPr lang="cs-CZ" sz="1050" dirty="0">
                <a:solidFill>
                  <a:srgbClr val="4E4E4E"/>
                </a:solidFill>
                <a:latin typeface="Verdana" pitchFamily="34" charset="0"/>
                <a:ea typeface="Verdana" pitchFamily="34" charset="0"/>
              </a:rPr>
              <a:t>N = 505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tabLst/>
              <a:defRPr/>
            </a:pPr>
            <a:endParaRPr kumimoji="0" lang="cs-CZ" sz="1050" b="0" i="0" u="none" strike="noStrike" kern="1200" cap="none" spc="0" normalizeH="0" baseline="0" noProof="0" dirty="0">
              <a:ln>
                <a:noFill/>
              </a:ln>
              <a:solidFill>
                <a:srgbClr val="4E4E4E"/>
              </a:solidFill>
              <a:effectLst/>
              <a:uLnTx/>
              <a:uFillTx/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14" name="Obrázek 13" descr="7616476-velka-rozmanita-dav-lida-ha-lkovitou-postavia-ku-barevna-socia-lna-ma-dia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27584" y="1196752"/>
            <a:ext cx="1008112" cy="10081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aphicFrame>
        <p:nvGraphicFramePr>
          <p:cNvPr id="21" name="Zástupný symbol pro obsah 9">
            <a:extLst>
              <a:ext uri="{FF2B5EF4-FFF2-40B4-BE49-F238E27FC236}">
                <a16:creationId xmlns:a16="http://schemas.microsoft.com/office/drawing/2014/main" id="{DEE32369-F24D-43D1-A85D-30E476ADBFF4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1944167461"/>
              </p:ext>
            </p:extLst>
          </p:nvPr>
        </p:nvGraphicFramePr>
        <p:xfrm>
          <a:off x="457200" y="2272807"/>
          <a:ext cx="2242592" cy="18287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22" name="Zástupný symbol pro obsah 10">
            <a:extLst>
              <a:ext uri="{FF2B5EF4-FFF2-40B4-BE49-F238E27FC236}">
                <a16:creationId xmlns:a16="http://schemas.microsoft.com/office/drawing/2014/main" id="{BDD79F85-D932-43A7-B05C-122BFADEF25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2700933"/>
              </p:ext>
            </p:extLst>
          </p:nvPr>
        </p:nvGraphicFramePr>
        <p:xfrm>
          <a:off x="2771800" y="2585778"/>
          <a:ext cx="3312368" cy="120285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23" name="Zástupný symbol pro obsah 13">
            <a:extLst>
              <a:ext uri="{FF2B5EF4-FFF2-40B4-BE49-F238E27FC236}">
                <a16:creationId xmlns:a16="http://schemas.microsoft.com/office/drawing/2014/main" id="{89867170-B678-4B31-B664-79D0490C75F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44888917"/>
              </p:ext>
            </p:extLst>
          </p:nvPr>
        </p:nvGraphicFramePr>
        <p:xfrm>
          <a:off x="2987824" y="4501718"/>
          <a:ext cx="3178698" cy="148269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24" name="Zástupný symbol pro obsah 10">
            <a:extLst>
              <a:ext uri="{FF2B5EF4-FFF2-40B4-BE49-F238E27FC236}">
                <a16:creationId xmlns:a16="http://schemas.microsoft.com/office/drawing/2014/main" id="{92304559-F9FC-4B8F-BB13-E474AA41D6B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0482112"/>
              </p:ext>
            </p:extLst>
          </p:nvPr>
        </p:nvGraphicFramePr>
        <p:xfrm>
          <a:off x="6084168" y="2898053"/>
          <a:ext cx="2880320" cy="252527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graphicFrame>
        <p:nvGraphicFramePr>
          <p:cNvPr id="25" name="Zástupný symbol pro obsah 9">
            <a:extLst>
              <a:ext uri="{FF2B5EF4-FFF2-40B4-BE49-F238E27FC236}">
                <a16:creationId xmlns:a16="http://schemas.microsoft.com/office/drawing/2014/main" id="{B34C1D08-0C59-4AEC-84B7-E4C219EAEEF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69715370"/>
              </p:ext>
            </p:extLst>
          </p:nvPr>
        </p:nvGraphicFramePr>
        <p:xfrm>
          <a:off x="251520" y="4101605"/>
          <a:ext cx="2520280" cy="1828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</p:spTree>
    <p:extLst>
      <p:ext uri="{BB962C8B-B14F-4D97-AF65-F5344CB8AC3E}">
        <p14:creationId xmlns:p14="http://schemas.microsoft.com/office/powerpoint/2010/main" val="4717423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>
          <a:xfrm>
            <a:off x="817686" y="571481"/>
            <a:ext cx="8112033" cy="468000"/>
          </a:xfrm>
        </p:spPr>
        <p:txBody>
          <a:bodyPr/>
          <a:lstStyle/>
          <a:p>
            <a:r>
              <a:rPr lang="cs-CZ" dirty="0">
                <a:solidFill>
                  <a:srgbClr val="4E4E4E"/>
                </a:solidFill>
              </a:rPr>
              <a:t>FREKVENCE SPORTOVÁNÍ</a:t>
            </a:r>
            <a:endParaRPr lang="cs-CZ" dirty="0">
              <a:solidFill>
                <a:srgbClr val="FF0000"/>
              </a:solidFill>
            </a:endParaRPr>
          </a:p>
        </p:txBody>
      </p:sp>
      <p:sp>
        <p:nvSpPr>
          <p:cNvPr id="12" name="Zástupný symbol pro obsah 6"/>
          <p:cNvSpPr txBox="1">
            <a:spLocks/>
          </p:cNvSpPr>
          <p:nvPr/>
        </p:nvSpPr>
        <p:spPr>
          <a:xfrm>
            <a:off x="755576" y="1196753"/>
            <a:ext cx="8064896" cy="73338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>
              <a:spcBef>
                <a:spcPct val="20000"/>
              </a:spcBef>
              <a:defRPr/>
            </a:pPr>
            <a:r>
              <a:rPr lang="cs-CZ" sz="1400" cap="all" dirty="0">
                <a:solidFill>
                  <a:srgbClr val="92D050">
                    <a:lumMod val="75000"/>
                  </a:srgbClr>
                </a:solidFill>
                <a:cs typeface="Arial" pitchFamily="34" charset="0"/>
              </a:rPr>
              <a:t>59 % populace se věnuje sportovním aktivitám v délce alespoň 30 minut</a:t>
            </a:r>
          </a:p>
          <a:p>
            <a:pPr>
              <a:spcBef>
                <a:spcPct val="20000"/>
              </a:spcBef>
              <a:defRPr/>
            </a:pPr>
            <a:r>
              <a:rPr lang="cs-CZ" sz="1400" cap="all" dirty="0">
                <a:solidFill>
                  <a:srgbClr val="92D050">
                    <a:lumMod val="75000"/>
                  </a:srgbClr>
                </a:solidFill>
                <a:cs typeface="Arial" pitchFamily="34" charset="0"/>
              </a:rPr>
              <a:t>3x týdně či častěji.</a:t>
            </a:r>
            <a:endParaRPr lang="en-US" sz="1400" cap="all" dirty="0">
              <a:solidFill>
                <a:srgbClr val="92D050">
                  <a:lumMod val="75000"/>
                </a:srgbClr>
              </a:solidFill>
              <a:cs typeface="Arial" pitchFamily="34" charset="0"/>
            </a:endParaRPr>
          </a:p>
        </p:txBody>
      </p:sp>
      <p:sp>
        <p:nvSpPr>
          <p:cNvPr id="21" name="TextovéPole 20">
            <a:extLst>
              <a:ext uri="{FF2B5EF4-FFF2-40B4-BE49-F238E27FC236}">
                <a16:creationId xmlns:a16="http://schemas.microsoft.com/office/drawing/2014/main" id="{9D926406-744D-4423-8083-7ADD400E3782}"/>
              </a:ext>
            </a:extLst>
          </p:cNvPr>
          <p:cNvSpPr txBox="1"/>
          <p:nvPr/>
        </p:nvSpPr>
        <p:spPr>
          <a:xfrm>
            <a:off x="7726555" y="6093296"/>
            <a:ext cx="739051" cy="215444"/>
          </a:xfrm>
          <a:prstGeom prst="rect">
            <a:avLst/>
          </a:prstGeom>
          <a:noFill/>
          <a:ln>
            <a:solidFill>
              <a:schemeClr val="accent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rgbClr val="4E4E4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N = 505</a:t>
            </a:r>
          </a:p>
        </p:txBody>
      </p:sp>
      <p:graphicFrame>
        <p:nvGraphicFramePr>
          <p:cNvPr id="15" name="Graf 14">
            <a:extLst>
              <a:ext uri="{FF2B5EF4-FFF2-40B4-BE49-F238E27FC236}">
                <a16:creationId xmlns:a16="http://schemas.microsoft.com/office/drawing/2014/main" id="{EADCD5FD-BB3A-419C-8610-8A836F811DC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6666155"/>
              </p:ext>
            </p:extLst>
          </p:nvPr>
        </p:nvGraphicFramePr>
        <p:xfrm>
          <a:off x="2878754" y="1674443"/>
          <a:ext cx="4868732" cy="42484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Levá složená závorka 3">
            <a:extLst>
              <a:ext uri="{FF2B5EF4-FFF2-40B4-BE49-F238E27FC236}">
                <a16:creationId xmlns:a16="http://schemas.microsoft.com/office/drawing/2014/main" id="{7B54B409-945F-4DAE-BFF6-4E1C98A5EC75}"/>
              </a:ext>
            </a:extLst>
          </p:cNvPr>
          <p:cNvSpPr/>
          <p:nvPr/>
        </p:nvSpPr>
        <p:spPr>
          <a:xfrm>
            <a:off x="2698216" y="2854593"/>
            <a:ext cx="648072" cy="1078465"/>
          </a:xfrm>
          <a:prstGeom prst="leftBrac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4" name="Levá složená závorka 13">
            <a:extLst>
              <a:ext uri="{FF2B5EF4-FFF2-40B4-BE49-F238E27FC236}">
                <a16:creationId xmlns:a16="http://schemas.microsoft.com/office/drawing/2014/main" id="{47965BB6-0D08-4EA9-8D97-CAAB0B135975}"/>
              </a:ext>
            </a:extLst>
          </p:cNvPr>
          <p:cNvSpPr/>
          <p:nvPr/>
        </p:nvSpPr>
        <p:spPr>
          <a:xfrm>
            <a:off x="2699792" y="4022587"/>
            <a:ext cx="648072" cy="1620000"/>
          </a:xfrm>
          <a:prstGeom prst="leftBrace">
            <a:avLst/>
          </a:prstGeom>
          <a:ln w="3810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4D6C48C7-FC1F-4158-B258-5A481CA9E55C}"/>
              </a:ext>
            </a:extLst>
          </p:cNvPr>
          <p:cNvSpPr txBox="1"/>
          <p:nvPr/>
        </p:nvSpPr>
        <p:spPr>
          <a:xfrm>
            <a:off x="762146" y="4288131"/>
            <a:ext cx="172932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cs-CZ" b="1" dirty="0">
                <a:solidFill>
                  <a:schemeClr val="accent2">
                    <a:lumMod val="75000"/>
                  </a:schemeClr>
                </a:solidFill>
              </a:rPr>
              <a:t>SPORTOVCI</a:t>
            </a:r>
          </a:p>
          <a:p>
            <a:pPr algn="ctr"/>
            <a:r>
              <a:rPr lang="cs-CZ" b="1" dirty="0">
                <a:solidFill>
                  <a:schemeClr val="accent2">
                    <a:lumMod val="75000"/>
                  </a:schemeClr>
                </a:solidFill>
              </a:rPr>
              <a:t>59 %</a:t>
            </a:r>
          </a:p>
          <a:p>
            <a:endParaRPr lang="cs-CZ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7" name="TextovéPole 16">
            <a:extLst>
              <a:ext uri="{FF2B5EF4-FFF2-40B4-BE49-F238E27FC236}">
                <a16:creationId xmlns:a16="http://schemas.microsoft.com/office/drawing/2014/main" id="{214A4750-D925-4C95-83DD-D6E7116FB976}"/>
              </a:ext>
            </a:extLst>
          </p:cNvPr>
          <p:cNvSpPr txBox="1"/>
          <p:nvPr/>
        </p:nvSpPr>
        <p:spPr>
          <a:xfrm>
            <a:off x="652454" y="2964025"/>
            <a:ext cx="208422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cs-CZ" b="1" dirty="0">
                <a:solidFill>
                  <a:srgbClr val="C00000"/>
                </a:solidFill>
              </a:rPr>
              <a:t>NESPORTOVCI</a:t>
            </a:r>
          </a:p>
          <a:p>
            <a:pPr algn="ctr"/>
            <a:r>
              <a:rPr lang="cs-CZ" b="1" dirty="0">
                <a:solidFill>
                  <a:srgbClr val="C00000"/>
                </a:solidFill>
              </a:rPr>
              <a:t>41 %</a:t>
            </a:r>
          </a:p>
          <a:p>
            <a:endParaRPr lang="cs-CZ" b="1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03471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>
          <a:xfrm>
            <a:off x="817686" y="571481"/>
            <a:ext cx="8112033" cy="468000"/>
          </a:xfrm>
        </p:spPr>
        <p:txBody>
          <a:bodyPr/>
          <a:lstStyle/>
          <a:p>
            <a:r>
              <a:rPr lang="cs-CZ" dirty="0">
                <a:solidFill>
                  <a:srgbClr val="4E4E4E"/>
                </a:solidFill>
              </a:rPr>
              <a:t>PROVOZOVANÉ SPORTY</a:t>
            </a:r>
            <a:endParaRPr lang="cs-CZ" dirty="0">
              <a:solidFill>
                <a:srgbClr val="FF0000"/>
              </a:solidFill>
            </a:endParaRPr>
          </a:p>
        </p:txBody>
      </p:sp>
      <p:sp>
        <p:nvSpPr>
          <p:cNvPr id="12" name="Zástupný symbol pro obsah 6"/>
          <p:cNvSpPr txBox="1">
            <a:spLocks/>
          </p:cNvSpPr>
          <p:nvPr/>
        </p:nvSpPr>
        <p:spPr>
          <a:xfrm>
            <a:off x="755576" y="1196753"/>
            <a:ext cx="8064896" cy="73338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>
              <a:spcBef>
                <a:spcPct val="20000"/>
              </a:spcBef>
              <a:defRPr/>
            </a:pPr>
            <a:r>
              <a:rPr lang="cs-CZ" sz="1400" cap="all" dirty="0">
                <a:solidFill>
                  <a:srgbClr val="92D050">
                    <a:lumMod val="75000"/>
                  </a:srgbClr>
                </a:solidFill>
                <a:cs typeface="Arial" pitchFamily="34" charset="0"/>
              </a:rPr>
              <a:t>Mezi nejčastěji provozované sporty patří cyklistika, běh a posilování.</a:t>
            </a:r>
            <a:endParaRPr lang="en-US" sz="1400" cap="all" dirty="0">
              <a:solidFill>
                <a:srgbClr val="92D050">
                  <a:lumMod val="75000"/>
                </a:srgbClr>
              </a:solidFill>
              <a:cs typeface="Arial" pitchFamily="34" charset="0"/>
            </a:endParaRPr>
          </a:p>
        </p:txBody>
      </p:sp>
      <p:sp>
        <p:nvSpPr>
          <p:cNvPr id="21" name="TextovéPole 20">
            <a:extLst>
              <a:ext uri="{FF2B5EF4-FFF2-40B4-BE49-F238E27FC236}">
                <a16:creationId xmlns:a16="http://schemas.microsoft.com/office/drawing/2014/main" id="{9D926406-744D-4423-8083-7ADD400E3782}"/>
              </a:ext>
            </a:extLst>
          </p:cNvPr>
          <p:cNvSpPr txBox="1"/>
          <p:nvPr/>
        </p:nvSpPr>
        <p:spPr>
          <a:xfrm>
            <a:off x="7726555" y="6093296"/>
            <a:ext cx="739051" cy="215444"/>
          </a:xfrm>
          <a:prstGeom prst="rect">
            <a:avLst/>
          </a:prstGeom>
          <a:noFill/>
          <a:ln>
            <a:solidFill>
              <a:schemeClr val="accent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rgbClr val="4E4E4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N = 505</a:t>
            </a:r>
          </a:p>
        </p:txBody>
      </p:sp>
      <p:graphicFrame>
        <p:nvGraphicFramePr>
          <p:cNvPr id="18" name="Graf 17">
            <a:extLst>
              <a:ext uri="{FF2B5EF4-FFF2-40B4-BE49-F238E27FC236}">
                <a16:creationId xmlns:a16="http://schemas.microsoft.com/office/drawing/2014/main" id="{48671AD7-2C59-4157-A675-EE15F16B412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49041520"/>
              </p:ext>
            </p:extLst>
          </p:nvPr>
        </p:nvGraphicFramePr>
        <p:xfrm>
          <a:off x="-377943" y="1996847"/>
          <a:ext cx="8497280" cy="39242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3707535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Graf 11">
            <a:extLst>
              <a:ext uri="{FF2B5EF4-FFF2-40B4-BE49-F238E27FC236}">
                <a16:creationId xmlns:a16="http://schemas.microsoft.com/office/drawing/2014/main" id="{DC8E6617-EBE9-401B-92B9-4E6E2F4FF95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92176372"/>
              </p:ext>
            </p:extLst>
          </p:nvPr>
        </p:nvGraphicFramePr>
        <p:xfrm>
          <a:off x="539552" y="1785729"/>
          <a:ext cx="7453808" cy="441528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Nadpis 4"/>
          <p:cNvSpPr>
            <a:spLocks noGrp="1"/>
          </p:cNvSpPr>
          <p:nvPr>
            <p:ph type="title"/>
          </p:nvPr>
        </p:nvSpPr>
        <p:spPr>
          <a:xfrm>
            <a:off x="817686" y="571481"/>
            <a:ext cx="8112033" cy="468000"/>
          </a:xfrm>
        </p:spPr>
        <p:txBody>
          <a:bodyPr/>
          <a:lstStyle/>
          <a:p>
            <a:r>
              <a:rPr lang="cs-CZ" cap="all" dirty="0">
                <a:solidFill>
                  <a:srgbClr val="4E4E4E"/>
                </a:solidFill>
              </a:rPr>
              <a:t>SPORT A PITÍ</a:t>
            </a:r>
          </a:p>
        </p:txBody>
      </p:sp>
      <p:sp>
        <p:nvSpPr>
          <p:cNvPr id="9" name="Zástupný symbol pro obsah 6">
            <a:extLst>
              <a:ext uri="{FF2B5EF4-FFF2-40B4-BE49-F238E27FC236}">
                <a16:creationId xmlns:a16="http://schemas.microsoft.com/office/drawing/2014/main" id="{CD936C6F-C88A-4637-B137-E7415179796E}"/>
              </a:ext>
            </a:extLst>
          </p:cNvPr>
          <p:cNvSpPr txBox="1">
            <a:spLocks/>
          </p:cNvSpPr>
          <p:nvPr/>
        </p:nvSpPr>
        <p:spPr>
          <a:xfrm>
            <a:off x="755576" y="1196752"/>
            <a:ext cx="7920334" cy="4680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342900" lvl="0" indent="-342900">
              <a:spcBef>
                <a:spcPct val="20000"/>
              </a:spcBef>
              <a:defRPr/>
            </a:pPr>
            <a:r>
              <a:rPr lang="cs-CZ" sz="1400" cap="all" dirty="0">
                <a:solidFill>
                  <a:srgbClr val="6EAA2E"/>
                </a:solidFill>
                <a:latin typeface="Verdana" pitchFamily="34" charset="0"/>
                <a:cs typeface="Arial" pitchFamily="34" charset="0"/>
              </a:rPr>
              <a:t>Sportovci si ve srovnání s nesportovci pod spojením „sport a pití“</a:t>
            </a:r>
          </a:p>
          <a:p>
            <a:pPr marL="342900" lvl="0" indent="-342900">
              <a:spcBef>
                <a:spcPct val="20000"/>
              </a:spcBef>
              <a:defRPr/>
            </a:pPr>
            <a:r>
              <a:rPr lang="cs-CZ" sz="1400" cap="all" dirty="0">
                <a:solidFill>
                  <a:srgbClr val="6EAA2E"/>
                </a:solidFill>
                <a:latin typeface="Verdana" pitchFamily="34" charset="0"/>
                <a:cs typeface="Arial" pitchFamily="34" charset="0"/>
              </a:rPr>
              <a:t>Významně častěji vybaví doplnění tekutin, hydrataci, pitný režim a vodu.</a:t>
            </a:r>
            <a:endParaRPr lang="en-US" sz="1400" cap="all" dirty="0">
              <a:solidFill>
                <a:srgbClr val="6EAA2E"/>
              </a:solidFill>
              <a:latin typeface="Verdana" pitchFamily="34" charset="0"/>
              <a:cs typeface="Arial" pitchFamily="34" charset="0"/>
            </a:endParaRPr>
          </a:p>
        </p:txBody>
      </p:sp>
      <p:sp>
        <p:nvSpPr>
          <p:cNvPr id="10" name="TextovéPole 9">
            <a:extLst>
              <a:ext uri="{FF2B5EF4-FFF2-40B4-BE49-F238E27FC236}">
                <a16:creationId xmlns:a16="http://schemas.microsoft.com/office/drawing/2014/main" id="{43ABBFB9-6713-4350-9F47-D00D74DA59B2}"/>
              </a:ext>
            </a:extLst>
          </p:cNvPr>
          <p:cNvSpPr txBox="1"/>
          <p:nvPr/>
        </p:nvSpPr>
        <p:spPr>
          <a:xfrm>
            <a:off x="7164289" y="6093296"/>
            <a:ext cx="1301316" cy="215444"/>
          </a:xfrm>
          <a:prstGeom prst="rect">
            <a:avLst/>
          </a:prstGeom>
          <a:noFill/>
          <a:ln>
            <a:solidFill>
              <a:schemeClr val="accent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rgbClr val="4E4E4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N = 505 / 299 / 206</a:t>
            </a:r>
          </a:p>
        </p:txBody>
      </p:sp>
      <p:sp>
        <p:nvSpPr>
          <p:cNvPr id="2" name="Obdélník: se zakulacenými rohy 1">
            <a:extLst>
              <a:ext uri="{FF2B5EF4-FFF2-40B4-BE49-F238E27FC236}">
                <a16:creationId xmlns:a16="http://schemas.microsoft.com/office/drawing/2014/main" id="{FC03DE6E-E10E-4400-BAFD-283D918682CD}"/>
              </a:ext>
            </a:extLst>
          </p:cNvPr>
          <p:cNvSpPr/>
          <p:nvPr/>
        </p:nvSpPr>
        <p:spPr>
          <a:xfrm>
            <a:off x="1458550" y="2305991"/>
            <a:ext cx="4841642" cy="522920"/>
          </a:xfrm>
          <a:prstGeom prst="roundRect">
            <a:avLst/>
          </a:prstGeom>
          <a:noFill/>
          <a:ln w="19050">
            <a:solidFill>
              <a:schemeClr val="accent2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100714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Graf 11">
            <a:extLst>
              <a:ext uri="{FF2B5EF4-FFF2-40B4-BE49-F238E27FC236}">
                <a16:creationId xmlns:a16="http://schemas.microsoft.com/office/drawing/2014/main" id="{C827E95E-EB5D-4F15-8664-58706847C4B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76182225"/>
              </p:ext>
            </p:extLst>
          </p:nvPr>
        </p:nvGraphicFramePr>
        <p:xfrm>
          <a:off x="539552" y="1783373"/>
          <a:ext cx="7453808" cy="441528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Nadpis 4"/>
          <p:cNvSpPr>
            <a:spLocks noGrp="1"/>
          </p:cNvSpPr>
          <p:nvPr>
            <p:ph type="title"/>
          </p:nvPr>
        </p:nvSpPr>
        <p:spPr>
          <a:xfrm>
            <a:off x="817686" y="571481"/>
            <a:ext cx="8112033" cy="468000"/>
          </a:xfrm>
        </p:spPr>
        <p:txBody>
          <a:bodyPr/>
          <a:lstStyle/>
          <a:p>
            <a:r>
              <a:rPr lang="cs-CZ" cap="all" dirty="0">
                <a:solidFill>
                  <a:srgbClr val="4E4E4E"/>
                </a:solidFill>
              </a:rPr>
              <a:t>Zvýšená potřeba tekutin</a:t>
            </a:r>
          </a:p>
        </p:txBody>
      </p:sp>
      <p:sp>
        <p:nvSpPr>
          <p:cNvPr id="9" name="Zástupný symbol pro obsah 6">
            <a:extLst>
              <a:ext uri="{FF2B5EF4-FFF2-40B4-BE49-F238E27FC236}">
                <a16:creationId xmlns:a16="http://schemas.microsoft.com/office/drawing/2014/main" id="{CD936C6F-C88A-4637-B137-E7415179796E}"/>
              </a:ext>
            </a:extLst>
          </p:cNvPr>
          <p:cNvSpPr txBox="1">
            <a:spLocks/>
          </p:cNvSpPr>
          <p:nvPr/>
        </p:nvSpPr>
        <p:spPr>
          <a:xfrm>
            <a:off x="755576" y="1196752"/>
            <a:ext cx="7920334" cy="4680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342900" lvl="0" indent="-342900">
              <a:spcBef>
                <a:spcPct val="20000"/>
              </a:spcBef>
              <a:defRPr/>
            </a:pPr>
            <a:r>
              <a:rPr lang="cs-CZ" sz="1400" cap="all" dirty="0">
                <a:solidFill>
                  <a:srgbClr val="6EAA2E"/>
                </a:solidFill>
                <a:latin typeface="Verdana" pitchFamily="34" charset="0"/>
                <a:cs typeface="Arial" pitchFamily="34" charset="0"/>
              </a:rPr>
              <a:t>¾ obyvatel jsou přesvědčeny, že tělo potřebuje více tekutin při fyzické</a:t>
            </a:r>
          </a:p>
          <a:p>
            <a:pPr marL="342900" lvl="0" indent="-342900">
              <a:spcBef>
                <a:spcPct val="20000"/>
              </a:spcBef>
              <a:defRPr/>
            </a:pPr>
            <a:r>
              <a:rPr lang="cs-CZ" sz="1400" cap="all" dirty="0">
                <a:solidFill>
                  <a:srgbClr val="6EAA2E"/>
                </a:solidFill>
                <a:latin typeface="Verdana" pitchFamily="34" charset="0"/>
                <a:cs typeface="Arial" pitchFamily="34" charset="0"/>
              </a:rPr>
              <a:t>aktivitě, sportu, zátěži. </a:t>
            </a:r>
            <a:endParaRPr lang="en-US" sz="1400" cap="all" dirty="0">
              <a:solidFill>
                <a:srgbClr val="6EAA2E"/>
              </a:solidFill>
              <a:latin typeface="Verdana" pitchFamily="34" charset="0"/>
              <a:cs typeface="Arial" pitchFamily="34" charset="0"/>
            </a:endParaRPr>
          </a:p>
        </p:txBody>
      </p:sp>
      <p:pic>
        <p:nvPicPr>
          <p:cNvPr id="8" name="Obrázek 7" descr="Obsah obrázku osoba&#10;&#10;Popis byl vytvořen automaticky">
            <a:extLst>
              <a:ext uri="{FF2B5EF4-FFF2-40B4-BE49-F238E27FC236}">
                <a16:creationId xmlns:a16="http://schemas.microsoft.com/office/drawing/2014/main" id="{E99FFAC4-4878-4A33-A452-0560DAC0CD2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1489" y="2997532"/>
            <a:ext cx="907267" cy="2620992"/>
          </a:xfrm>
          <a:prstGeom prst="rect">
            <a:avLst/>
          </a:prstGeom>
        </p:spPr>
      </p:pic>
      <p:sp>
        <p:nvSpPr>
          <p:cNvPr id="14" name="TextovéPole 13">
            <a:extLst>
              <a:ext uri="{FF2B5EF4-FFF2-40B4-BE49-F238E27FC236}">
                <a16:creationId xmlns:a16="http://schemas.microsoft.com/office/drawing/2014/main" id="{E7181EC5-D260-4BBE-A363-B5544E6B3DD0}"/>
              </a:ext>
            </a:extLst>
          </p:cNvPr>
          <p:cNvSpPr txBox="1"/>
          <p:nvPr/>
        </p:nvSpPr>
        <p:spPr>
          <a:xfrm>
            <a:off x="7164289" y="6093296"/>
            <a:ext cx="1301316" cy="215444"/>
          </a:xfrm>
          <a:prstGeom prst="rect">
            <a:avLst/>
          </a:prstGeom>
          <a:noFill/>
          <a:ln>
            <a:solidFill>
              <a:schemeClr val="accent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rgbClr val="4E4E4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N = 505 / 299 / 206</a:t>
            </a:r>
          </a:p>
        </p:txBody>
      </p:sp>
      <p:sp>
        <p:nvSpPr>
          <p:cNvPr id="7" name="Obdélník: se zakulacenými rohy 10">
            <a:extLst>
              <a:ext uri="{FF2B5EF4-FFF2-40B4-BE49-F238E27FC236}">
                <a16:creationId xmlns:a16="http://schemas.microsoft.com/office/drawing/2014/main" id="{BB8AF56E-ABB9-4C26-8CBC-23153DE0CC26}"/>
              </a:ext>
            </a:extLst>
          </p:cNvPr>
          <p:cNvSpPr/>
          <p:nvPr/>
        </p:nvSpPr>
        <p:spPr>
          <a:xfrm>
            <a:off x="1259632" y="2287502"/>
            <a:ext cx="5911619" cy="360000"/>
          </a:xfrm>
          <a:prstGeom prst="roundRect">
            <a:avLst/>
          </a:prstGeom>
          <a:noFill/>
          <a:ln w="19050">
            <a:solidFill>
              <a:srgbClr val="00B0F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877407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>
          <a:xfrm>
            <a:off x="817686" y="571481"/>
            <a:ext cx="8112033" cy="468000"/>
          </a:xfrm>
        </p:spPr>
        <p:txBody>
          <a:bodyPr/>
          <a:lstStyle/>
          <a:p>
            <a:r>
              <a:rPr lang="cs-CZ" cap="all" dirty="0">
                <a:solidFill>
                  <a:srgbClr val="4E4E4E"/>
                </a:solidFill>
              </a:rPr>
              <a:t>Role tekutin</a:t>
            </a:r>
          </a:p>
        </p:txBody>
      </p:sp>
      <p:graphicFrame>
        <p:nvGraphicFramePr>
          <p:cNvPr id="16" name="Graf 15"/>
          <p:cNvGraphicFramePr/>
          <p:nvPr>
            <p:extLst>
              <p:ext uri="{D42A27DB-BD31-4B8C-83A1-F6EECF244321}">
                <p14:modId xmlns:p14="http://schemas.microsoft.com/office/powerpoint/2010/main" val="3134267062"/>
              </p:ext>
            </p:extLst>
          </p:nvPr>
        </p:nvGraphicFramePr>
        <p:xfrm>
          <a:off x="166192" y="1822025"/>
          <a:ext cx="7453808" cy="441528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1" name="TextovéPole 10">
            <a:extLst>
              <a:ext uri="{FF2B5EF4-FFF2-40B4-BE49-F238E27FC236}">
                <a16:creationId xmlns:a16="http://schemas.microsoft.com/office/drawing/2014/main" id="{D10B38A7-C0D6-420D-9EC8-CFC63FF2E4F7}"/>
              </a:ext>
            </a:extLst>
          </p:cNvPr>
          <p:cNvSpPr txBox="1"/>
          <p:nvPr/>
        </p:nvSpPr>
        <p:spPr>
          <a:xfrm>
            <a:off x="7164289" y="6093296"/>
            <a:ext cx="1301316" cy="215444"/>
          </a:xfrm>
          <a:prstGeom prst="rect">
            <a:avLst/>
          </a:prstGeom>
          <a:noFill/>
          <a:ln>
            <a:solidFill>
              <a:schemeClr val="accent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rgbClr val="4E4E4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N = 505 / 299 / 206</a:t>
            </a:r>
          </a:p>
        </p:txBody>
      </p:sp>
      <p:sp>
        <p:nvSpPr>
          <p:cNvPr id="9" name="Zástupný symbol pro obsah 6">
            <a:extLst>
              <a:ext uri="{FF2B5EF4-FFF2-40B4-BE49-F238E27FC236}">
                <a16:creationId xmlns:a16="http://schemas.microsoft.com/office/drawing/2014/main" id="{CD936C6F-C88A-4637-B137-E7415179796E}"/>
              </a:ext>
            </a:extLst>
          </p:cNvPr>
          <p:cNvSpPr txBox="1">
            <a:spLocks/>
          </p:cNvSpPr>
          <p:nvPr/>
        </p:nvSpPr>
        <p:spPr>
          <a:xfrm>
            <a:off x="755576" y="1196752"/>
            <a:ext cx="7920334" cy="4680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342900" lvl="0" indent="-342900">
              <a:spcBef>
                <a:spcPct val="20000"/>
              </a:spcBef>
              <a:defRPr/>
            </a:pPr>
            <a:r>
              <a:rPr lang="cs-CZ" sz="1400" cap="all" dirty="0">
                <a:solidFill>
                  <a:srgbClr val="6EAA2E"/>
                </a:solidFill>
                <a:latin typeface="Verdana" pitchFamily="34" charset="0"/>
                <a:cs typeface="Arial" pitchFamily="34" charset="0"/>
              </a:rPr>
              <a:t>Nadpoloviční Většina populace si myslí, že tekutiny v těle sportujícího</a:t>
            </a:r>
          </a:p>
          <a:p>
            <a:pPr marL="342900" lvl="0" indent="-342900">
              <a:spcBef>
                <a:spcPct val="20000"/>
              </a:spcBef>
              <a:defRPr/>
            </a:pPr>
            <a:r>
              <a:rPr lang="cs-CZ" sz="1400" cap="all" dirty="0">
                <a:solidFill>
                  <a:srgbClr val="6EAA2E"/>
                </a:solidFill>
                <a:latin typeface="Verdana" pitchFamily="34" charset="0"/>
                <a:cs typeface="Arial" pitchFamily="34" charset="0"/>
              </a:rPr>
              <a:t>člověka odvádějí z těla nepotřebné látky. </a:t>
            </a:r>
            <a:endParaRPr lang="en-US" sz="1400" cap="all" dirty="0">
              <a:solidFill>
                <a:srgbClr val="6EAA2E"/>
              </a:solidFill>
              <a:latin typeface="Verdana" pitchFamily="34" charset="0"/>
              <a:cs typeface="Arial" pitchFamily="34" charset="0"/>
            </a:endParaRPr>
          </a:p>
        </p:txBody>
      </p:sp>
      <p:sp>
        <p:nvSpPr>
          <p:cNvPr id="4" name="Řečová bublina: obdélníkový bublinový popisek se zakulacenými rohy 3">
            <a:extLst>
              <a:ext uri="{FF2B5EF4-FFF2-40B4-BE49-F238E27FC236}">
                <a16:creationId xmlns:a16="http://schemas.microsoft.com/office/drawing/2014/main" id="{13BCE715-AE1B-4206-BA78-C02C5061E84A}"/>
              </a:ext>
            </a:extLst>
          </p:cNvPr>
          <p:cNvSpPr/>
          <p:nvPr/>
        </p:nvSpPr>
        <p:spPr>
          <a:xfrm>
            <a:off x="5366675" y="4842629"/>
            <a:ext cx="2448272" cy="881203"/>
          </a:xfrm>
          <a:prstGeom prst="wedgeRoundRectCallout">
            <a:avLst>
              <a:gd name="adj1" fmla="val -38298"/>
              <a:gd name="adj2" fmla="val -90790"/>
              <a:gd name="adj3" fmla="val 16667"/>
            </a:avLst>
          </a:prstGeom>
          <a:solidFill>
            <a:schemeClr val="accent3">
              <a:lumMod val="20000"/>
              <a:lumOff val="80000"/>
            </a:schemeClr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cs-CZ" sz="900" b="1" dirty="0">
                <a:solidFill>
                  <a:sysClr val="windowText" lastClr="000000"/>
                </a:solidFill>
              </a:rPr>
              <a:t>Sportovci</a:t>
            </a:r>
            <a:r>
              <a:rPr lang="cs-CZ" sz="900" dirty="0">
                <a:solidFill>
                  <a:sysClr val="windowText" lastClr="000000"/>
                </a:solidFill>
              </a:rPr>
              <a:t> si ve srovnání s nesportovci významně </a:t>
            </a:r>
            <a:r>
              <a:rPr lang="cs-CZ" sz="900" b="1" dirty="0">
                <a:solidFill>
                  <a:sysClr val="windowText" lastClr="000000"/>
                </a:solidFill>
              </a:rPr>
              <a:t>častěji myslí</a:t>
            </a:r>
            <a:r>
              <a:rPr lang="cs-CZ" sz="900" dirty="0">
                <a:solidFill>
                  <a:sysClr val="windowText" lastClr="000000"/>
                </a:solidFill>
              </a:rPr>
              <a:t>, </a:t>
            </a:r>
            <a:r>
              <a:rPr lang="cs-CZ" sz="900" b="1" dirty="0">
                <a:solidFill>
                  <a:sysClr val="windowText" lastClr="000000"/>
                </a:solidFill>
              </a:rPr>
              <a:t>že tekutiny </a:t>
            </a:r>
            <a:r>
              <a:rPr lang="cs-CZ" sz="900" dirty="0">
                <a:solidFill>
                  <a:sysClr val="windowText" lastClr="000000"/>
                </a:solidFill>
              </a:rPr>
              <a:t>v těle sportujícího člověka </a:t>
            </a:r>
            <a:r>
              <a:rPr lang="cs-CZ" sz="900" b="1" dirty="0">
                <a:solidFill>
                  <a:sysClr val="windowText" lastClr="000000"/>
                </a:solidFill>
              </a:rPr>
              <a:t>doplňují výživné a jiné potřebné látky</a:t>
            </a:r>
            <a:r>
              <a:rPr lang="cs-CZ" sz="900" dirty="0">
                <a:solidFill>
                  <a:sysClr val="windowText" lastClr="000000"/>
                </a:solidFill>
              </a:rPr>
              <a:t>.</a:t>
            </a:r>
          </a:p>
        </p:txBody>
      </p:sp>
      <p:sp>
        <p:nvSpPr>
          <p:cNvPr id="10" name="Obdélník: se zakulacenými rohy 9">
            <a:extLst>
              <a:ext uri="{FF2B5EF4-FFF2-40B4-BE49-F238E27FC236}">
                <a16:creationId xmlns:a16="http://schemas.microsoft.com/office/drawing/2014/main" id="{FAE2C57C-8C6C-490A-ACC1-C230469CCC10}"/>
              </a:ext>
            </a:extLst>
          </p:cNvPr>
          <p:cNvSpPr/>
          <p:nvPr/>
        </p:nvSpPr>
        <p:spPr>
          <a:xfrm>
            <a:off x="539552" y="2867724"/>
            <a:ext cx="5941640" cy="522920"/>
          </a:xfrm>
          <a:prstGeom prst="roundRect">
            <a:avLst/>
          </a:prstGeom>
          <a:noFill/>
          <a:ln w="19050">
            <a:solidFill>
              <a:schemeClr val="accent2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" name="Obdélník: se zakulacenými rohy 1">
            <a:extLst>
              <a:ext uri="{FF2B5EF4-FFF2-40B4-BE49-F238E27FC236}">
                <a16:creationId xmlns:a16="http://schemas.microsoft.com/office/drawing/2014/main" id="{FC03DE6E-E10E-4400-BAFD-283D918682CD}"/>
              </a:ext>
            </a:extLst>
          </p:cNvPr>
          <p:cNvSpPr/>
          <p:nvPr/>
        </p:nvSpPr>
        <p:spPr>
          <a:xfrm>
            <a:off x="1115616" y="2305991"/>
            <a:ext cx="5365576" cy="522920"/>
          </a:xfrm>
          <a:prstGeom prst="roundRect">
            <a:avLst/>
          </a:prstGeom>
          <a:noFill/>
          <a:ln w="19050">
            <a:solidFill>
              <a:srgbClr val="00B0F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2899094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Graf 11">
            <a:extLst>
              <a:ext uri="{FF2B5EF4-FFF2-40B4-BE49-F238E27FC236}">
                <a16:creationId xmlns:a16="http://schemas.microsoft.com/office/drawing/2014/main" id="{BEF427AD-4ED7-4083-8958-FBD62FAB23A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09021194"/>
              </p:ext>
            </p:extLst>
          </p:nvPr>
        </p:nvGraphicFramePr>
        <p:xfrm>
          <a:off x="166192" y="2022573"/>
          <a:ext cx="7453808" cy="421473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Nadpis 4"/>
          <p:cNvSpPr>
            <a:spLocks noGrp="1"/>
          </p:cNvSpPr>
          <p:nvPr>
            <p:ph type="title"/>
          </p:nvPr>
        </p:nvSpPr>
        <p:spPr>
          <a:xfrm>
            <a:off x="817686" y="571481"/>
            <a:ext cx="8112033" cy="468000"/>
          </a:xfrm>
        </p:spPr>
        <p:txBody>
          <a:bodyPr/>
          <a:lstStyle/>
          <a:p>
            <a:r>
              <a:rPr lang="cs-CZ" cap="all" dirty="0">
                <a:solidFill>
                  <a:srgbClr val="4E4E4E"/>
                </a:solidFill>
              </a:rPr>
              <a:t>Nedostatek tekutin</a:t>
            </a:r>
          </a:p>
        </p:txBody>
      </p:sp>
      <p:sp>
        <p:nvSpPr>
          <p:cNvPr id="9" name="Zástupný symbol pro obsah 6">
            <a:extLst>
              <a:ext uri="{FF2B5EF4-FFF2-40B4-BE49-F238E27FC236}">
                <a16:creationId xmlns:a16="http://schemas.microsoft.com/office/drawing/2014/main" id="{CD936C6F-C88A-4637-B137-E7415179796E}"/>
              </a:ext>
            </a:extLst>
          </p:cNvPr>
          <p:cNvSpPr txBox="1">
            <a:spLocks/>
          </p:cNvSpPr>
          <p:nvPr/>
        </p:nvSpPr>
        <p:spPr>
          <a:xfrm>
            <a:off x="468090" y="1196752"/>
            <a:ext cx="7848326" cy="79208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342900" indent="-342900">
              <a:spcBef>
                <a:spcPct val="20000"/>
              </a:spcBef>
              <a:defRPr/>
            </a:pPr>
            <a:r>
              <a:rPr lang="cs-CZ" sz="1400" cap="all" dirty="0">
                <a:solidFill>
                  <a:srgbClr val="6EAA2E"/>
                </a:solidFill>
                <a:latin typeface="Verdana" pitchFamily="34" charset="0"/>
                <a:cs typeface="Arial" pitchFamily="34" charset="0"/>
              </a:rPr>
              <a:t>	Sportovci ve srovnání s nesportovci významně častěji uváděli, </a:t>
            </a:r>
            <a:br>
              <a:rPr lang="cs-CZ" sz="1400" cap="all" dirty="0">
                <a:solidFill>
                  <a:srgbClr val="6EAA2E"/>
                </a:solidFill>
                <a:latin typeface="Verdana" pitchFamily="34" charset="0"/>
                <a:cs typeface="Arial" pitchFamily="34" charset="0"/>
              </a:rPr>
            </a:br>
            <a:r>
              <a:rPr lang="cs-CZ" sz="1400" cap="all" dirty="0">
                <a:solidFill>
                  <a:srgbClr val="6EAA2E"/>
                </a:solidFill>
                <a:latin typeface="Verdana" pitchFamily="34" charset="0"/>
                <a:cs typeface="Arial" pitchFamily="34" charset="0"/>
              </a:rPr>
              <a:t>že nedostatek tekutin v těle sportujícího člověka může způsobit rychlé přehřátí organismu.</a:t>
            </a:r>
            <a:endParaRPr lang="en-US" sz="1400" cap="all" dirty="0">
              <a:solidFill>
                <a:srgbClr val="6EAA2E"/>
              </a:solidFill>
              <a:latin typeface="Verdana" pitchFamily="34" charset="0"/>
              <a:cs typeface="Arial" pitchFamily="34" charset="0"/>
            </a:endParaRPr>
          </a:p>
        </p:txBody>
      </p:sp>
      <p:pic>
        <p:nvPicPr>
          <p:cNvPr id="10" name="Picture 4" descr="Image result for dehydration">
            <a:extLst>
              <a:ext uri="{FF2B5EF4-FFF2-40B4-BE49-F238E27FC236}">
                <a16:creationId xmlns:a16="http://schemas.microsoft.com/office/drawing/2014/main" id="{1B73BF61-2934-4907-8CF7-7399E7D3491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14" t="9107" r="3093" b="7606"/>
          <a:stretch/>
        </p:blipFill>
        <p:spPr bwMode="auto">
          <a:xfrm>
            <a:off x="5827189" y="4499450"/>
            <a:ext cx="1481116" cy="1481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ovéPole 13">
            <a:extLst>
              <a:ext uri="{FF2B5EF4-FFF2-40B4-BE49-F238E27FC236}">
                <a16:creationId xmlns:a16="http://schemas.microsoft.com/office/drawing/2014/main" id="{43498B94-820C-4B97-AC8D-7EC001E31DF7}"/>
              </a:ext>
            </a:extLst>
          </p:cNvPr>
          <p:cNvSpPr txBox="1"/>
          <p:nvPr/>
        </p:nvSpPr>
        <p:spPr>
          <a:xfrm>
            <a:off x="7164289" y="6093296"/>
            <a:ext cx="1301316" cy="215444"/>
          </a:xfrm>
          <a:prstGeom prst="rect">
            <a:avLst/>
          </a:prstGeom>
          <a:noFill/>
          <a:ln>
            <a:solidFill>
              <a:schemeClr val="accent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rgbClr val="4E4E4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N = 505 / 299 / 206</a:t>
            </a:r>
          </a:p>
        </p:txBody>
      </p:sp>
      <p:sp>
        <p:nvSpPr>
          <p:cNvPr id="11" name="Obdélník: se zakulacenými rohy 10">
            <a:extLst>
              <a:ext uri="{FF2B5EF4-FFF2-40B4-BE49-F238E27FC236}">
                <a16:creationId xmlns:a16="http://schemas.microsoft.com/office/drawing/2014/main" id="{BB8AF56E-ABB9-4C26-8CBC-23153DE0CC26}"/>
              </a:ext>
            </a:extLst>
          </p:cNvPr>
          <p:cNvSpPr/>
          <p:nvPr/>
        </p:nvSpPr>
        <p:spPr>
          <a:xfrm>
            <a:off x="1396688" y="2474235"/>
            <a:ext cx="5911619" cy="360000"/>
          </a:xfrm>
          <a:prstGeom prst="roundRect">
            <a:avLst/>
          </a:prstGeom>
          <a:noFill/>
          <a:ln w="19050">
            <a:solidFill>
              <a:schemeClr val="accent2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04065281"/>
      </p:ext>
    </p:extLst>
  </p:cSld>
  <p:clrMapOvr>
    <a:masterClrMapping/>
  </p:clrMapOvr>
</p:sld>
</file>

<file path=ppt/theme/theme1.xml><?xml version="1.0" encoding="utf-8"?>
<a:theme xmlns:a="http://schemas.openxmlformats.org/drawingml/2006/main" name="Závěrečná zpráva MAGNESIA AD-TRIX_140401">
  <a:themeElements>
    <a:clrScheme name="alex">
      <a:dk1>
        <a:srgbClr val="5F5F5F"/>
      </a:dk1>
      <a:lt1>
        <a:srgbClr val="FFFFFF"/>
      </a:lt1>
      <a:dk2>
        <a:srgbClr val="474747"/>
      </a:dk2>
      <a:lt2>
        <a:srgbClr val="FFFFFF"/>
      </a:lt2>
      <a:accent1>
        <a:srgbClr val="49711E"/>
      </a:accent1>
      <a:accent2>
        <a:srgbClr val="6DAA2D"/>
      </a:accent2>
      <a:accent3>
        <a:srgbClr val="BDE296"/>
      </a:accent3>
      <a:accent4>
        <a:srgbClr val="D3ECB9"/>
      </a:accent4>
      <a:accent5>
        <a:srgbClr val="E9F5DB"/>
      </a:accent5>
      <a:accent6>
        <a:srgbClr val="B5BBCA"/>
      </a:accent6>
      <a:hlink>
        <a:srgbClr val="92D050"/>
      </a:hlink>
      <a:folHlink>
        <a:srgbClr val="92D050"/>
      </a:folHlink>
    </a:clrScheme>
    <a:fontScheme name="Alex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Lití písma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80000"/>
              </a:schemeClr>
            </a:gs>
            <a:gs pos="62000">
              <a:schemeClr val="phClr">
                <a:tint val="30000"/>
                <a:satMod val="180000"/>
              </a:schemeClr>
            </a:gs>
            <a:gs pos="100000">
              <a:schemeClr val="phClr">
                <a:tint val="22000"/>
                <a:satMod val="18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58000"/>
                <a:satMod val="150000"/>
              </a:schemeClr>
            </a:gs>
            <a:gs pos="72000">
              <a:schemeClr val="phClr">
                <a:tint val="90000"/>
                <a:satMod val="135000"/>
              </a:schemeClr>
            </a:gs>
            <a:gs pos="100000">
              <a:schemeClr val="phClr">
                <a:tint val="8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80000"/>
            </a:schemeClr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000000"/>
            </a:lightRig>
          </a:scene3d>
          <a:sp3d prstMaterial="matte">
            <a:bevelT w="63500" h="635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alex">
    <a:dk1>
      <a:srgbClr val="5F5F5F"/>
    </a:dk1>
    <a:lt1>
      <a:srgbClr val="FFFFFF"/>
    </a:lt1>
    <a:dk2>
      <a:srgbClr val="474747"/>
    </a:dk2>
    <a:lt2>
      <a:srgbClr val="FFFFFF"/>
    </a:lt2>
    <a:accent1>
      <a:srgbClr val="49711E"/>
    </a:accent1>
    <a:accent2>
      <a:srgbClr val="6DAA2D"/>
    </a:accent2>
    <a:accent3>
      <a:srgbClr val="BDE296"/>
    </a:accent3>
    <a:accent4>
      <a:srgbClr val="D3ECB9"/>
    </a:accent4>
    <a:accent5>
      <a:srgbClr val="E9F5DB"/>
    </a:accent5>
    <a:accent6>
      <a:srgbClr val="B5BBCA"/>
    </a:accent6>
    <a:hlink>
      <a:srgbClr val="92D050"/>
    </a:hlink>
    <a:folHlink>
      <a:srgbClr val="92D050"/>
    </a:folHlink>
  </a:clrScheme>
  <a:fontScheme name="Alex">
    <a:majorFont>
      <a:latin typeface="Verdana"/>
      <a:ea typeface=""/>
      <a:cs typeface=""/>
    </a:majorFont>
    <a:minorFont>
      <a:latin typeface="Verdana"/>
      <a:ea typeface=""/>
      <a:cs typeface=""/>
    </a:minorFont>
  </a:fontScheme>
  <a:fmtScheme name="Lití písma">
    <a:fillStyleLst>
      <a:solidFill>
        <a:schemeClr val="phClr"/>
      </a:solidFill>
      <a:gradFill rotWithShape="1">
        <a:gsLst>
          <a:gs pos="0">
            <a:schemeClr val="phClr">
              <a:tint val="70000"/>
              <a:satMod val="180000"/>
            </a:schemeClr>
          </a:gs>
          <a:gs pos="62000">
            <a:schemeClr val="phClr">
              <a:tint val="30000"/>
              <a:satMod val="180000"/>
            </a:schemeClr>
          </a:gs>
          <a:gs pos="100000">
            <a:schemeClr val="phClr">
              <a:tint val="22000"/>
              <a:satMod val="180000"/>
            </a:schemeClr>
          </a:gs>
        </a:gsLst>
        <a:lin ang="16200000" scaled="0"/>
      </a:gradFill>
      <a:gradFill rotWithShape="1">
        <a:gsLst>
          <a:gs pos="0">
            <a:schemeClr val="phClr">
              <a:shade val="58000"/>
              <a:satMod val="150000"/>
            </a:schemeClr>
          </a:gs>
          <a:gs pos="72000">
            <a:schemeClr val="phClr">
              <a:tint val="90000"/>
              <a:satMod val="135000"/>
            </a:schemeClr>
          </a:gs>
          <a:gs pos="100000">
            <a:schemeClr val="phClr">
              <a:tint val="80000"/>
              <a:satMod val="15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80000"/>
          </a:schemeClr>
        </a:solidFill>
        <a:prstDash val="solid"/>
      </a:ln>
      <a:ln w="381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</a:effectStyle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</a:effectStyle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  <a:scene3d>
          <a:camera prst="orthographicFront" fov="0">
            <a:rot lat="0" lon="0" rev="0"/>
          </a:camera>
          <a:lightRig rig="soft" dir="tl">
            <a:rot lat="0" lon="0" rev="20000000"/>
          </a:lightRig>
        </a:scene3d>
        <a:sp3d prstMaterial="matte">
          <a:bevelT w="63500" h="63500" prst="coolSlant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0.xml><?xml version="1.0" encoding="utf-8"?>
<a:themeOverride xmlns:a="http://schemas.openxmlformats.org/drawingml/2006/main">
  <a:clrScheme name="Vlastní 2">
    <a:dk1>
      <a:srgbClr val="4E4E4E"/>
    </a:dk1>
    <a:lt1>
      <a:srgbClr val="FFFFFF"/>
    </a:lt1>
    <a:dk2>
      <a:srgbClr val="4D4D4D"/>
    </a:dk2>
    <a:lt2>
      <a:srgbClr val="808080"/>
    </a:lt2>
    <a:accent1>
      <a:srgbClr val="92D050"/>
    </a:accent1>
    <a:accent2>
      <a:srgbClr val="94A0C2"/>
    </a:accent2>
    <a:accent3>
      <a:srgbClr val="FFFFFF"/>
    </a:accent3>
    <a:accent4>
      <a:srgbClr val="414141"/>
    </a:accent4>
    <a:accent5>
      <a:srgbClr val="B5BBCA"/>
    </a:accent5>
    <a:accent6>
      <a:srgbClr val="92D050"/>
    </a:accent6>
    <a:hlink>
      <a:srgbClr val="92D050"/>
    </a:hlink>
    <a:folHlink>
      <a:srgbClr val="92D050"/>
    </a:folHlink>
  </a:clrScheme>
  <a:fontScheme name="Medián">
    <a:majorFont>
      <a:latin typeface="Tw Cen MT"/>
      <a:ea typeface=""/>
      <a:cs typeface=""/>
      <a:font script="Grek" typeface="Calibri"/>
      <a:font script="Cyrl" typeface="Calibri"/>
      <a:font script="Jpan" typeface="HGPｺﾞｼｯｸE"/>
      <a:font script="Hang" typeface="HY얕은샘물M"/>
      <a:font script="Hans" typeface="华文仿宋"/>
      <a:font script="Hant" typeface="微軟正黑體"/>
      <a:font script="Arab" typeface="Arial"/>
      <a:font script="Hebr" typeface="Levenim MT"/>
      <a:font script="Thai" typeface="Freesia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ahoma"/>
      <a:font script="Uigh" typeface="Microsoft Uighur"/>
    </a:majorFont>
    <a:minorFont>
      <a:latin typeface="Tw Cen MT"/>
      <a:ea typeface=""/>
      <a:cs typeface=""/>
      <a:font script="Grek" typeface="Calibri"/>
      <a:font script="Cyrl" typeface="Calibri"/>
      <a:font script="Jpan" typeface="HGPｺﾞｼｯｸE"/>
      <a:font script="Hang" typeface="HY얕은샘물M"/>
      <a:font script="Hans" typeface="华文仿宋"/>
      <a:font script="Hant" typeface="微軟正黑體"/>
      <a:font script="Arab" typeface="Arial"/>
      <a:font script="Hebr" typeface="Levenim MT"/>
      <a:font script="Thai" typeface="Freesia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ahoma"/>
      <a:font script="Uigh" typeface="Microsoft Uighur"/>
    </a:minorFont>
  </a:fontScheme>
  <a:fmtScheme name="Lití písma">
    <a:fillStyleLst>
      <a:solidFill>
        <a:schemeClr val="phClr"/>
      </a:solidFill>
      <a:gradFill rotWithShape="1">
        <a:gsLst>
          <a:gs pos="0">
            <a:schemeClr val="phClr">
              <a:tint val="70000"/>
              <a:satMod val="180000"/>
            </a:schemeClr>
          </a:gs>
          <a:gs pos="62000">
            <a:schemeClr val="phClr">
              <a:tint val="30000"/>
              <a:satMod val="180000"/>
            </a:schemeClr>
          </a:gs>
          <a:gs pos="100000">
            <a:schemeClr val="phClr">
              <a:tint val="22000"/>
              <a:satMod val="180000"/>
            </a:schemeClr>
          </a:gs>
        </a:gsLst>
        <a:lin ang="16200000" scaled="0"/>
      </a:gradFill>
      <a:gradFill rotWithShape="1">
        <a:gsLst>
          <a:gs pos="0">
            <a:schemeClr val="phClr">
              <a:shade val="58000"/>
              <a:satMod val="150000"/>
            </a:schemeClr>
          </a:gs>
          <a:gs pos="72000">
            <a:schemeClr val="phClr">
              <a:tint val="90000"/>
              <a:satMod val="135000"/>
            </a:schemeClr>
          </a:gs>
          <a:gs pos="100000">
            <a:schemeClr val="phClr">
              <a:tint val="80000"/>
              <a:satMod val="15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80000"/>
          </a:schemeClr>
        </a:solidFill>
        <a:prstDash val="solid"/>
      </a:ln>
      <a:ln w="381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</a:effectStyle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</a:effectStyle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  <a:scene3d>
          <a:camera prst="orthographicFront" fov="0">
            <a:rot lat="0" lon="0" rev="0"/>
          </a:camera>
          <a:lightRig rig="soft" dir="tl">
            <a:rot lat="0" lon="0" rev="20000000"/>
          </a:lightRig>
        </a:scene3d>
        <a:sp3d prstMaterial="matte">
          <a:bevelT w="63500" h="63500" prst="coolSlant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1.xml><?xml version="1.0" encoding="utf-8"?>
<a:themeOverride xmlns:a="http://schemas.openxmlformats.org/drawingml/2006/main">
  <a:clrScheme name="Vlastní 2">
    <a:dk1>
      <a:srgbClr val="4E4E4E"/>
    </a:dk1>
    <a:lt1>
      <a:srgbClr val="FFFFFF"/>
    </a:lt1>
    <a:dk2>
      <a:srgbClr val="4D4D4D"/>
    </a:dk2>
    <a:lt2>
      <a:srgbClr val="808080"/>
    </a:lt2>
    <a:accent1>
      <a:srgbClr val="92D050"/>
    </a:accent1>
    <a:accent2>
      <a:srgbClr val="94A0C2"/>
    </a:accent2>
    <a:accent3>
      <a:srgbClr val="FFFFFF"/>
    </a:accent3>
    <a:accent4>
      <a:srgbClr val="414141"/>
    </a:accent4>
    <a:accent5>
      <a:srgbClr val="B5BBCA"/>
    </a:accent5>
    <a:accent6>
      <a:srgbClr val="92D050"/>
    </a:accent6>
    <a:hlink>
      <a:srgbClr val="92D050"/>
    </a:hlink>
    <a:folHlink>
      <a:srgbClr val="92D050"/>
    </a:folHlink>
  </a:clrScheme>
  <a:fontScheme name="Medián">
    <a:majorFont>
      <a:latin typeface="Tw Cen MT"/>
      <a:ea typeface=""/>
      <a:cs typeface=""/>
      <a:font script="Grek" typeface="Calibri"/>
      <a:font script="Cyrl" typeface="Calibri"/>
      <a:font script="Jpan" typeface="HGPｺﾞｼｯｸE"/>
      <a:font script="Hang" typeface="HY얕은샘물M"/>
      <a:font script="Hans" typeface="华文仿宋"/>
      <a:font script="Hant" typeface="微軟正黑體"/>
      <a:font script="Arab" typeface="Arial"/>
      <a:font script="Hebr" typeface="Levenim MT"/>
      <a:font script="Thai" typeface="Freesia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ahoma"/>
      <a:font script="Uigh" typeface="Microsoft Uighur"/>
    </a:majorFont>
    <a:minorFont>
      <a:latin typeface="Tw Cen MT"/>
      <a:ea typeface=""/>
      <a:cs typeface=""/>
      <a:font script="Grek" typeface="Calibri"/>
      <a:font script="Cyrl" typeface="Calibri"/>
      <a:font script="Jpan" typeface="HGPｺﾞｼｯｸE"/>
      <a:font script="Hang" typeface="HY얕은샘물M"/>
      <a:font script="Hans" typeface="华文仿宋"/>
      <a:font script="Hant" typeface="微軟正黑體"/>
      <a:font script="Arab" typeface="Arial"/>
      <a:font script="Hebr" typeface="Levenim MT"/>
      <a:font script="Thai" typeface="Freesia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ahoma"/>
      <a:font script="Uigh" typeface="Microsoft Uighur"/>
    </a:minorFont>
  </a:fontScheme>
  <a:fmtScheme name="Lití písma">
    <a:fillStyleLst>
      <a:solidFill>
        <a:schemeClr val="phClr"/>
      </a:solidFill>
      <a:gradFill rotWithShape="1">
        <a:gsLst>
          <a:gs pos="0">
            <a:schemeClr val="phClr">
              <a:tint val="70000"/>
              <a:satMod val="180000"/>
            </a:schemeClr>
          </a:gs>
          <a:gs pos="62000">
            <a:schemeClr val="phClr">
              <a:tint val="30000"/>
              <a:satMod val="180000"/>
            </a:schemeClr>
          </a:gs>
          <a:gs pos="100000">
            <a:schemeClr val="phClr">
              <a:tint val="22000"/>
              <a:satMod val="180000"/>
            </a:schemeClr>
          </a:gs>
        </a:gsLst>
        <a:lin ang="16200000" scaled="0"/>
      </a:gradFill>
      <a:gradFill rotWithShape="1">
        <a:gsLst>
          <a:gs pos="0">
            <a:schemeClr val="phClr">
              <a:shade val="58000"/>
              <a:satMod val="150000"/>
            </a:schemeClr>
          </a:gs>
          <a:gs pos="72000">
            <a:schemeClr val="phClr">
              <a:tint val="90000"/>
              <a:satMod val="135000"/>
            </a:schemeClr>
          </a:gs>
          <a:gs pos="100000">
            <a:schemeClr val="phClr">
              <a:tint val="80000"/>
              <a:satMod val="15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80000"/>
          </a:schemeClr>
        </a:solidFill>
        <a:prstDash val="solid"/>
      </a:ln>
      <a:ln w="381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</a:effectStyle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</a:effectStyle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  <a:scene3d>
          <a:camera prst="orthographicFront" fov="0">
            <a:rot lat="0" lon="0" rev="0"/>
          </a:camera>
          <a:lightRig rig="soft" dir="tl">
            <a:rot lat="0" lon="0" rev="20000000"/>
          </a:lightRig>
        </a:scene3d>
        <a:sp3d prstMaterial="matte">
          <a:bevelT w="63500" h="63500" prst="coolSlant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2.xml><?xml version="1.0" encoding="utf-8"?>
<a:themeOverride xmlns:a="http://schemas.openxmlformats.org/drawingml/2006/main">
  <a:clrScheme name="Vlastní 2">
    <a:dk1>
      <a:srgbClr val="4E4E4E"/>
    </a:dk1>
    <a:lt1>
      <a:srgbClr val="FFFFFF"/>
    </a:lt1>
    <a:dk2>
      <a:srgbClr val="4D4D4D"/>
    </a:dk2>
    <a:lt2>
      <a:srgbClr val="808080"/>
    </a:lt2>
    <a:accent1>
      <a:srgbClr val="92D050"/>
    </a:accent1>
    <a:accent2>
      <a:srgbClr val="94A0C2"/>
    </a:accent2>
    <a:accent3>
      <a:srgbClr val="FFFFFF"/>
    </a:accent3>
    <a:accent4>
      <a:srgbClr val="414141"/>
    </a:accent4>
    <a:accent5>
      <a:srgbClr val="B5BBCA"/>
    </a:accent5>
    <a:accent6>
      <a:srgbClr val="92D050"/>
    </a:accent6>
    <a:hlink>
      <a:srgbClr val="92D050"/>
    </a:hlink>
    <a:folHlink>
      <a:srgbClr val="92D050"/>
    </a:folHlink>
  </a:clrScheme>
  <a:fontScheme name="Medián">
    <a:majorFont>
      <a:latin typeface="Tw Cen MT"/>
      <a:ea typeface=""/>
      <a:cs typeface=""/>
      <a:font script="Grek" typeface="Calibri"/>
      <a:font script="Cyrl" typeface="Calibri"/>
      <a:font script="Jpan" typeface="HGPｺﾞｼｯｸE"/>
      <a:font script="Hang" typeface="HY얕은샘물M"/>
      <a:font script="Hans" typeface="华文仿宋"/>
      <a:font script="Hant" typeface="微軟正黑體"/>
      <a:font script="Arab" typeface="Arial"/>
      <a:font script="Hebr" typeface="Levenim MT"/>
      <a:font script="Thai" typeface="Freesia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ahoma"/>
      <a:font script="Uigh" typeface="Microsoft Uighur"/>
    </a:majorFont>
    <a:minorFont>
      <a:latin typeface="Tw Cen MT"/>
      <a:ea typeface=""/>
      <a:cs typeface=""/>
      <a:font script="Grek" typeface="Calibri"/>
      <a:font script="Cyrl" typeface="Calibri"/>
      <a:font script="Jpan" typeface="HGPｺﾞｼｯｸE"/>
      <a:font script="Hang" typeface="HY얕은샘물M"/>
      <a:font script="Hans" typeface="华文仿宋"/>
      <a:font script="Hant" typeface="微軟正黑體"/>
      <a:font script="Arab" typeface="Arial"/>
      <a:font script="Hebr" typeface="Levenim MT"/>
      <a:font script="Thai" typeface="Freesia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ahoma"/>
      <a:font script="Uigh" typeface="Microsoft Uighur"/>
    </a:minorFont>
  </a:fontScheme>
  <a:fmtScheme name="Lití písma">
    <a:fillStyleLst>
      <a:solidFill>
        <a:schemeClr val="phClr"/>
      </a:solidFill>
      <a:gradFill rotWithShape="1">
        <a:gsLst>
          <a:gs pos="0">
            <a:schemeClr val="phClr">
              <a:tint val="70000"/>
              <a:satMod val="180000"/>
            </a:schemeClr>
          </a:gs>
          <a:gs pos="62000">
            <a:schemeClr val="phClr">
              <a:tint val="30000"/>
              <a:satMod val="180000"/>
            </a:schemeClr>
          </a:gs>
          <a:gs pos="100000">
            <a:schemeClr val="phClr">
              <a:tint val="22000"/>
              <a:satMod val="180000"/>
            </a:schemeClr>
          </a:gs>
        </a:gsLst>
        <a:lin ang="16200000" scaled="0"/>
      </a:gradFill>
      <a:gradFill rotWithShape="1">
        <a:gsLst>
          <a:gs pos="0">
            <a:schemeClr val="phClr">
              <a:shade val="58000"/>
              <a:satMod val="150000"/>
            </a:schemeClr>
          </a:gs>
          <a:gs pos="72000">
            <a:schemeClr val="phClr">
              <a:tint val="90000"/>
              <a:satMod val="135000"/>
            </a:schemeClr>
          </a:gs>
          <a:gs pos="100000">
            <a:schemeClr val="phClr">
              <a:tint val="80000"/>
              <a:satMod val="15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80000"/>
          </a:schemeClr>
        </a:solidFill>
        <a:prstDash val="solid"/>
      </a:ln>
      <a:ln w="381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</a:effectStyle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</a:effectStyle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  <a:scene3d>
          <a:camera prst="orthographicFront" fov="0">
            <a:rot lat="0" lon="0" rev="0"/>
          </a:camera>
          <a:lightRig rig="soft" dir="tl">
            <a:rot lat="0" lon="0" rev="20000000"/>
          </a:lightRig>
        </a:scene3d>
        <a:sp3d prstMaterial="matte">
          <a:bevelT w="63500" h="63500" prst="coolSlant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3.xml><?xml version="1.0" encoding="utf-8"?>
<a:themeOverride xmlns:a="http://schemas.openxmlformats.org/drawingml/2006/main">
  <a:clrScheme name="Vlastní 2">
    <a:dk1>
      <a:srgbClr val="4E4E4E"/>
    </a:dk1>
    <a:lt1>
      <a:srgbClr val="FFFFFF"/>
    </a:lt1>
    <a:dk2>
      <a:srgbClr val="4D4D4D"/>
    </a:dk2>
    <a:lt2>
      <a:srgbClr val="808080"/>
    </a:lt2>
    <a:accent1>
      <a:srgbClr val="92D050"/>
    </a:accent1>
    <a:accent2>
      <a:srgbClr val="94A0C2"/>
    </a:accent2>
    <a:accent3>
      <a:srgbClr val="FFFFFF"/>
    </a:accent3>
    <a:accent4>
      <a:srgbClr val="414141"/>
    </a:accent4>
    <a:accent5>
      <a:srgbClr val="B5BBCA"/>
    </a:accent5>
    <a:accent6>
      <a:srgbClr val="92D050"/>
    </a:accent6>
    <a:hlink>
      <a:srgbClr val="92D050"/>
    </a:hlink>
    <a:folHlink>
      <a:srgbClr val="92D050"/>
    </a:folHlink>
  </a:clrScheme>
  <a:fontScheme name="Medián">
    <a:majorFont>
      <a:latin typeface="Tw Cen MT"/>
      <a:ea typeface=""/>
      <a:cs typeface=""/>
      <a:font script="Grek" typeface="Calibri"/>
      <a:font script="Cyrl" typeface="Calibri"/>
      <a:font script="Jpan" typeface="HGPｺﾞｼｯｸE"/>
      <a:font script="Hang" typeface="HY얕은샘물M"/>
      <a:font script="Hans" typeface="华文仿宋"/>
      <a:font script="Hant" typeface="微軟正黑體"/>
      <a:font script="Arab" typeface="Arial"/>
      <a:font script="Hebr" typeface="Levenim MT"/>
      <a:font script="Thai" typeface="Freesia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ahoma"/>
      <a:font script="Uigh" typeface="Microsoft Uighur"/>
    </a:majorFont>
    <a:minorFont>
      <a:latin typeface="Tw Cen MT"/>
      <a:ea typeface=""/>
      <a:cs typeface=""/>
      <a:font script="Grek" typeface="Calibri"/>
      <a:font script="Cyrl" typeface="Calibri"/>
      <a:font script="Jpan" typeface="HGPｺﾞｼｯｸE"/>
      <a:font script="Hang" typeface="HY얕은샘물M"/>
      <a:font script="Hans" typeface="华文仿宋"/>
      <a:font script="Hant" typeface="微軟正黑體"/>
      <a:font script="Arab" typeface="Arial"/>
      <a:font script="Hebr" typeface="Levenim MT"/>
      <a:font script="Thai" typeface="Freesia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ahoma"/>
      <a:font script="Uigh" typeface="Microsoft Uighur"/>
    </a:minorFont>
  </a:fontScheme>
  <a:fmtScheme name="Lití písma">
    <a:fillStyleLst>
      <a:solidFill>
        <a:schemeClr val="phClr"/>
      </a:solidFill>
      <a:gradFill rotWithShape="1">
        <a:gsLst>
          <a:gs pos="0">
            <a:schemeClr val="phClr">
              <a:tint val="70000"/>
              <a:satMod val="180000"/>
            </a:schemeClr>
          </a:gs>
          <a:gs pos="62000">
            <a:schemeClr val="phClr">
              <a:tint val="30000"/>
              <a:satMod val="180000"/>
            </a:schemeClr>
          </a:gs>
          <a:gs pos="100000">
            <a:schemeClr val="phClr">
              <a:tint val="22000"/>
              <a:satMod val="180000"/>
            </a:schemeClr>
          </a:gs>
        </a:gsLst>
        <a:lin ang="16200000" scaled="0"/>
      </a:gradFill>
      <a:gradFill rotWithShape="1">
        <a:gsLst>
          <a:gs pos="0">
            <a:schemeClr val="phClr">
              <a:shade val="58000"/>
              <a:satMod val="150000"/>
            </a:schemeClr>
          </a:gs>
          <a:gs pos="72000">
            <a:schemeClr val="phClr">
              <a:tint val="90000"/>
              <a:satMod val="135000"/>
            </a:schemeClr>
          </a:gs>
          <a:gs pos="100000">
            <a:schemeClr val="phClr">
              <a:tint val="80000"/>
              <a:satMod val="15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80000"/>
          </a:schemeClr>
        </a:solidFill>
        <a:prstDash val="solid"/>
      </a:ln>
      <a:ln w="381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</a:effectStyle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</a:effectStyle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  <a:scene3d>
          <a:camera prst="orthographicFront" fov="0">
            <a:rot lat="0" lon="0" rev="0"/>
          </a:camera>
          <a:lightRig rig="soft" dir="tl">
            <a:rot lat="0" lon="0" rev="20000000"/>
          </a:lightRig>
        </a:scene3d>
        <a:sp3d prstMaterial="matte">
          <a:bevelT w="63500" h="63500" prst="coolSlant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4.xml><?xml version="1.0" encoding="utf-8"?>
<a:themeOverride xmlns:a="http://schemas.openxmlformats.org/drawingml/2006/main">
  <a:clrScheme name="Vlastní 2">
    <a:dk1>
      <a:srgbClr val="4E4E4E"/>
    </a:dk1>
    <a:lt1>
      <a:srgbClr val="FFFFFF"/>
    </a:lt1>
    <a:dk2>
      <a:srgbClr val="4D4D4D"/>
    </a:dk2>
    <a:lt2>
      <a:srgbClr val="808080"/>
    </a:lt2>
    <a:accent1>
      <a:srgbClr val="92D050"/>
    </a:accent1>
    <a:accent2>
      <a:srgbClr val="94A0C2"/>
    </a:accent2>
    <a:accent3>
      <a:srgbClr val="FFFFFF"/>
    </a:accent3>
    <a:accent4>
      <a:srgbClr val="414141"/>
    </a:accent4>
    <a:accent5>
      <a:srgbClr val="B5BBCA"/>
    </a:accent5>
    <a:accent6>
      <a:srgbClr val="92D050"/>
    </a:accent6>
    <a:hlink>
      <a:srgbClr val="92D050"/>
    </a:hlink>
    <a:folHlink>
      <a:srgbClr val="92D050"/>
    </a:folHlink>
  </a:clrScheme>
  <a:fontScheme name="Medián">
    <a:majorFont>
      <a:latin typeface="Tw Cen MT"/>
      <a:ea typeface=""/>
      <a:cs typeface=""/>
      <a:font script="Grek" typeface="Calibri"/>
      <a:font script="Cyrl" typeface="Calibri"/>
      <a:font script="Jpan" typeface="HGPｺﾞｼｯｸE"/>
      <a:font script="Hang" typeface="HY얕은샘물M"/>
      <a:font script="Hans" typeface="华文仿宋"/>
      <a:font script="Hant" typeface="微軟正黑體"/>
      <a:font script="Arab" typeface="Arial"/>
      <a:font script="Hebr" typeface="Levenim MT"/>
      <a:font script="Thai" typeface="Freesia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ahoma"/>
      <a:font script="Uigh" typeface="Microsoft Uighur"/>
    </a:majorFont>
    <a:minorFont>
      <a:latin typeface="Tw Cen MT"/>
      <a:ea typeface=""/>
      <a:cs typeface=""/>
      <a:font script="Grek" typeface="Calibri"/>
      <a:font script="Cyrl" typeface="Calibri"/>
      <a:font script="Jpan" typeface="HGPｺﾞｼｯｸE"/>
      <a:font script="Hang" typeface="HY얕은샘물M"/>
      <a:font script="Hans" typeface="华文仿宋"/>
      <a:font script="Hant" typeface="微軟正黑體"/>
      <a:font script="Arab" typeface="Arial"/>
      <a:font script="Hebr" typeface="Levenim MT"/>
      <a:font script="Thai" typeface="Freesia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ahoma"/>
      <a:font script="Uigh" typeface="Microsoft Uighur"/>
    </a:minorFont>
  </a:fontScheme>
  <a:fmtScheme name="Lití písma">
    <a:fillStyleLst>
      <a:solidFill>
        <a:schemeClr val="phClr"/>
      </a:solidFill>
      <a:gradFill rotWithShape="1">
        <a:gsLst>
          <a:gs pos="0">
            <a:schemeClr val="phClr">
              <a:tint val="70000"/>
              <a:satMod val="180000"/>
            </a:schemeClr>
          </a:gs>
          <a:gs pos="62000">
            <a:schemeClr val="phClr">
              <a:tint val="30000"/>
              <a:satMod val="180000"/>
            </a:schemeClr>
          </a:gs>
          <a:gs pos="100000">
            <a:schemeClr val="phClr">
              <a:tint val="22000"/>
              <a:satMod val="180000"/>
            </a:schemeClr>
          </a:gs>
        </a:gsLst>
        <a:lin ang="16200000" scaled="0"/>
      </a:gradFill>
      <a:gradFill rotWithShape="1">
        <a:gsLst>
          <a:gs pos="0">
            <a:schemeClr val="phClr">
              <a:shade val="58000"/>
              <a:satMod val="150000"/>
            </a:schemeClr>
          </a:gs>
          <a:gs pos="72000">
            <a:schemeClr val="phClr">
              <a:tint val="90000"/>
              <a:satMod val="135000"/>
            </a:schemeClr>
          </a:gs>
          <a:gs pos="100000">
            <a:schemeClr val="phClr">
              <a:tint val="80000"/>
              <a:satMod val="15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80000"/>
          </a:schemeClr>
        </a:solidFill>
        <a:prstDash val="solid"/>
      </a:ln>
      <a:ln w="381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</a:effectStyle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</a:effectStyle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  <a:scene3d>
          <a:camera prst="orthographicFront" fov="0">
            <a:rot lat="0" lon="0" rev="0"/>
          </a:camera>
          <a:lightRig rig="soft" dir="tl">
            <a:rot lat="0" lon="0" rev="20000000"/>
          </a:lightRig>
        </a:scene3d>
        <a:sp3d prstMaterial="matte">
          <a:bevelT w="63500" h="63500" prst="coolSlant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5.xml><?xml version="1.0" encoding="utf-8"?>
<a:themeOverride xmlns:a="http://schemas.openxmlformats.org/drawingml/2006/main">
  <a:clrScheme name="Vlastní 2">
    <a:dk1>
      <a:srgbClr val="4E4E4E"/>
    </a:dk1>
    <a:lt1>
      <a:srgbClr val="FFFFFF"/>
    </a:lt1>
    <a:dk2>
      <a:srgbClr val="4D4D4D"/>
    </a:dk2>
    <a:lt2>
      <a:srgbClr val="808080"/>
    </a:lt2>
    <a:accent1>
      <a:srgbClr val="92D050"/>
    </a:accent1>
    <a:accent2>
      <a:srgbClr val="94A0C2"/>
    </a:accent2>
    <a:accent3>
      <a:srgbClr val="FFFFFF"/>
    </a:accent3>
    <a:accent4>
      <a:srgbClr val="414141"/>
    </a:accent4>
    <a:accent5>
      <a:srgbClr val="B5BBCA"/>
    </a:accent5>
    <a:accent6>
      <a:srgbClr val="92D050"/>
    </a:accent6>
    <a:hlink>
      <a:srgbClr val="92D050"/>
    </a:hlink>
    <a:folHlink>
      <a:srgbClr val="92D050"/>
    </a:folHlink>
  </a:clrScheme>
  <a:fontScheme name="Medián">
    <a:majorFont>
      <a:latin typeface="Tw Cen MT"/>
      <a:ea typeface=""/>
      <a:cs typeface=""/>
      <a:font script="Grek" typeface="Calibri"/>
      <a:font script="Cyrl" typeface="Calibri"/>
      <a:font script="Jpan" typeface="HGPｺﾞｼｯｸE"/>
      <a:font script="Hang" typeface="HY얕은샘물M"/>
      <a:font script="Hans" typeface="华文仿宋"/>
      <a:font script="Hant" typeface="微軟正黑體"/>
      <a:font script="Arab" typeface="Arial"/>
      <a:font script="Hebr" typeface="Levenim MT"/>
      <a:font script="Thai" typeface="Freesia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ahoma"/>
      <a:font script="Uigh" typeface="Microsoft Uighur"/>
    </a:majorFont>
    <a:minorFont>
      <a:latin typeface="Tw Cen MT"/>
      <a:ea typeface=""/>
      <a:cs typeface=""/>
      <a:font script="Grek" typeface="Calibri"/>
      <a:font script="Cyrl" typeface="Calibri"/>
      <a:font script="Jpan" typeface="HGPｺﾞｼｯｸE"/>
      <a:font script="Hang" typeface="HY얕은샘물M"/>
      <a:font script="Hans" typeface="华文仿宋"/>
      <a:font script="Hant" typeface="微軟正黑體"/>
      <a:font script="Arab" typeface="Arial"/>
      <a:font script="Hebr" typeface="Levenim MT"/>
      <a:font script="Thai" typeface="Freesia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ahoma"/>
      <a:font script="Uigh" typeface="Microsoft Uighur"/>
    </a:minorFont>
  </a:fontScheme>
  <a:fmtScheme name="Lití písma">
    <a:fillStyleLst>
      <a:solidFill>
        <a:schemeClr val="phClr"/>
      </a:solidFill>
      <a:gradFill rotWithShape="1">
        <a:gsLst>
          <a:gs pos="0">
            <a:schemeClr val="phClr">
              <a:tint val="70000"/>
              <a:satMod val="180000"/>
            </a:schemeClr>
          </a:gs>
          <a:gs pos="62000">
            <a:schemeClr val="phClr">
              <a:tint val="30000"/>
              <a:satMod val="180000"/>
            </a:schemeClr>
          </a:gs>
          <a:gs pos="100000">
            <a:schemeClr val="phClr">
              <a:tint val="22000"/>
              <a:satMod val="180000"/>
            </a:schemeClr>
          </a:gs>
        </a:gsLst>
        <a:lin ang="16200000" scaled="0"/>
      </a:gradFill>
      <a:gradFill rotWithShape="1">
        <a:gsLst>
          <a:gs pos="0">
            <a:schemeClr val="phClr">
              <a:shade val="58000"/>
              <a:satMod val="150000"/>
            </a:schemeClr>
          </a:gs>
          <a:gs pos="72000">
            <a:schemeClr val="phClr">
              <a:tint val="90000"/>
              <a:satMod val="135000"/>
            </a:schemeClr>
          </a:gs>
          <a:gs pos="100000">
            <a:schemeClr val="phClr">
              <a:tint val="80000"/>
              <a:satMod val="15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80000"/>
          </a:schemeClr>
        </a:solidFill>
        <a:prstDash val="solid"/>
      </a:ln>
      <a:ln w="381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</a:effectStyle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</a:effectStyle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  <a:scene3d>
          <a:camera prst="orthographicFront" fov="0">
            <a:rot lat="0" lon="0" rev="0"/>
          </a:camera>
          <a:lightRig rig="soft" dir="tl">
            <a:rot lat="0" lon="0" rev="20000000"/>
          </a:lightRig>
        </a:scene3d>
        <a:sp3d prstMaterial="matte">
          <a:bevelT w="63500" h="63500" prst="coolSlant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6.xml><?xml version="1.0" encoding="utf-8"?>
<a:themeOverride xmlns:a="http://schemas.openxmlformats.org/drawingml/2006/main">
  <a:clrScheme name="Vlastní 2">
    <a:dk1>
      <a:srgbClr val="4E4E4E"/>
    </a:dk1>
    <a:lt1>
      <a:srgbClr val="FFFFFF"/>
    </a:lt1>
    <a:dk2>
      <a:srgbClr val="4D4D4D"/>
    </a:dk2>
    <a:lt2>
      <a:srgbClr val="808080"/>
    </a:lt2>
    <a:accent1>
      <a:srgbClr val="92D050"/>
    </a:accent1>
    <a:accent2>
      <a:srgbClr val="94A0C2"/>
    </a:accent2>
    <a:accent3>
      <a:srgbClr val="FFFFFF"/>
    </a:accent3>
    <a:accent4>
      <a:srgbClr val="414141"/>
    </a:accent4>
    <a:accent5>
      <a:srgbClr val="B5BBCA"/>
    </a:accent5>
    <a:accent6>
      <a:srgbClr val="92D050"/>
    </a:accent6>
    <a:hlink>
      <a:srgbClr val="92D050"/>
    </a:hlink>
    <a:folHlink>
      <a:srgbClr val="92D050"/>
    </a:folHlink>
  </a:clrScheme>
  <a:fontScheme name="Medián">
    <a:majorFont>
      <a:latin typeface="Tw Cen MT"/>
      <a:ea typeface=""/>
      <a:cs typeface=""/>
      <a:font script="Grek" typeface="Calibri"/>
      <a:font script="Cyrl" typeface="Calibri"/>
      <a:font script="Jpan" typeface="HGPｺﾞｼｯｸE"/>
      <a:font script="Hang" typeface="HY얕은샘물M"/>
      <a:font script="Hans" typeface="华文仿宋"/>
      <a:font script="Hant" typeface="微軟正黑體"/>
      <a:font script="Arab" typeface="Arial"/>
      <a:font script="Hebr" typeface="Levenim MT"/>
      <a:font script="Thai" typeface="Freesia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ahoma"/>
      <a:font script="Uigh" typeface="Microsoft Uighur"/>
    </a:majorFont>
    <a:minorFont>
      <a:latin typeface="Tw Cen MT"/>
      <a:ea typeface=""/>
      <a:cs typeface=""/>
      <a:font script="Grek" typeface="Calibri"/>
      <a:font script="Cyrl" typeface="Calibri"/>
      <a:font script="Jpan" typeface="HGPｺﾞｼｯｸE"/>
      <a:font script="Hang" typeface="HY얕은샘물M"/>
      <a:font script="Hans" typeface="华文仿宋"/>
      <a:font script="Hant" typeface="微軟正黑體"/>
      <a:font script="Arab" typeface="Arial"/>
      <a:font script="Hebr" typeface="Levenim MT"/>
      <a:font script="Thai" typeface="Freesia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ahoma"/>
      <a:font script="Uigh" typeface="Microsoft Uighur"/>
    </a:minorFont>
  </a:fontScheme>
  <a:fmtScheme name="Lití písma">
    <a:fillStyleLst>
      <a:solidFill>
        <a:schemeClr val="phClr"/>
      </a:solidFill>
      <a:gradFill rotWithShape="1">
        <a:gsLst>
          <a:gs pos="0">
            <a:schemeClr val="phClr">
              <a:tint val="70000"/>
              <a:satMod val="180000"/>
            </a:schemeClr>
          </a:gs>
          <a:gs pos="62000">
            <a:schemeClr val="phClr">
              <a:tint val="30000"/>
              <a:satMod val="180000"/>
            </a:schemeClr>
          </a:gs>
          <a:gs pos="100000">
            <a:schemeClr val="phClr">
              <a:tint val="22000"/>
              <a:satMod val="180000"/>
            </a:schemeClr>
          </a:gs>
        </a:gsLst>
        <a:lin ang="16200000" scaled="0"/>
      </a:gradFill>
      <a:gradFill rotWithShape="1">
        <a:gsLst>
          <a:gs pos="0">
            <a:schemeClr val="phClr">
              <a:shade val="58000"/>
              <a:satMod val="150000"/>
            </a:schemeClr>
          </a:gs>
          <a:gs pos="72000">
            <a:schemeClr val="phClr">
              <a:tint val="90000"/>
              <a:satMod val="135000"/>
            </a:schemeClr>
          </a:gs>
          <a:gs pos="100000">
            <a:schemeClr val="phClr">
              <a:tint val="80000"/>
              <a:satMod val="15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80000"/>
          </a:schemeClr>
        </a:solidFill>
        <a:prstDash val="solid"/>
      </a:ln>
      <a:ln w="381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</a:effectStyle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</a:effectStyle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  <a:scene3d>
          <a:camera prst="orthographicFront" fov="0">
            <a:rot lat="0" lon="0" rev="0"/>
          </a:camera>
          <a:lightRig rig="soft" dir="tl">
            <a:rot lat="0" lon="0" rev="20000000"/>
          </a:lightRig>
        </a:scene3d>
        <a:sp3d prstMaterial="matte">
          <a:bevelT w="63500" h="63500" prst="coolSlant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7.xml><?xml version="1.0" encoding="utf-8"?>
<a:themeOverride xmlns:a="http://schemas.openxmlformats.org/drawingml/2006/main">
  <a:clrScheme name="Vlastní 2">
    <a:dk1>
      <a:srgbClr val="4E4E4E"/>
    </a:dk1>
    <a:lt1>
      <a:srgbClr val="FFFFFF"/>
    </a:lt1>
    <a:dk2>
      <a:srgbClr val="4D4D4D"/>
    </a:dk2>
    <a:lt2>
      <a:srgbClr val="808080"/>
    </a:lt2>
    <a:accent1>
      <a:srgbClr val="92D050"/>
    </a:accent1>
    <a:accent2>
      <a:srgbClr val="94A0C2"/>
    </a:accent2>
    <a:accent3>
      <a:srgbClr val="FFFFFF"/>
    </a:accent3>
    <a:accent4>
      <a:srgbClr val="414141"/>
    </a:accent4>
    <a:accent5>
      <a:srgbClr val="B5BBCA"/>
    </a:accent5>
    <a:accent6>
      <a:srgbClr val="92D050"/>
    </a:accent6>
    <a:hlink>
      <a:srgbClr val="92D050"/>
    </a:hlink>
    <a:folHlink>
      <a:srgbClr val="92D050"/>
    </a:folHlink>
  </a:clrScheme>
  <a:fontScheme name="Medián">
    <a:majorFont>
      <a:latin typeface="Tw Cen MT"/>
      <a:ea typeface=""/>
      <a:cs typeface=""/>
      <a:font script="Grek" typeface="Calibri"/>
      <a:font script="Cyrl" typeface="Calibri"/>
      <a:font script="Jpan" typeface="HGPｺﾞｼｯｸE"/>
      <a:font script="Hang" typeface="HY얕은샘물M"/>
      <a:font script="Hans" typeface="华文仿宋"/>
      <a:font script="Hant" typeface="微軟正黑體"/>
      <a:font script="Arab" typeface="Arial"/>
      <a:font script="Hebr" typeface="Levenim MT"/>
      <a:font script="Thai" typeface="Freesia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ahoma"/>
      <a:font script="Uigh" typeface="Microsoft Uighur"/>
    </a:majorFont>
    <a:minorFont>
      <a:latin typeface="Tw Cen MT"/>
      <a:ea typeface=""/>
      <a:cs typeface=""/>
      <a:font script="Grek" typeface="Calibri"/>
      <a:font script="Cyrl" typeface="Calibri"/>
      <a:font script="Jpan" typeface="HGPｺﾞｼｯｸE"/>
      <a:font script="Hang" typeface="HY얕은샘물M"/>
      <a:font script="Hans" typeface="华文仿宋"/>
      <a:font script="Hant" typeface="微軟正黑體"/>
      <a:font script="Arab" typeface="Arial"/>
      <a:font script="Hebr" typeface="Levenim MT"/>
      <a:font script="Thai" typeface="Freesia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ahoma"/>
      <a:font script="Uigh" typeface="Microsoft Uighur"/>
    </a:minorFont>
  </a:fontScheme>
  <a:fmtScheme name="Lití písma">
    <a:fillStyleLst>
      <a:solidFill>
        <a:schemeClr val="phClr"/>
      </a:solidFill>
      <a:gradFill rotWithShape="1">
        <a:gsLst>
          <a:gs pos="0">
            <a:schemeClr val="phClr">
              <a:tint val="70000"/>
              <a:satMod val="180000"/>
            </a:schemeClr>
          </a:gs>
          <a:gs pos="62000">
            <a:schemeClr val="phClr">
              <a:tint val="30000"/>
              <a:satMod val="180000"/>
            </a:schemeClr>
          </a:gs>
          <a:gs pos="100000">
            <a:schemeClr val="phClr">
              <a:tint val="22000"/>
              <a:satMod val="180000"/>
            </a:schemeClr>
          </a:gs>
        </a:gsLst>
        <a:lin ang="16200000" scaled="0"/>
      </a:gradFill>
      <a:gradFill rotWithShape="1">
        <a:gsLst>
          <a:gs pos="0">
            <a:schemeClr val="phClr">
              <a:shade val="58000"/>
              <a:satMod val="150000"/>
            </a:schemeClr>
          </a:gs>
          <a:gs pos="72000">
            <a:schemeClr val="phClr">
              <a:tint val="90000"/>
              <a:satMod val="135000"/>
            </a:schemeClr>
          </a:gs>
          <a:gs pos="100000">
            <a:schemeClr val="phClr">
              <a:tint val="80000"/>
              <a:satMod val="15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80000"/>
          </a:schemeClr>
        </a:solidFill>
        <a:prstDash val="solid"/>
      </a:ln>
      <a:ln w="381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</a:effectStyle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</a:effectStyle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  <a:scene3d>
          <a:camera prst="orthographicFront" fov="0">
            <a:rot lat="0" lon="0" rev="0"/>
          </a:camera>
          <a:lightRig rig="soft" dir="tl">
            <a:rot lat="0" lon="0" rev="20000000"/>
          </a:lightRig>
        </a:scene3d>
        <a:sp3d prstMaterial="matte">
          <a:bevelT w="63500" h="63500" prst="coolSlant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8.xml><?xml version="1.0" encoding="utf-8"?>
<a:themeOverride xmlns:a="http://schemas.openxmlformats.org/drawingml/2006/main">
  <a:clrScheme name="Vlastní 2">
    <a:dk1>
      <a:srgbClr val="4E4E4E"/>
    </a:dk1>
    <a:lt1>
      <a:srgbClr val="FFFFFF"/>
    </a:lt1>
    <a:dk2>
      <a:srgbClr val="4D4D4D"/>
    </a:dk2>
    <a:lt2>
      <a:srgbClr val="808080"/>
    </a:lt2>
    <a:accent1>
      <a:srgbClr val="92D050"/>
    </a:accent1>
    <a:accent2>
      <a:srgbClr val="94A0C2"/>
    </a:accent2>
    <a:accent3>
      <a:srgbClr val="FFFFFF"/>
    </a:accent3>
    <a:accent4>
      <a:srgbClr val="414141"/>
    </a:accent4>
    <a:accent5>
      <a:srgbClr val="B5BBCA"/>
    </a:accent5>
    <a:accent6>
      <a:srgbClr val="92D050"/>
    </a:accent6>
    <a:hlink>
      <a:srgbClr val="92D050"/>
    </a:hlink>
    <a:folHlink>
      <a:srgbClr val="92D050"/>
    </a:folHlink>
  </a:clrScheme>
  <a:fontScheme name="Medián">
    <a:majorFont>
      <a:latin typeface="Tw Cen MT"/>
      <a:ea typeface=""/>
      <a:cs typeface=""/>
      <a:font script="Grek" typeface="Calibri"/>
      <a:font script="Cyrl" typeface="Calibri"/>
      <a:font script="Jpan" typeface="HGPｺﾞｼｯｸE"/>
      <a:font script="Hang" typeface="HY얕은샘물M"/>
      <a:font script="Hans" typeface="华文仿宋"/>
      <a:font script="Hant" typeface="微軟正黑體"/>
      <a:font script="Arab" typeface="Arial"/>
      <a:font script="Hebr" typeface="Levenim MT"/>
      <a:font script="Thai" typeface="Freesia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ahoma"/>
      <a:font script="Uigh" typeface="Microsoft Uighur"/>
    </a:majorFont>
    <a:minorFont>
      <a:latin typeface="Tw Cen MT"/>
      <a:ea typeface=""/>
      <a:cs typeface=""/>
      <a:font script="Grek" typeface="Calibri"/>
      <a:font script="Cyrl" typeface="Calibri"/>
      <a:font script="Jpan" typeface="HGPｺﾞｼｯｸE"/>
      <a:font script="Hang" typeface="HY얕은샘물M"/>
      <a:font script="Hans" typeface="华文仿宋"/>
      <a:font script="Hant" typeface="微軟正黑體"/>
      <a:font script="Arab" typeface="Arial"/>
      <a:font script="Hebr" typeface="Levenim MT"/>
      <a:font script="Thai" typeface="Freesia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ahoma"/>
      <a:font script="Uigh" typeface="Microsoft Uighur"/>
    </a:minorFont>
  </a:fontScheme>
  <a:fmtScheme name="Lití písma">
    <a:fillStyleLst>
      <a:solidFill>
        <a:schemeClr val="phClr"/>
      </a:solidFill>
      <a:gradFill rotWithShape="1">
        <a:gsLst>
          <a:gs pos="0">
            <a:schemeClr val="phClr">
              <a:tint val="70000"/>
              <a:satMod val="180000"/>
            </a:schemeClr>
          </a:gs>
          <a:gs pos="62000">
            <a:schemeClr val="phClr">
              <a:tint val="30000"/>
              <a:satMod val="180000"/>
            </a:schemeClr>
          </a:gs>
          <a:gs pos="100000">
            <a:schemeClr val="phClr">
              <a:tint val="22000"/>
              <a:satMod val="180000"/>
            </a:schemeClr>
          </a:gs>
        </a:gsLst>
        <a:lin ang="16200000" scaled="0"/>
      </a:gradFill>
      <a:gradFill rotWithShape="1">
        <a:gsLst>
          <a:gs pos="0">
            <a:schemeClr val="phClr">
              <a:shade val="58000"/>
              <a:satMod val="150000"/>
            </a:schemeClr>
          </a:gs>
          <a:gs pos="72000">
            <a:schemeClr val="phClr">
              <a:tint val="90000"/>
              <a:satMod val="135000"/>
            </a:schemeClr>
          </a:gs>
          <a:gs pos="100000">
            <a:schemeClr val="phClr">
              <a:tint val="80000"/>
              <a:satMod val="15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80000"/>
          </a:schemeClr>
        </a:solidFill>
        <a:prstDash val="solid"/>
      </a:ln>
      <a:ln w="381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</a:effectStyle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</a:effectStyle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  <a:scene3d>
          <a:camera prst="orthographicFront" fov="0">
            <a:rot lat="0" lon="0" rev="0"/>
          </a:camera>
          <a:lightRig rig="soft" dir="tl">
            <a:rot lat="0" lon="0" rev="20000000"/>
          </a:lightRig>
        </a:scene3d>
        <a:sp3d prstMaterial="matte">
          <a:bevelT w="63500" h="63500" prst="coolSlant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9.xml><?xml version="1.0" encoding="utf-8"?>
<a:themeOverride xmlns:a="http://schemas.openxmlformats.org/drawingml/2006/main">
  <a:clrScheme name="Vlastní 2">
    <a:dk1>
      <a:srgbClr val="4E4E4E"/>
    </a:dk1>
    <a:lt1>
      <a:srgbClr val="FFFFFF"/>
    </a:lt1>
    <a:dk2>
      <a:srgbClr val="4D4D4D"/>
    </a:dk2>
    <a:lt2>
      <a:srgbClr val="808080"/>
    </a:lt2>
    <a:accent1>
      <a:srgbClr val="92D050"/>
    </a:accent1>
    <a:accent2>
      <a:srgbClr val="94A0C2"/>
    </a:accent2>
    <a:accent3>
      <a:srgbClr val="FFFFFF"/>
    </a:accent3>
    <a:accent4>
      <a:srgbClr val="414141"/>
    </a:accent4>
    <a:accent5>
      <a:srgbClr val="B5BBCA"/>
    </a:accent5>
    <a:accent6>
      <a:srgbClr val="92D050"/>
    </a:accent6>
    <a:hlink>
      <a:srgbClr val="92D050"/>
    </a:hlink>
    <a:folHlink>
      <a:srgbClr val="92D050"/>
    </a:folHlink>
  </a:clrScheme>
  <a:fontScheme name="Medián">
    <a:majorFont>
      <a:latin typeface="Tw Cen MT"/>
      <a:ea typeface=""/>
      <a:cs typeface=""/>
      <a:font script="Grek" typeface="Calibri"/>
      <a:font script="Cyrl" typeface="Calibri"/>
      <a:font script="Jpan" typeface="HGPｺﾞｼｯｸE"/>
      <a:font script="Hang" typeface="HY얕은샘물M"/>
      <a:font script="Hans" typeface="华文仿宋"/>
      <a:font script="Hant" typeface="微軟正黑體"/>
      <a:font script="Arab" typeface="Arial"/>
      <a:font script="Hebr" typeface="Levenim MT"/>
      <a:font script="Thai" typeface="Freesia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ahoma"/>
      <a:font script="Uigh" typeface="Microsoft Uighur"/>
    </a:majorFont>
    <a:minorFont>
      <a:latin typeface="Tw Cen MT"/>
      <a:ea typeface=""/>
      <a:cs typeface=""/>
      <a:font script="Grek" typeface="Calibri"/>
      <a:font script="Cyrl" typeface="Calibri"/>
      <a:font script="Jpan" typeface="HGPｺﾞｼｯｸE"/>
      <a:font script="Hang" typeface="HY얕은샘물M"/>
      <a:font script="Hans" typeface="华文仿宋"/>
      <a:font script="Hant" typeface="微軟正黑體"/>
      <a:font script="Arab" typeface="Arial"/>
      <a:font script="Hebr" typeface="Levenim MT"/>
      <a:font script="Thai" typeface="Freesia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ahoma"/>
      <a:font script="Uigh" typeface="Microsoft Uighur"/>
    </a:minorFont>
  </a:fontScheme>
  <a:fmtScheme name="Lití písma">
    <a:fillStyleLst>
      <a:solidFill>
        <a:schemeClr val="phClr"/>
      </a:solidFill>
      <a:gradFill rotWithShape="1">
        <a:gsLst>
          <a:gs pos="0">
            <a:schemeClr val="phClr">
              <a:tint val="70000"/>
              <a:satMod val="180000"/>
            </a:schemeClr>
          </a:gs>
          <a:gs pos="62000">
            <a:schemeClr val="phClr">
              <a:tint val="30000"/>
              <a:satMod val="180000"/>
            </a:schemeClr>
          </a:gs>
          <a:gs pos="100000">
            <a:schemeClr val="phClr">
              <a:tint val="22000"/>
              <a:satMod val="180000"/>
            </a:schemeClr>
          </a:gs>
        </a:gsLst>
        <a:lin ang="16200000" scaled="0"/>
      </a:gradFill>
      <a:gradFill rotWithShape="1">
        <a:gsLst>
          <a:gs pos="0">
            <a:schemeClr val="phClr">
              <a:shade val="58000"/>
              <a:satMod val="150000"/>
            </a:schemeClr>
          </a:gs>
          <a:gs pos="72000">
            <a:schemeClr val="phClr">
              <a:tint val="90000"/>
              <a:satMod val="135000"/>
            </a:schemeClr>
          </a:gs>
          <a:gs pos="100000">
            <a:schemeClr val="phClr">
              <a:tint val="80000"/>
              <a:satMod val="15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80000"/>
          </a:schemeClr>
        </a:solidFill>
        <a:prstDash val="solid"/>
      </a:ln>
      <a:ln w="381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</a:effectStyle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</a:effectStyle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  <a:scene3d>
          <a:camera prst="orthographicFront" fov="0">
            <a:rot lat="0" lon="0" rev="0"/>
          </a:camera>
          <a:lightRig rig="soft" dir="tl">
            <a:rot lat="0" lon="0" rev="20000000"/>
          </a:lightRig>
        </a:scene3d>
        <a:sp3d prstMaterial="matte">
          <a:bevelT w="63500" h="63500" prst="coolSlant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alex">
    <a:dk1>
      <a:srgbClr val="5F5F5F"/>
    </a:dk1>
    <a:lt1>
      <a:srgbClr val="FFFFFF"/>
    </a:lt1>
    <a:dk2>
      <a:srgbClr val="474747"/>
    </a:dk2>
    <a:lt2>
      <a:srgbClr val="FFFFFF"/>
    </a:lt2>
    <a:accent1>
      <a:srgbClr val="49711E"/>
    </a:accent1>
    <a:accent2>
      <a:srgbClr val="6DAA2D"/>
    </a:accent2>
    <a:accent3>
      <a:srgbClr val="BDE296"/>
    </a:accent3>
    <a:accent4>
      <a:srgbClr val="D3ECB9"/>
    </a:accent4>
    <a:accent5>
      <a:srgbClr val="E9F5DB"/>
    </a:accent5>
    <a:accent6>
      <a:srgbClr val="B5BBCA"/>
    </a:accent6>
    <a:hlink>
      <a:srgbClr val="92D050"/>
    </a:hlink>
    <a:folHlink>
      <a:srgbClr val="92D050"/>
    </a:folHlink>
  </a:clrScheme>
  <a:fontScheme name="Alex">
    <a:majorFont>
      <a:latin typeface="Verdana"/>
      <a:ea typeface=""/>
      <a:cs typeface=""/>
    </a:majorFont>
    <a:minorFont>
      <a:latin typeface="Verdana"/>
      <a:ea typeface=""/>
      <a:cs typeface=""/>
    </a:minorFont>
  </a:fontScheme>
  <a:fmtScheme name="Lití písma">
    <a:fillStyleLst>
      <a:solidFill>
        <a:schemeClr val="phClr"/>
      </a:solidFill>
      <a:gradFill rotWithShape="1">
        <a:gsLst>
          <a:gs pos="0">
            <a:schemeClr val="phClr">
              <a:tint val="70000"/>
              <a:satMod val="180000"/>
            </a:schemeClr>
          </a:gs>
          <a:gs pos="62000">
            <a:schemeClr val="phClr">
              <a:tint val="30000"/>
              <a:satMod val="180000"/>
            </a:schemeClr>
          </a:gs>
          <a:gs pos="100000">
            <a:schemeClr val="phClr">
              <a:tint val="22000"/>
              <a:satMod val="180000"/>
            </a:schemeClr>
          </a:gs>
        </a:gsLst>
        <a:lin ang="16200000" scaled="0"/>
      </a:gradFill>
      <a:gradFill rotWithShape="1">
        <a:gsLst>
          <a:gs pos="0">
            <a:schemeClr val="phClr">
              <a:shade val="58000"/>
              <a:satMod val="150000"/>
            </a:schemeClr>
          </a:gs>
          <a:gs pos="72000">
            <a:schemeClr val="phClr">
              <a:tint val="90000"/>
              <a:satMod val="135000"/>
            </a:schemeClr>
          </a:gs>
          <a:gs pos="100000">
            <a:schemeClr val="phClr">
              <a:tint val="80000"/>
              <a:satMod val="15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80000"/>
          </a:schemeClr>
        </a:solidFill>
        <a:prstDash val="solid"/>
      </a:ln>
      <a:ln w="381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</a:effectStyle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</a:effectStyle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  <a:scene3d>
          <a:camera prst="orthographicFront" fov="0">
            <a:rot lat="0" lon="0" rev="0"/>
          </a:camera>
          <a:lightRig rig="soft" dir="tl">
            <a:rot lat="0" lon="0" rev="20000000"/>
          </a:lightRig>
        </a:scene3d>
        <a:sp3d prstMaterial="matte">
          <a:bevelT w="63500" h="63500" prst="coolSlant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alex">
    <a:dk1>
      <a:srgbClr val="5F5F5F"/>
    </a:dk1>
    <a:lt1>
      <a:srgbClr val="FFFFFF"/>
    </a:lt1>
    <a:dk2>
      <a:srgbClr val="474747"/>
    </a:dk2>
    <a:lt2>
      <a:srgbClr val="FFFFFF"/>
    </a:lt2>
    <a:accent1>
      <a:srgbClr val="49711E"/>
    </a:accent1>
    <a:accent2>
      <a:srgbClr val="6DAA2D"/>
    </a:accent2>
    <a:accent3>
      <a:srgbClr val="BDE296"/>
    </a:accent3>
    <a:accent4>
      <a:srgbClr val="D3ECB9"/>
    </a:accent4>
    <a:accent5>
      <a:srgbClr val="E9F5DB"/>
    </a:accent5>
    <a:accent6>
      <a:srgbClr val="B5BBCA"/>
    </a:accent6>
    <a:hlink>
      <a:srgbClr val="92D050"/>
    </a:hlink>
    <a:folHlink>
      <a:srgbClr val="92D050"/>
    </a:folHlink>
  </a:clrScheme>
  <a:fontScheme name="Alex">
    <a:majorFont>
      <a:latin typeface="Verdana"/>
      <a:ea typeface=""/>
      <a:cs typeface=""/>
    </a:majorFont>
    <a:minorFont>
      <a:latin typeface="Verdana"/>
      <a:ea typeface=""/>
      <a:cs typeface=""/>
    </a:minorFont>
  </a:fontScheme>
  <a:fmtScheme name="Lití písma">
    <a:fillStyleLst>
      <a:solidFill>
        <a:schemeClr val="phClr"/>
      </a:solidFill>
      <a:gradFill rotWithShape="1">
        <a:gsLst>
          <a:gs pos="0">
            <a:schemeClr val="phClr">
              <a:tint val="70000"/>
              <a:satMod val="180000"/>
            </a:schemeClr>
          </a:gs>
          <a:gs pos="62000">
            <a:schemeClr val="phClr">
              <a:tint val="30000"/>
              <a:satMod val="180000"/>
            </a:schemeClr>
          </a:gs>
          <a:gs pos="100000">
            <a:schemeClr val="phClr">
              <a:tint val="22000"/>
              <a:satMod val="180000"/>
            </a:schemeClr>
          </a:gs>
        </a:gsLst>
        <a:lin ang="16200000" scaled="0"/>
      </a:gradFill>
      <a:gradFill rotWithShape="1">
        <a:gsLst>
          <a:gs pos="0">
            <a:schemeClr val="phClr">
              <a:shade val="58000"/>
              <a:satMod val="150000"/>
            </a:schemeClr>
          </a:gs>
          <a:gs pos="72000">
            <a:schemeClr val="phClr">
              <a:tint val="90000"/>
              <a:satMod val="135000"/>
            </a:schemeClr>
          </a:gs>
          <a:gs pos="100000">
            <a:schemeClr val="phClr">
              <a:tint val="80000"/>
              <a:satMod val="15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80000"/>
          </a:schemeClr>
        </a:solidFill>
        <a:prstDash val="solid"/>
      </a:ln>
      <a:ln w="381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</a:effectStyle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</a:effectStyle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  <a:scene3d>
          <a:camera prst="orthographicFront" fov="0">
            <a:rot lat="0" lon="0" rev="0"/>
          </a:camera>
          <a:lightRig rig="soft" dir="tl">
            <a:rot lat="0" lon="0" rev="20000000"/>
          </a:lightRig>
        </a:scene3d>
        <a:sp3d prstMaterial="matte">
          <a:bevelT w="63500" h="63500" prst="coolSlant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4.xml><?xml version="1.0" encoding="utf-8"?>
<a:themeOverride xmlns:a="http://schemas.openxmlformats.org/drawingml/2006/main">
  <a:clrScheme name="alex">
    <a:dk1>
      <a:srgbClr val="5F5F5F"/>
    </a:dk1>
    <a:lt1>
      <a:srgbClr val="FFFFFF"/>
    </a:lt1>
    <a:dk2>
      <a:srgbClr val="474747"/>
    </a:dk2>
    <a:lt2>
      <a:srgbClr val="FFFFFF"/>
    </a:lt2>
    <a:accent1>
      <a:srgbClr val="49711E"/>
    </a:accent1>
    <a:accent2>
      <a:srgbClr val="6DAA2D"/>
    </a:accent2>
    <a:accent3>
      <a:srgbClr val="BDE296"/>
    </a:accent3>
    <a:accent4>
      <a:srgbClr val="D3ECB9"/>
    </a:accent4>
    <a:accent5>
      <a:srgbClr val="E9F5DB"/>
    </a:accent5>
    <a:accent6>
      <a:srgbClr val="B5BBCA"/>
    </a:accent6>
    <a:hlink>
      <a:srgbClr val="92D050"/>
    </a:hlink>
    <a:folHlink>
      <a:srgbClr val="92D050"/>
    </a:folHlink>
  </a:clrScheme>
  <a:fontScheme name="Alex">
    <a:majorFont>
      <a:latin typeface="Verdana"/>
      <a:ea typeface=""/>
      <a:cs typeface=""/>
    </a:majorFont>
    <a:minorFont>
      <a:latin typeface="Verdana"/>
      <a:ea typeface=""/>
      <a:cs typeface=""/>
    </a:minorFont>
  </a:fontScheme>
  <a:fmtScheme name="Lití písma">
    <a:fillStyleLst>
      <a:solidFill>
        <a:schemeClr val="phClr"/>
      </a:solidFill>
      <a:gradFill rotWithShape="1">
        <a:gsLst>
          <a:gs pos="0">
            <a:schemeClr val="phClr">
              <a:tint val="70000"/>
              <a:satMod val="180000"/>
            </a:schemeClr>
          </a:gs>
          <a:gs pos="62000">
            <a:schemeClr val="phClr">
              <a:tint val="30000"/>
              <a:satMod val="180000"/>
            </a:schemeClr>
          </a:gs>
          <a:gs pos="100000">
            <a:schemeClr val="phClr">
              <a:tint val="22000"/>
              <a:satMod val="180000"/>
            </a:schemeClr>
          </a:gs>
        </a:gsLst>
        <a:lin ang="16200000" scaled="0"/>
      </a:gradFill>
      <a:gradFill rotWithShape="1">
        <a:gsLst>
          <a:gs pos="0">
            <a:schemeClr val="phClr">
              <a:shade val="58000"/>
              <a:satMod val="150000"/>
            </a:schemeClr>
          </a:gs>
          <a:gs pos="72000">
            <a:schemeClr val="phClr">
              <a:tint val="90000"/>
              <a:satMod val="135000"/>
            </a:schemeClr>
          </a:gs>
          <a:gs pos="100000">
            <a:schemeClr val="phClr">
              <a:tint val="80000"/>
              <a:satMod val="15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80000"/>
          </a:schemeClr>
        </a:solidFill>
        <a:prstDash val="solid"/>
      </a:ln>
      <a:ln w="381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</a:effectStyle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</a:effectStyle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  <a:scene3d>
          <a:camera prst="orthographicFront" fov="0">
            <a:rot lat="0" lon="0" rev="0"/>
          </a:camera>
          <a:lightRig rig="soft" dir="tl">
            <a:rot lat="0" lon="0" rev="20000000"/>
          </a:lightRig>
        </a:scene3d>
        <a:sp3d prstMaterial="matte">
          <a:bevelT w="63500" h="63500" prst="coolSlant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5.xml><?xml version="1.0" encoding="utf-8"?>
<a:themeOverride xmlns:a="http://schemas.openxmlformats.org/drawingml/2006/main">
  <a:clrScheme name="alex">
    <a:dk1>
      <a:srgbClr val="5F5F5F"/>
    </a:dk1>
    <a:lt1>
      <a:srgbClr val="FFFFFF"/>
    </a:lt1>
    <a:dk2>
      <a:srgbClr val="474747"/>
    </a:dk2>
    <a:lt2>
      <a:srgbClr val="FFFFFF"/>
    </a:lt2>
    <a:accent1>
      <a:srgbClr val="49711E"/>
    </a:accent1>
    <a:accent2>
      <a:srgbClr val="6DAA2D"/>
    </a:accent2>
    <a:accent3>
      <a:srgbClr val="BDE296"/>
    </a:accent3>
    <a:accent4>
      <a:srgbClr val="D3ECB9"/>
    </a:accent4>
    <a:accent5>
      <a:srgbClr val="E9F5DB"/>
    </a:accent5>
    <a:accent6>
      <a:srgbClr val="B5BBCA"/>
    </a:accent6>
    <a:hlink>
      <a:srgbClr val="92D050"/>
    </a:hlink>
    <a:folHlink>
      <a:srgbClr val="92D050"/>
    </a:folHlink>
  </a:clrScheme>
  <a:fontScheme name="Alex">
    <a:majorFont>
      <a:latin typeface="Verdana"/>
      <a:ea typeface=""/>
      <a:cs typeface=""/>
    </a:majorFont>
    <a:minorFont>
      <a:latin typeface="Verdana"/>
      <a:ea typeface=""/>
      <a:cs typeface=""/>
    </a:minorFont>
  </a:fontScheme>
  <a:fmtScheme name="Lití písma">
    <a:fillStyleLst>
      <a:solidFill>
        <a:schemeClr val="phClr"/>
      </a:solidFill>
      <a:gradFill rotWithShape="1">
        <a:gsLst>
          <a:gs pos="0">
            <a:schemeClr val="phClr">
              <a:tint val="70000"/>
              <a:satMod val="180000"/>
            </a:schemeClr>
          </a:gs>
          <a:gs pos="62000">
            <a:schemeClr val="phClr">
              <a:tint val="30000"/>
              <a:satMod val="180000"/>
            </a:schemeClr>
          </a:gs>
          <a:gs pos="100000">
            <a:schemeClr val="phClr">
              <a:tint val="22000"/>
              <a:satMod val="180000"/>
            </a:schemeClr>
          </a:gs>
        </a:gsLst>
        <a:lin ang="16200000" scaled="0"/>
      </a:gradFill>
      <a:gradFill rotWithShape="1">
        <a:gsLst>
          <a:gs pos="0">
            <a:schemeClr val="phClr">
              <a:shade val="58000"/>
              <a:satMod val="150000"/>
            </a:schemeClr>
          </a:gs>
          <a:gs pos="72000">
            <a:schemeClr val="phClr">
              <a:tint val="90000"/>
              <a:satMod val="135000"/>
            </a:schemeClr>
          </a:gs>
          <a:gs pos="100000">
            <a:schemeClr val="phClr">
              <a:tint val="80000"/>
              <a:satMod val="15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80000"/>
          </a:schemeClr>
        </a:solidFill>
        <a:prstDash val="solid"/>
      </a:ln>
      <a:ln w="381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</a:effectStyle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</a:effectStyle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  <a:scene3d>
          <a:camera prst="orthographicFront" fov="0">
            <a:rot lat="0" lon="0" rev="0"/>
          </a:camera>
          <a:lightRig rig="soft" dir="tl">
            <a:rot lat="0" lon="0" rev="20000000"/>
          </a:lightRig>
        </a:scene3d>
        <a:sp3d prstMaterial="matte">
          <a:bevelT w="63500" h="63500" prst="coolSlant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6.xml><?xml version="1.0" encoding="utf-8"?>
<a:themeOverride xmlns:a="http://schemas.openxmlformats.org/drawingml/2006/main">
  <a:clrScheme name="Vlastní 2">
    <a:dk1>
      <a:srgbClr val="4E4E4E"/>
    </a:dk1>
    <a:lt1>
      <a:srgbClr val="FFFFFF"/>
    </a:lt1>
    <a:dk2>
      <a:srgbClr val="4D4D4D"/>
    </a:dk2>
    <a:lt2>
      <a:srgbClr val="808080"/>
    </a:lt2>
    <a:accent1>
      <a:srgbClr val="92D050"/>
    </a:accent1>
    <a:accent2>
      <a:srgbClr val="94A0C2"/>
    </a:accent2>
    <a:accent3>
      <a:srgbClr val="FFFFFF"/>
    </a:accent3>
    <a:accent4>
      <a:srgbClr val="414141"/>
    </a:accent4>
    <a:accent5>
      <a:srgbClr val="B5BBCA"/>
    </a:accent5>
    <a:accent6>
      <a:srgbClr val="92D050"/>
    </a:accent6>
    <a:hlink>
      <a:srgbClr val="92D050"/>
    </a:hlink>
    <a:folHlink>
      <a:srgbClr val="92D050"/>
    </a:folHlink>
  </a:clrScheme>
  <a:fontScheme name="Medián">
    <a:majorFont>
      <a:latin typeface="Tw Cen MT"/>
      <a:ea typeface=""/>
      <a:cs typeface=""/>
      <a:font script="Grek" typeface="Calibri"/>
      <a:font script="Cyrl" typeface="Calibri"/>
      <a:font script="Jpan" typeface="HGPｺﾞｼｯｸE"/>
      <a:font script="Hang" typeface="HY얕은샘물M"/>
      <a:font script="Hans" typeface="华文仿宋"/>
      <a:font script="Hant" typeface="微軟正黑體"/>
      <a:font script="Arab" typeface="Arial"/>
      <a:font script="Hebr" typeface="Levenim MT"/>
      <a:font script="Thai" typeface="Freesia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ahoma"/>
      <a:font script="Uigh" typeface="Microsoft Uighur"/>
    </a:majorFont>
    <a:minorFont>
      <a:latin typeface="Tw Cen MT"/>
      <a:ea typeface=""/>
      <a:cs typeface=""/>
      <a:font script="Grek" typeface="Calibri"/>
      <a:font script="Cyrl" typeface="Calibri"/>
      <a:font script="Jpan" typeface="HGPｺﾞｼｯｸE"/>
      <a:font script="Hang" typeface="HY얕은샘물M"/>
      <a:font script="Hans" typeface="华文仿宋"/>
      <a:font script="Hant" typeface="微軟正黑體"/>
      <a:font script="Arab" typeface="Arial"/>
      <a:font script="Hebr" typeface="Levenim MT"/>
      <a:font script="Thai" typeface="Freesia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ahoma"/>
      <a:font script="Uigh" typeface="Microsoft Uighur"/>
    </a:minorFont>
  </a:fontScheme>
  <a:fmtScheme name="Lití písma">
    <a:fillStyleLst>
      <a:solidFill>
        <a:schemeClr val="phClr"/>
      </a:solidFill>
      <a:gradFill rotWithShape="1">
        <a:gsLst>
          <a:gs pos="0">
            <a:schemeClr val="phClr">
              <a:tint val="70000"/>
              <a:satMod val="180000"/>
            </a:schemeClr>
          </a:gs>
          <a:gs pos="62000">
            <a:schemeClr val="phClr">
              <a:tint val="30000"/>
              <a:satMod val="180000"/>
            </a:schemeClr>
          </a:gs>
          <a:gs pos="100000">
            <a:schemeClr val="phClr">
              <a:tint val="22000"/>
              <a:satMod val="180000"/>
            </a:schemeClr>
          </a:gs>
        </a:gsLst>
        <a:lin ang="16200000" scaled="0"/>
      </a:gradFill>
      <a:gradFill rotWithShape="1">
        <a:gsLst>
          <a:gs pos="0">
            <a:schemeClr val="phClr">
              <a:shade val="58000"/>
              <a:satMod val="150000"/>
            </a:schemeClr>
          </a:gs>
          <a:gs pos="72000">
            <a:schemeClr val="phClr">
              <a:tint val="90000"/>
              <a:satMod val="135000"/>
            </a:schemeClr>
          </a:gs>
          <a:gs pos="100000">
            <a:schemeClr val="phClr">
              <a:tint val="80000"/>
              <a:satMod val="15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80000"/>
          </a:schemeClr>
        </a:solidFill>
        <a:prstDash val="solid"/>
      </a:ln>
      <a:ln w="381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</a:effectStyle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</a:effectStyle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  <a:scene3d>
          <a:camera prst="orthographicFront" fov="0">
            <a:rot lat="0" lon="0" rev="0"/>
          </a:camera>
          <a:lightRig rig="soft" dir="tl">
            <a:rot lat="0" lon="0" rev="20000000"/>
          </a:lightRig>
        </a:scene3d>
        <a:sp3d prstMaterial="matte">
          <a:bevelT w="63500" h="63500" prst="coolSlant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7.xml><?xml version="1.0" encoding="utf-8"?>
<a:themeOverride xmlns:a="http://schemas.openxmlformats.org/drawingml/2006/main">
  <a:clrScheme name="Vlastní 2">
    <a:dk1>
      <a:srgbClr val="4E4E4E"/>
    </a:dk1>
    <a:lt1>
      <a:srgbClr val="FFFFFF"/>
    </a:lt1>
    <a:dk2>
      <a:srgbClr val="4D4D4D"/>
    </a:dk2>
    <a:lt2>
      <a:srgbClr val="808080"/>
    </a:lt2>
    <a:accent1>
      <a:srgbClr val="92D050"/>
    </a:accent1>
    <a:accent2>
      <a:srgbClr val="94A0C2"/>
    </a:accent2>
    <a:accent3>
      <a:srgbClr val="FFFFFF"/>
    </a:accent3>
    <a:accent4>
      <a:srgbClr val="414141"/>
    </a:accent4>
    <a:accent5>
      <a:srgbClr val="B5BBCA"/>
    </a:accent5>
    <a:accent6>
      <a:srgbClr val="92D050"/>
    </a:accent6>
    <a:hlink>
      <a:srgbClr val="92D050"/>
    </a:hlink>
    <a:folHlink>
      <a:srgbClr val="92D050"/>
    </a:folHlink>
  </a:clrScheme>
  <a:fontScheme name="Medián">
    <a:majorFont>
      <a:latin typeface="Tw Cen MT"/>
      <a:ea typeface=""/>
      <a:cs typeface=""/>
      <a:font script="Grek" typeface="Calibri"/>
      <a:font script="Cyrl" typeface="Calibri"/>
      <a:font script="Jpan" typeface="HGPｺﾞｼｯｸE"/>
      <a:font script="Hang" typeface="HY얕은샘물M"/>
      <a:font script="Hans" typeface="华文仿宋"/>
      <a:font script="Hant" typeface="微軟正黑體"/>
      <a:font script="Arab" typeface="Arial"/>
      <a:font script="Hebr" typeface="Levenim MT"/>
      <a:font script="Thai" typeface="Freesia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ahoma"/>
      <a:font script="Uigh" typeface="Microsoft Uighur"/>
    </a:majorFont>
    <a:minorFont>
      <a:latin typeface="Tw Cen MT"/>
      <a:ea typeface=""/>
      <a:cs typeface=""/>
      <a:font script="Grek" typeface="Calibri"/>
      <a:font script="Cyrl" typeface="Calibri"/>
      <a:font script="Jpan" typeface="HGPｺﾞｼｯｸE"/>
      <a:font script="Hang" typeface="HY얕은샘물M"/>
      <a:font script="Hans" typeface="华文仿宋"/>
      <a:font script="Hant" typeface="微軟正黑體"/>
      <a:font script="Arab" typeface="Arial"/>
      <a:font script="Hebr" typeface="Levenim MT"/>
      <a:font script="Thai" typeface="Freesia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ahoma"/>
      <a:font script="Uigh" typeface="Microsoft Uighur"/>
    </a:minorFont>
  </a:fontScheme>
  <a:fmtScheme name="Lití písma">
    <a:fillStyleLst>
      <a:solidFill>
        <a:schemeClr val="phClr"/>
      </a:solidFill>
      <a:gradFill rotWithShape="1">
        <a:gsLst>
          <a:gs pos="0">
            <a:schemeClr val="phClr">
              <a:tint val="70000"/>
              <a:satMod val="180000"/>
            </a:schemeClr>
          </a:gs>
          <a:gs pos="62000">
            <a:schemeClr val="phClr">
              <a:tint val="30000"/>
              <a:satMod val="180000"/>
            </a:schemeClr>
          </a:gs>
          <a:gs pos="100000">
            <a:schemeClr val="phClr">
              <a:tint val="22000"/>
              <a:satMod val="180000"/>
            </a:schemeClr>
          </a:gs>
        </a:gsLst>
        <a:lin ang="16200000" scaled="0"/>
      </a:gradFill>
      <a:gradFill rotWithShape="1">
        <a:gsLst>
          <a:gs pos="0">
            <a:schemeClr val="phClr">
              <a:shade val="58000"/>
              <a:satMod val="150000"/>
            </a:schemeClr>
          </a:gs>
          <a:gs pos="72000">
            <a:schemeClr val="phClr">
              <a:tint val="90000"/>
              <a:satMod val="135000"/>
            </a:schemeClr>
          </a:gs>
          <a:gs pos="100000">
            <a:schemeClr val="phClr">
              <a:tint val="80000"/>
              <a:satMod val="15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80000"/>
          </a:schemeClr>
        </a:solidFill>
        <a:prstDash val="solid"/>
      </a:ln>
      <a:ln w="381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</a:effectStyle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</a:effectStyle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  <a:scene3d>
          <a:camera prst="orthographicFront" fov="0">
            <a:rot lat="0" lon="0" rev="0"/>
          </a:camera>
          <a:lightRig rig="soft" dir="tl">
            <a:rot lat="0" lon="0" rev="20000000"/>
          </a:lightRig>
        </a:scene3d>
        <a:sp3d prstMaterial="matte">
          <a:bevelT w="63500" h="63500" prst="coolSlant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8.xml><?xml version="1.0" encoding="utf-8"?>
<a:themeOverride xmlns:a="http://schemas.openxmlformats.org/drawingml/2006/main">
  <a:clrScheme name="Vlastní 2">
    <a:dk1>
      <a:srgbClr val="4E4E4E"/>
    </a:dk1>
    <a:lt1>
      <a:srgbClr val="FFFFFF"/>
    </a:lt1>
    <a:dk2>
      <a:srgbClr val="4D4D4D"/>
    </a:dk2>
    <a:lt2>
      <a:srgbClr val="808080"/>
    </a:lt2>
    <a:accent1>
      <a:srgbClr val="92D050"/>
    </a:accent1>
    <a:accent2>
      <a:srgbClr val="94A0C2"/>
    </a:accent2>
    <a:accent3>
      <a:srgbClr val="FFFFFF"/>
    </a:accent3>
    <a:accent4>
      <a:srgbClr val="414141"/>
    </a:accent4>
    <a:accent5>
      <a:srgbClr val="B5BBCA"/>
    </a:accent5>
    <a:accent6>
      <a:srgbClr val="92D050"/>
    </a:accent6>
    <a:hlink>
      <a:srgbClr val="92D050"/>
    </a:hlink>
    <a:folHlink>
      <a:srgbClr val="92D050"/>
    </a:folHlink>
  </a:clrScheme>
  <a:fontScheme name="Medián">
    <a:majorFont>
      <a:latin typeface="Tw Cen MT"/>
      <a:ea typeface=""/>
      <a:cs typeface=""/>
      <a:font script="Grek" typeface="Calibri"/>
      <a:font script="Cyrl" typeface="Calibri"/>
      <a:font script="Jpan" typeface="HGPｺﾞｼｯｸE"/>
      <a:font script="Hang" typeface="HY얕은샘물M"/>
      <a:font script="Hans" typeface="华文仿宋"/>
      <a:font script="Hant" typeface="微軟正黑體"/>
      <a:font script="Arab" typeface="Arial"/>
      <a:font script="Hebr" typeface="Levenim MT"/>
      <a:font script="Thai" typeface="Freesia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ahoma"/>
      <a:font script="Uigh" typeface="Microsoft Uighur"/>
    </a:majorFont>
    <a:minorFont>
      <a:latin typeface="Tw Cen MT"/>
      <a:ea typeface=""/>
      <a:cs typeface=""/>
      <a:font script="Grek" typeface="Calibri"/>
      <a:font script="Cyrl" typeface="Calibri"/>
      <a:font script="Jpan" typeface="HGPｺﾞｼｯｸE"/>
      <a:font script="Hang" typeface="HY얕은샘물M"/>
      <a:font script="Hans" typeface="华文仿宋"/>
      <a:font script="Hant" typeface="微軟正黑體"/>
      <a:font script="Arab" typeface="Arial"/>
      <a:font script="Hebr" typeface="Levenim MT"/>
      <a:font script="Thai" typeface="Freesia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ahoma"/>
      <a:font script="Uigh" typeface="Microsoft Uighur"/>
    </a:minorFont>
  </a:fontScheme>
  <a:fmtScheme name="Lití písma">
    <a:fillStyleLst>
      <a:solidFill>
        <a:schemeClr val="phClr"/>
      </a:solidFill>
      <a:gradFill rotWithShape="1">
        <a:gsLst>
          <a:gs pos="0">
            <a:schemeClr val="phClr">
              <a:tint val="70000"/>
              <a:satMod val="180000"/>
            </a:schemeClr>
          </a:gs>
          <a:gs pos="62000">
            <a:schemeClr val="phClr">
              <a:tint val="30000"/>
              <a:satMod val="180000"/>
            </a:schemeClr>
          </a:gs>
          <a:gs pos="100000">
            <a:schemeClr val="phClr">
              <a:tint val="22000"/>
              <a:satMod val="180000"/>
            </a:schemeClr>
          </a:gs>
        </a:gsLst>
        <a:lin ang="16200000" scaled="0"/>
      </a:gradFill>
      <a:gradFill rotWithShape="1">
        <a:gsLst>
          <a:gs pos="0">
            <a:schemeClr val="phClr">
              <a:shade val="58000"/>
              <a:satMod val="150000"/>
            </a:schemeClr>
          </a:gs>
          <a:gs pos="72000">
            <a:schemeClr val="phClr">
              <a:tint val="90000"/>
              <a:satMod val="135000"/>
            </a:schemeClr>
          </a:gs>
          <a:gs pos="100000">
            <a:schemeClr val="phClr">
              <a:tint val="80000"/>
              <a:satMod val="15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80000"/>
          </a:schemeClr>
        </a:solidFill>
        <a:prstDash val="solid"/>
      </a:ln>
      <a:ln w="381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</a:effectStyle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</a:effectStyle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  <a:scene3d>
          <a:camera prst="orthographicFront" fov="0">
            <a:rot lat="0" lon="0" rev="0"/>
          </a:camera>
          <a:lightRig rig="soft" dir="tl">
            <a:rot lat="0" lon="0" rev="20000000"/>
          </a:lightRig>
        </a:scene3d>
        <a:sp3d prstMaterial="matte">
          <a:bevelT w="63500" h="63500" prst="coolSlant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9.xml><?xml version="1.0" encoding="utf-8"?>
<a:themeOverride xmlns:a="http://schemas.openxmlformats.org/drawingml/2006/main">
  <a:clrScheme name="Vlastní 2">
    <a:dk1>
      <a:srgbClr val="4E4E4E"/>
    </a:dk1>
    <a:lt1>
      <a:srgbClr val="FFFFFF"/>
    </a:lt1>
    <a:dk2>
      <a:srgbClr val="4D4D4D"/>
    </a:dk2>
    <a:lt2>
      <a:srgbClr val="808080"/>
    </a:lt2>
    <a:accent1>
      <a:srgbClr val="92D050"/>
    </a:accent1>
    <a:accent2>
      <a:srgbClr val="94A0C2"/>
    </a:accent2>
    <a:accent3>
      <a:srgbClr val="FFFFFF"/>
    </a:accent3>
    <a:accent4>
      <a:srgbClr val="414141"/>
    </a:accent4>
    <a:accent5>
      <a:srgbClr val="B5BBCA"/>
    </a:accent5>
    <a:accent6>
      <a:srgbClr val="92D050"/>
    </a:accent6>
    <a:hlink>
      <a:srgbClr val="92D050"/>
    </a:hlink>
    <a:folHlink>
      <a:srgbClr val="92D050"/>
    </a:folHlink>
  </a:clrScheme>
  <a:fontScheme name="Medián">
    <a:majorFont>
      <a:latin typeface="Tw Cen MT"/>
      <a:ea typeface=""/>
      <a:cs typeface=""/>
      <a:font script="Grek" typeface="Calibri"/>
      <a:font script="Cyrl" typeface="Calibri"/>
      <a:font script="Jpan" typeface="HGPｺﾞｼｯｸE"/>
      <a:font script="Hang" typeface="HY얕은샘물M"/>
      <a:font script="Hans" typeface="华文仿宋"/>
      <a:font script="Hant" typeface="微軟正黑體"/>
      <a:font script="Arab" typeface="Arial"/>
      <a:font script="Hebr" typeface="Levenim MT"/>
      <a:font script="Thai" typeface="Freesia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ahoma"/>
      <a:font script="Uigh" typeface="Microsoft Uighur"/>
    </a:majorFont>
    <a:minorFont>
      <a:latin typeface="Tw Cen MT"/>
      <a:ea typeface=""/>
      <a:cs typeface=""/>
      <a:font script="Grek" typeface="Calibri"/>
      <a:font script="Cyrl" typeface="Calibri"/>
      <a:font script="Jpan" typeface="HGPｺﾞｼｯｸE"/>
      <a:font script="Hang" typeface="HY얕은샘물M"/>
      <a:font script="Hans" typeface="华文仿宋"/>
      <a:font script="Hant" typeface="微軟正黑體"/>
      <a:font script="Arab" typeface="Arial"/>
      <a:font script="Hebr" typeface="Levenim MT"/>
      <a:font script="Thai" typeface="Freesia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ahoma"/>
      <a:font script="Uigh" typeface="Microsoft Uighur"/>
    </a:minorFont>
  </a:fontScheme>
  <a:fmtScheme name="Lití písma">
    <a:fillStyleLst>
      <a:solidFill>
        <a:schemeClr val="phClr"/>
      </a:solidFill>
      <a:gradFill rotWithShape="1">
        <a:gsLst>
          <a:gs pos="0">
            <a:schemeClr val="phClr">
              <a:tint val="70000"/>
              <a:satMod val="180000"/>
            </a:schemeClr>
          </a:gs>
          <a:gs pos="62000">
            <a:schemeClr val="phClr">
              <a:tint val="30000"/>
              <a:satMod val="180000"/>
            </a:schemeClr>
          </a:gs>
          <a:gs pos="100000">
            <a:schemeClr val="phClr">
              <a:tint val="22000"/>
              <a:satMod val="180000"/>
            </a:schemeClr>
          </a:gs>
        </a:gsLst>
        <a:lin ang="16200000" scaled="0"/>
      </a:gradFill>
      <a:gradFill rotWithShape="1">
        <a:gsLst>
          <a:gs pos="0">
            <a:schemeClr val="phClr">
              <a:shade val="58000"/>
              <a:satMod val="150000"/>
            </a:schemeClr>
          </a:gs>
          <a:gs pos="72000">
            <a:schemeClr val="phClr">
              <a:tint val="90000"/>
              <a:satMod val="135000"/>
            </a:schemeClr>
          </a:gs>
          <a:gs pos="100000">
            <a:schemeClr val="phClr">
              <a:tint val="80000"/>
              <a:satMod val="15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80000"/>
          </a:schemeClr>
        </a:solidFill>
        <a:prstDash val="solid"/>
      </a:ln>
      <a:ln w="381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</a:effectStyle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</a:effectStyle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  <a:scene3d>
          <a:camera prst="orthographicFront" fov="0">
            <a:rot lat="0" lon="0" rev="0"/>
          </a:camera>
          <a:lightRig rig="soft" dir="tl">
            <a:rot lat="0" lon="0" rev="20000000"/>
          </a:lightRig>
        </a:scene3d>
        <a:sp3d prstMaterial="matte">
          <a:bevelT w="63500" h="63500" prst="coolSlant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Závěrečná zpráva MAGNESIA AD-TRIX_140401</Template>
  <TotalTime>38186</TotalTime>
  <Words>1274</Words>
  <Application>Microsoft Office PowerPoint</Application>
  <PresentationFormat>Předvádění na obrazovce (4:3)</PresentationFormat>
  <Paragraphs>236</Paragraphs>
  <Slides>23</Slides>
  <Notes>21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23</vt:i4>
      </vt:variant>
    </vt:vector>
  </HeadingPairs>
  <TitlesOfParts>
    <vt:vector size="28" baseType="lpstr">
      <vt:lpstr>Arial</vt:lpstr>
      <vt:lpstr>Calibri</vt:lpstr>
      <vt:lpstr>Courier New</vt:lpstr>
      <vt:lpstr>Verdana</vt:lpstr>
      <vt:lpstr>Závěrečná zpráva MAGNESIA AD-TRIX_140401</vt:lpstr>
      <vt:lpstr>PITNÝ REŽIM A JÍDELNÍČEK PŘI SPORTU zpráva z výzkumu</vt:lpstr>
      <vt:lpstr>metodika </vt:lpstr>
      <vt:lpstr>DEMOGRAFIE</vt:lpstr>
      <vt:lpstr>FREKVENCE SPORTOVÁNÍ</vt:lpstr>
      <vt:lpstr>PROVOZOVANÉ SPORTY</vt:lpstr>
      <vt:lpstr>SPORT A PITÍ</vt:lpstr>
      <vt:lpstr>Zvýšená potřeba tekutin</vt:lpstr>
      <vt:lpstr>Role tekutin</vt:lpstr>
      <vt:lpstr>Nedostatek tekutin</vt:lpstr>
      <vt:lpstr>Jak pijí / měli by pít sportovci</vt:lpstr>
      <vt:lpstr>důvody, proč pijí odlišné nápoje</vt:lpstr>
      <vt:lpstr>důvody, proč by sportující lidé  měli pít odlišné nápoje</vt:lpstr>
      <vt:lpstr>DOPLŇOVÁNÍ LÁTEK PŘI SPORTU</vt:lpstr>
      <vt:lpstr>Co pijí / měli by pít nejčastěji</vt:lpstr>
      <vt:lpstr>Zvyklosti sportovců  vs. představy nesportovců</vt:lpstr>
      <vt:lpstr>SPORT A jídlo</vt:lpstr>
      <vt:lpstr>Jak JEDÍ / měli by JÍST sportovci</vt:lpstr>
      <vt:lpstr>důvody, proč upravují svoji stravu</vt:lpstr>
      <vt:lpstr>důvody, proč by sportující lidé  měli upravit svoji stravu</vt:lpstr>
      <vt:lpstr>Co jedí / měli by jíst nejčastěji</vt:lpstr>
      <vt:lpstr>Zvyklosti sportovců  vs. představy nesportovců</vt:lpstr>
      <vt:lpstr>SPORT A zdraví</vt:lpstr>
      <vt:lpstr>DĚKUJEME ZA POZORNOST!</vt:lpstr>
    </vt:vector>
  </TitlesOfParts>
  <Company>MÉDEA a.s.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VÝZKUM AD-TRIX MAGNESIA</dc:title>
  <dc:creator>lfia@medea.cz</dc:creator>
  <cp:lastModifiedBy>Pavlína Perlíková</cp:lastModifiedBy>
  <cp:revision>5292</cp:revision>
  <cp:lastPrinted>2021-11-25T12:50:31Z</cp:lastPrinted>
  <dcterms:created xsi:type="dcterms:W3CDTF">2014-04-07T11:54:03Z</dcterms:created>
  <dcterms:modified xsi:type="dcterms:W3CDTF">2022-11-08T14:19:25Z</dcterms:modified>
</cp:coreProperties>
</file>